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58" r:id="rId3"/>
    <p:sldId id="261" r:id="rId4"/>
    <p:sldId id="260" r:id="rId5"/>
    <p:sldId id="306" r:id="rId6"/>
    <p:sldId id="264" r:id="rId7"/>
    <p:sldId id="280" r:id="rId8"/>
    <p:sldId id="262" r:id="rId9"/>
    <p:sldId id="307" r:id="rId10"/>
    <p:sldId id="266" r:id="rId11"/>
    <p:sldId id="309" r:id="rId12"/>
    <p:sldId id="265" r:id="rId13"/>
  </p:sldIdLst>
  <p:sldSz cx="9144000" cy="5143500" type="screen16x9"/>
  <p:notesSz cx="6858000" cy="9144000"/>
  <p:embeddedFontLst>
    <p:embeddedFont>
      <p:font typeface="Merriweather" panose="020B0604020202020204" charset="0"/>
      <p:regular r:id="rId15"/>
      <p:bold r:id="rId16"/>
      <p:italic r:id="rId17"/>
      <p:boldItalic r:id="rId18"/>
    </p:embeddedFont>
    <p:embeddedFont>
      <p:font typeface="Centaur" panose="02030504050205020304" pitchFamily="18" charset="0"/>
      <p:regular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Cormorant Garamond" panose="020B0604020202020204" charset="0"/>
      <p:regular r:id="rId24"/>
      <p:bold r:id="rId25"/>
      <p:italic r:id="rId26"/>
      <p:boldItalic r:id="rId27"/>
    </p:embeddedFont>
    <p:embeddedFont>
      <p:font typeface="Merriweather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878741-8895-4DB3-808C-F80E0671BEBC}">
  <a:tblStyle styleId="{64878741-8895-4DB3-808C-F80E0671BE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16eb09630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16eb09630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5205cc2b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5205cc2b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5205cc2b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5205cc2b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61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168520a7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168520a7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1a9b18ff3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1a9b18ff3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5205cc2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5205cc2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1a9b18ff3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1a9b18ff3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24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5205cc2b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5205cc2b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15205cc2b8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15205cc2b8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5205cc2b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5205cc2b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57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511850" y="683100"/>
            <a:ext cx="808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13225" y="1544300"/>
            <a:ext cx="4305000" cy="15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7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flipH="1">
            <a:off x="723600" y="3470952"/>
            <a:ext cx="2527800" cy="6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7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720000" y="2484763"/>
            <a:ext cx="2876700" cy="8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0000" y="1805838"/>
            <a:ext cx="28767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0" name="Google Shape;130;p20"/>
          <p:cNvCxnSpPr/>
          <p:nvPr/>
        </p:nvCxnSpPr>
        <p:spPr>
          <a:xfrm>
            <a:off x="713250" y="71582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713250" y="442767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7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7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27"/>
          <p:cNvSpPr/>
          <p:nvPr/>
        </p:nvSpPr>
        <p:spPr>
          <a:xfrm>
            <a:off x="713250" y="944850"/>
            <a:ext cx="7717500" cy="3253800"/>
          </a:xfrm>
          <a:prstGeom prst="roundRect">
            <a:avLst>
              <a:gd name="adj" fmla="val 5555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4" name="Google Shape;214;p27"/>
          <p:cNvCxnSpPr/>
          <p:nvPr/>
        </p:nvCxnSpPr>
        <p:spPr>
          <a:xfrm>
            <a:off x="726627" y="1422645"/>
            <a:ext cx="770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5" name="Google Shape;215;p27"/>
          <p:cNvGrpSpPr/>
          <p:nvPr/>
        </p:nvGrpSpPr>
        <p:grpSpPr>
          <a:xfrm>
            <a:off x="7991250" y="1024650"/>
            <a:ext cx="327600" cy="327600"/>
            <a:chOff x="9379775" y="1529850"/>
            <a:chExt cx="327600" cy="327600"/>
          </a:xfrm>
        </p:grpSpPr>
        <p:sp>
          <p:nvSpPr>
            <p:cNvPr id="216" name="Google Shape;216;p2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18" name="Google Shape;218;p27"/>
          <p:cNvGrpSpPr/>
          <p:nvPr/>
        </p:nvGrpSpPr>
        <p:grpSpPr>
          <a:xfrm>
            <a:off x="824984" y="1024650"/>
            <a:ext cx="327600" cy="327600"/>
            <a:chOff x="5471550" y="4685975"/>
            <a:chExt cx="327600" cy="327600"/>
          </a:xfrm>
        </p:grpSpPr>
        <p:sp>
          <p:nvSpPr>
            <p:cNvPr id="219" name="Google Shape;219;p27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181800" y="172650"/>
            <a:ext cx="8780400" cy="4798200"/>
          </a:xfrm>
          <a:prstGeom prst="roundRect">
            <a:avLst>
              <a:gd name="adj" fmla="val 5555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713200" y="851950"/>
            <a:ext cx="7717500" cy="3756900"/>
          </a:xfrm>
          <a:prstGeom prst="roundRect">
            <a:avLst>
              <a:gd name="adj" fmla="val 5555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4" name="Google Shape;224;p28"/>
          <p:cNvCxnSpPr/>
          <p:nvPr/>
        </p:nvCxnSpPr>
        <p:spPr>
          <a:xfrm>
            <a:off x="726577" y="1227170"/>
            <a:ext cx="770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8"/>
          <p:cNvCxnSpPr/>
          <p:nvPr/>
        </p:nvCxnSpPr>
        <p:spPr>
          <a:xfrm>
            <a:off x="194350" y="683100"/>
            <a:ext cx="876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6" name="Google Shape;226;p28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27" name="Google Shape;227;p28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29" name="Google Shape;229;p28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30" name="Google Shape;230;p28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28"/>
          <p:cNvSpPr/>
          <p:nvPr/>
        </p:nvSpPr>
        <p:spPr>
          <a:xfrm>
            <a:off x="7990963" y="964938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7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16" name="Google Shape;16;p3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name="adj" fmla="val 5555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17;p3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" name="Google Shape;18;p3"/>
          <p:cNvGrpSpPr/>
          <p:nvPr/>
        </p:nvGrpSpPr>
        <p:grpSpPr>
          <a:xfrm>
            <a:off x="1528625" y="1090775"/>
            <a:ext cx="6086700" cy="3326400"/>
            <a:chOff x="1528625" y="1090775"/>
            <a:chExt cx="6086700" cy="3326400"/>
          </a:xfrm>
        </p:grpSpPr>
        <p:sp>
          <p:nvSpPr>
            <p:cNvPr id="19" name="Google Shape;19;p3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name="adj" fmla="val 5555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1539175" y="1579250"/>
              <a:ext cx="6075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580600" y="3524550"/>
            <a:ext cx="3982800" cy="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hasCustomPrompt="1"/>
          </p:nvPr>
        </p:nvSpPr>
        <p:spPr>
          <a:xfrm>
            <a:off x="2578650" y="1629700"/>
            <a:ext cx="3986700" cy="11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9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/>
          </p:nvPr>
        </p:nvSpPr>
        <p:spPr>
          <a:xfrm>
            <a:off x="2580600" y="2810250"/>
            <a:ext cx="3982800" cy="7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49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7_1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name="adj" fmla="val 33352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cxnSp>
        <p:nvCxnSpPr>
          <p:cNvPr id="42" name="Google Shape;42;p6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6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7"/>
          <p:cNvCxnSpPr/>
          <p:nvPr/>
        </p:nvCxnSpPr>
        <p:spPr>
          <a:xfrm>
            <a:off x="713225" y="71582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6;p7"/>
          <p:cNvCxnSpPr/>
          <p:nvPr/>
        </p:nvCxnSpPr>
        <p:spPr>
          <a:xfrm>
            <a:off x="713225" y="1056400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713225" y="442767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" name="Google Shape;48;p7"/>
          <p:cNvGrpSpPr/>
          <p:nvPr/>
        </p:nvGrpSpPr>
        <p:grpSpPr>
          <a:xfrm>
            <a:off x="710475" y="227050"/>
            <a:ext cx="3559800" cy="4572000"/>
            <a:chOff x="710475" y="227050"/>
            <a:chExt cx="3559800" cy="4572000"/>
          </a:xfrm>
        </p:grpSpPr>
        <p:sp>
          <p:nvSpPr>
            <p:cNvPr id="49" name="Google Shape;49;p7"/>
            <p:cNvSpPr/>
            <p:nvPr/>
          </p:nvSpPr>
          <p:spPr>
            <a:xfrm>
              <a:off x="713225" y="227050"/>
              <a:ext cx="3554100" cy="4572000"/>
            </a:xfrm>
            <a:prstGeom prst="roundRect">
              <a:avLst>
                <a:gd name="adj" fmla="val 9091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" name="Google Shape;50;p7"/>
            <p:cNvCxnSpPr/>
            <p:nvPr/>
          </p:nvCxnSpPr>
          <p:spPr>
            <a:xfrm>
              <a:off x="710475" y="834800"/>
              <a:ext cx="3559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893825" y="1803501"/>
            <a:ext cx="3243300" cy="21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93825" y="1210201"/>
            <a:ext cx="32433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6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3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76" name="Google Shape;76;p13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name="adj" fmla="val 5555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" name="Google Shape;77;p13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" name="Google Shape;78;p13"/>
          <p:cNvGrpSpPr/>
          <p:nvPr/>
        </p:nvGrpSpPr>
        <p:grpSpPr>
          <a:xfrm>
            <a:off x="713200" y="1354900"/>
            <a:ext cx="7717500" cy="3253800"/>
            <a:chOff x="713200" y="1354900"/>
            <a:chExt cx="7717500" cy="3253800"/>
          </a:xfrm>
        </p:grpSpPr>
        <p:sp>
          <p:nvSpPr>
            <p:cNvPr id="79" name="Google Shape;79;p13"/>
            <p:cNvSpPr/>
            <p:nvPr/>
          </p:nvSpPr>
          <p:spPr>
            <a:xfrm>
              <a:off x="713200" y="1354900"/>
              <a:ext cx="7717500" cy="3253800"/>
            </a:xfrm>
            <a:prstGeom prst="roundRect">
              <a:avLst>
                <a:gd name="adj" fmla="val 5555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" name="Google Shape;80;p13"/>
            <p:cNvCxnSpPr/>
            <p:nvPr/>
          </p:nvCxnSpPr>
          <p:spPr>
            <a:xfrm>
              <a:off x="726577" y="1832695"/>
              <a:ext cx="7702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858950" y="2993814"/>
            <a:ext cx="1753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858950" y="3403050"/>
            <a:ext cx="17538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858950" y="2126750"/>
            <a:ext cx="1753800" cy="73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5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3"/>
          </p:nvPr>
        </p:nvSpPr>
        <p:spPr>
          <a:xfrm>
            <a:off x="2735758" y="2993814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4615267" y="2127372"/>
            <a:ext cx="1753800" cy="73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5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5"/>
          </p:nvPr>
        </p:nvSpPr>
        <p:spPr>
          <a:xfrm>
            <a:off x="6492975" y="2993814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6493875" y="2127372"/>
            <a:ext cx="1753800" cy="73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5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7"/>
          </p:nvPr>
        </p:nvSpPr>
        <p:spPr>
          <a:xfrm>
            <a:off x="4614367" y="2993814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8" hasCustomPrompt="1"/>
          </p:nvPr>
        </p:nvSpPr>
        <p:spPr>
          <a:xfrm>
            <a:off x="2736658" y="2127372"/>
            <a:ext cx="1753800" cy="73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5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9"/>
          </p:nvPr>
        </p:nvSpPr>
        <p:spPr>
          <a:xfrm>
            <a:off x="2736658" y="3403050"/>
            <a:ext cx="17538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3"/>
          </p:nvPr>
        </p:nvSpPr>
        <p:spPr>
          <a:xfrm>
            <a:off x="4615267" y="3403050"/>
            <a:ext cx="17538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6493875" y="3403050"/>
            <a:ext cx="17538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/>
          </p:nvPr>
        </p:nvSpPr>
        <p:spPr>
          <a:xfrm>
            <a:off x="713225" y="788650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name="adj" fmla="val 33352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cxnSp>
        <p:nvCxnSpPr>
          <p:cNvPr id="115" name="Google Shape;115;p17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_1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name="adj" fmla="val 33352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9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883425" y="2961150"/>
            <a:ext cx="3919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883425" y="1794940"/>
            <a:ext cx="39195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3" r:id="rId7"/>
    <p:sldLayoutId id="2147483664" r:id="rId8"/>
    <p:sldLayoutId id="2147483665" r:id="rId9"/>
    <p:sldLayoutId id="2147483666" r:id="rId10"/>
    <p:sldLayoutId id="2147483673" r:id="rId11"/>
    <p:sldLayoutId id="2147483674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32"/>
          <p:cNvCxnSpPr/>
          <p:nvPr/>
        </p:nvCxnSpPr>
        <p:spPr>
          <a:xfrm>
            <a:off x="511850" y="1023675"/>
            <a:ext cx="808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32"/>
          <p:cNvCxnSpPr/>
          <p:nvPr/>
        </p:nvCxnSpPr>
        <p:spPr>
          <a:xfrm>
            <a:off x="511850" y="4394950"/>
            <a:ext cx="808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32"/>
          <p:cNvSpPr/>
          <p:nvPr/>
        </p:nvSpPr>
        <p:spPr>
          <a:xfrm>
            <a:off x="6244150" y="213196"/>
            <a:ext cx="2361000" cy="45720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 w="19050" cap="flat" cmpd="sng">
            <a:solidFill>
              <a:srgbClr val="1B21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2"/>
          <p:cNvSpPr txBox="1">
            <a:spLocks noGrp="1"/>
          </p:cNvSpPr>
          <p:nvPr>
            <p:ph type="subTitle" idx="1"/>
          </p:nvPr>
        </p:nvSpPr>
        <p:spPr>
          <a:xfrm flipH="1">
            <a:off x="713225" y="3778318"/>
            <a:ext cx="2538175" cy="379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Team 3</a:t>
            </a: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713225" y="1544300"/>
            <a:ext cx="4305000" cy="15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4000" dirty="0"/>
              <a:t>Linear Regression Analysis on the Medical Cost Personal Dataset</a:t>
            </a:r>
          </a:p>
        </p:txBody>
      </p:sp>
      <p:cxnSp>
        <p:nvCxnSpPr>
          <p:cNvPr id="248" name="Google Shape;248;p32"/>
          <p:cNvCxnSpPr/>
          <p:nvPr/>
        </p:nvCxnSpPr>
        <p:spPr>
          <a:xfrm>
            <a:off x="511850" y="3599368"/>
            <a:ext cx="417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 flipH="1">
            <a:off x="6394363" y="754590"/>
            <a:ext cx="2060574" cy="3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b="1" dirty="0"/>
              <a:t>Nouran Mahmoud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b="1" dirty="0"/>
              <a:t>Bassmalla Tarek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b="1" dirty="0"/>
              <a:t>Salma Ashraf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b="1" dirty="0"/>
              <a:t>Yasmin Tarek</a:t>
            </a:r>
            <a:endParaRPr sz="1200" b="1" dirty="0"/>
          </a:p>
        </p:txBody>
      </p:sp>
      <p:sp>
        <p:nvSpPr>
          <p:cNvPr id="250" name="Google Shape;250;p32"/>
          <p:cNvSpPr txBox="1"/>
          <p:nvPr/>
        </p:nvSpPr>
        <p:spPr>
          <a:xfrm>
            <a:off x="4506575" y="3297125"/>
            <a:ext cx="16533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0" b="1" dirty="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 flipH="1">
            <a:off x="6410650" y="2570300"/>
            <a:ext cx="2028000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/>
              <a:t>Submitted to Professor Ibrahim Youssef</a:t>
            </a:r>
          </a:p>
          <a:p>
            <a:pPr marL="0" lvl="0" indent="0"/>
            <a:r>
              <a:rPr lang="en-US" sz="900" b="1" dirty="0"/>
              <a:t>24 June 2023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smtClean="0"/>
              <a:t/>
            </a:r>
            <a:br>
              <a:rPr lang="en" sz="900" b="1" dirty="0" smtClean="0"/>
            </a:br>
            <a:endParaRPr sz="900" b="1" dirty="0"/>
          </a:p>
        </p:txBody>
      </p:sp>
      <p:grpSp>
        <p:nvGrpSpPr>
          <p:cNvPr id="254" name="Google Shape;254;p32"/>
          <p:cNvGrpSpPr/>
          <p:nvPr/>
        </p:nvGrpSpPr>
        <p:grpSpPr>
          <a:xfrm>
            <a:off x="8138890" y="292175"/>
            <a:ext cx="327600" cy="327600"/>
            <a:chOff x="9379775" y="1529850"/>
            <a:chExt cx="327600" cy="327600"/>
          </a:xfrm>
        </p:grpSpPr>
        <p:sp>
          <p:nvSpPr>
            <p:cNvPr id="255" name="Google Shape;255;p32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57" name="Google Shape;257;p32"/>
          <p:cNvGrpSpPr/>
          <p:nvPr/>
        </p:nvGrpSpPr>
        <p:grpSpPr>
          <a:xfrm>
            <a:off x="6424750" y="3705965"/>
            <a:ext cx="327600" cy="327600"/>
            <a:chOff x="5471550" y="4685975"/>
            <a:chExt cx="327600" cy="327600"/>
          </a:xfrm>
        </p:grpSpPr>
        <p:sp>
          <p:nvSpPr>
            <p:cNvPr id="258" name="Google Shape;258;p32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11850" y="429310"/>
            <a:ext cx="3890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SBE2240 - Biostatistics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2"/>
          <p:cNvSpPr/>
          <p:nvPr/>
        </p:nvSpPr>
        <p:spPr>
          <a:xfrm>
            <a:off x="685238" y="1454727"/>
            <a:ext cx="7717500" cy="3082637"/>
          </a:xfrm>
          <a:prstGeom prst="roundRect">
            <a:avLst>
              <a:gd name="adj" fmla="val 909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13" name="Google Shape;413;p42"/>
          <p:cNvGraphicFramePr/>
          <p:nvPr>
            <p:extLst>
              <p:ext uri="{D42A27DB-BD31-4B8C-83A1-F6EECF244321}">
                <p14:modId xmlns:p14="http://schemas.microsoft.com/office/powerpoint/2010/main" val="2800271643"/>
              </p:ext>
            </p:extLst>
          </p:nvPr>
        </p:nvGraphicFramePr>
        <p:xfrm>
          <a:off x="689138" y="1655618"/>
          <a:ext cx="7717500" cy="2917785"/>
        </p:xfrm>
        <a:graphic>
          <a:graphicData uri="http://schemas.openxmlformats.org/drawingml/2006/table">
            <a:tbl>
              <a:tblPr>
                <a:noFill/>
                <a:tableStyleId>{64878741-8895-4DB3-808C-F80E0671BEBC}</a:tableStyleId>
              </a:tblPr>
              <a:tblGrid>
                <a:gridCol w="183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22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Gaussian distribution</a:t>
                      </a:r>
                      <a:endParaRPr sz="1400" b="1" dirty="0">
                        <a:solidFill>
                          <a:schemeClr val="dk1"/>
                        </a:solidFill>
                        <a:latin typeface="Cormorant Garamond"/>
                        <a:ea typeface="Cormorant Garamond"/>
                        <a:cs typeface="Cormorant Garamond"/>
                        <a:sym typeface="Cormorant 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scipy.stats</a:t>
                      </a:r>
                      <a:endParaRPr sz="13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shapiro</a:t>
                      </a:r>
                      <a:endParaRPr sz="13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The test statistic and p-value are calculated for each column</a:t>
                      </a:r>
                      <a:r>
                        <a:rPr lang="en-US" sz="105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and the p-value is compared to a significance level of 0.05.</a:t>
                      </a:r>
                      <a:endParaRPr sz="105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4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 i="0" u="none" strike="noStrike" cap="none" dirty="0" smtClean="0">
                          <a:solidFill>
                            <a:schemeClr val="dk1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Exponential distribution</a:t>
                      </a: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Cormorant Garamond"/>
                        <a:ea typeface="Cormorant Garamond"/>
                        <a:cs typeface="Cormorant Garamond"/>
                        <a:sym typeface="Cormorant 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scipy.stats</a:t>
                      </a:r>
                      <a:endParaRPr sz="13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anderson</a:t>
                      </a:r>
                      <a:endParaRPr sz="13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The test statistic is calculated for each column and</a:t>
                      </a:r>
                      <a:r>
                        <a:rPr lang="ar-EG" sz="1050" b="0" i="0" u="none" strike="noStrike" cap="none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50" b="0" i="0" u="none" strike="noStrike" cap="none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the test statistic</a:t>
                      </a:r>
                      <a:r>
                        <a:rPr lang="ar-EG" sz="1050" b="0" i="0" u="none" strike="noStrike" cap="none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50" b="0" i="0" u="none" strike="noStrike" cap="none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is compared to critical values for different significance levels.</a:t>
                      </a:r>
                      <a:endParaRPr sz="1050" b="0" i="0" u="none" strike="noStrike" cap="none" baseline="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5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Arial"/>
                        </a:rPr>
                        <a:t>Uniform distribution</a:t>
                      </a: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Cormorant Garamond"/>
                        <a:ea typeface="Cormorant Garamond"/>
                        <a:cs typeface="Cormorant Garamond"/>
                        <a:sym typeface="Cormorant 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scipy.stats</a:t>
                      </a:r>
                      <a:endParaRPr sz="13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kstest</a:t>
                      </a:r>
                      <a:endParaRPr sz="13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The test statistic and p-value are calculated for each column and the p-value is compared to a significance level of 0.05.</a:t>
                      </a:r>
                      <a:endParaRPr sz="1050" b="0" i="0" u="none" strike="noStrike" cap="none" baseline="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p42"/>
          <p:cNvSpPr txBox="1">
            <a:spLocks noGrp="1"/>
          </p:cNvSpPr>
          <p:nvPr>
            <p:ph type="title"/>
          </p:nvPr>
        </p:nvSpPr>
        <p:spPr>
          <a:xfrm>
            <a:off x="242455" y="683075"/>
            <a:ext cx="818827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2000" dirty="0"/>
              <a:t>Distribution tests are performed on the ‘age’, ‘</a:t>
            </a:r>
            <a:r>
              <a:rPr lang="en-US" sz="2000" dirty="0" err="1"/>
              <a:t>bmi</a:t>
            </a:r>
            <a:r>
              <a:rPr lang="en-US" sz="2000" dirty="0"/>
              <a:t>’, ‘children’, and ‘charges’ columns in the cleaned DataFrame.</a:t>
            </a:r>
            <a:endParaRPr sz="2000" dirty="0"/>
          </a:p>
        </p:txBody>
      </p:sp>
      <p:grpSp>
        <p:nvGrpSpPr>
          <p:cNvPr id="415" name="Google Shape;415;p42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16" name="Google Shape;416;p42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418" name="Google Shape;418;p42"/>
          <p:cNvCxnSpPr/>
          <p:nvPr/>
        </p:nvCxnSpPr>
        <p:spPr>
          <a:xfrm>
            <a:off x="685238" y="1780614"/>
            <a:ext cx="7709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42"/>
          <p:cNvSpPr/>
          <p:nvPr/>
        </p:nvSpPr>
        <p:spPr>
          <a:xfrm>
            <a:off x="8018288" y="1576823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09530" y="1443985"/>
            <a:ext cx="1524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</a:rPr>
              <a:t>Distribution test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6169" y="1449767"/>
            <a:ext cx="97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</a:rPr>
              <a:t>Module</a:t>
            </a:r>
            <a:endParaRPr lang="en-US" sz="1600" b="1" dirty="0">
              <a:solidFill>
                <a:schemeClr val="dk1"/>
              </a:solidFill>
              <a:latin typeface="Cormorant Garamond"/>
              <a:ea typeface="Cormorant Garamond"/>
              <a:cs typeface="Cormorant Garamon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0088" y="1442060"/>
            <a:ext cx="1177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</a:rPr>
              <a:t>Function</a:t>
            </a:r>
            <a:endParaRPr lang="en-US" sz="1600" b="1" dirty="0">
              <a:solidFill>
                <a:schemeClr val="dk1"/>
              </a:solidFill>
              <a:latin typeface="Cormorant Garamond"/>
              <a:ea typeface="Cormorant Garamond"/>
              <a:cs typeface="Cormorant Garamon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9188" y="1449767"/>
            <a:ext cx="969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</a:rPr>
              <a:t>Process</a:t>
            </a:r>
            <a:endParaRPr lang="en-US" sz="1600" b="1" dirty="0">
              <a:solidFill>
                <a:schemeClr val="dk1"/>
              </a:solidFill>
              <a:latin typeface="Cormorant Garamond"/>
              <a:ea typeface="Cormorant Garamond"/>
              <a:cs typeface="Cormorant Garamon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455" y="25331"/>
            <a:ext cx="5424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Centaur" panose="02030504050205020304" pitchFamily="18" charset="0"/>
                <a:ea typeface="Merriweather"/>
                <a:cs typeface="Merriweather"/>
                <a:sym typeface="Merriweather"/>
              </a:rPr>
              <a:t>Methods</a:t>
            </a:r>
            <a:r>
              <a:rPr lang="en-US" sz="1100" dirty="0">
                <a:solidFill>
                  <a:schemeClr val="dk1"/>
                </a:solidFill>
                <a:latin typeface="Centaur" panose="02030504050205020304" pitchFamily="18" charset="0"/>
                <a:ea typeface="Merriweather"/>
                <a:cs typeface="Merriweather"/>
                <a:sym typeface="Merriweather"/>
              </a:rPr>
              <a:t>: </a:t>
            </a:r>
            <a:r>
              <a:rPr lang="en-US" sz="1100" dirty="0">
                <a:solidFill>
                  <a:schemeClr val="dk1"/>
                </a:solidFill>
                <a:latin typeface="Centaur" panose="02030504050205020304" pitchFamily="18" charset="0"/>
                <a:ea typeface="Merriweather"/>
                <a:cs typeface="Merriweather"/>
                <a:sym typeface="Merriweather"/>
              </a:rPr>
              <a:t>Distribution tests</a:t>
            </a:r>
            <a:endParaRPr lang="en-US" sz="1100" dirty="0">
              <a:solidFill>
                <a:schemeClr val="dk1"/>
              </a:solidFill>
              <a:latin typeface="Centaur" panose="02030504050205020304" pitchFamily="18" charset="0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2"/>
          <p:cNvSpPr/>
          <p:nvPr/>
        </p:nvSpPr>
        <p:spPr>
          <a:xfrm>
            <a:off x="713250" y="1990800"/>
            <a:ext cx="7717500" cy="2072100"/>
          </a:xfrm>
          <a:prstGeom prst="roundRect">
            <a:avLst>
              <a:gd name="adj" fmla="val 909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13" name="Google Shape;413;p42"/>
          <p:cNvGraphicFramePr/>
          <p:nvPr>
            <p:extLst>
              <p:ext uri="{D42A27DB-BD31-4B8C-83A1-F6EECF244321}">
                <p14:modId xmlns:p14="http://schemas.microsoft.com/office/powerpoint/2010/main" val="3814638344"/>
              </p:ext>
            </p:extLst>
          </p:nvPr>
        </p:nvGraphicFramePr>
        <p:xfrm>
          <a:off x="713250" y="2314350"/>
          <a:ext cx="7717500" cy="1708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dk1"/>
                        </a:solidFill>
                        <a:latin typeface="Cormorant Garamond"/>
                        <a:ea typeface="Cormorant Garamond"/>
                        <a:cs typeface="Cormorant Garamond"/>
                        <a:sym typeface="Cormorant 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100" b="1" dirty="0">
                        <a:solidFill>
                          <a:schemeClr val="dk1"/>
                        </a:solidFill>
                        <a:latin typeface="Cormorant Garamond"/>
                        <a:ea typeface="Cormorant Garamond"/>
                        <a:cs typeface="Cormorant Garamond"/>
                        <a:sym typeface="Cormorant 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100" b="1" dirty="0">
                        <a:solidFill>
                          <a:schemeClr val="dk1"/>
                        </a:solidFill>
                        <a:latin typeface="Cormorant Garamond"/>
                        <a:ea typeface="Cormorant Garamond"/>
                        <a:cs typeface="Cormorant Garamond"/>
                        <a:sym typeface="Cormorant 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p42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000" dirty="0"/>
              <a:t>Results of the three distribution tests performed on </a:t>
            </a:r>
            <a:r>
              <a:rPr lang="en-US" sz="2000" dirty="0"/>
              <a:t>the ‘age’, ‘</a:t>
            </a:r>
            <a:r>
              <a:rPr lang="en-US" sz="2000" dirty="0" err="1"/>
              <a:t>bmi</a:t>
            </a:r>
            <a:r>
              <a:rPr lang="en-US" sz="2000" dirty="0"/>
              <a:t>’, ‘children’, and ‘charges’ columns.</a:t>
            </a:r>
            <a:endParaRPr sz="2000" dirty="0"/>
          </a:p>
        </p:txBody>
      </p:sp>
      <p:grpSp>
        <p:nvGrpSpPr>
          <p:cNvPr id="415" name="Google Shape;415;p42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16" name="Google Shape;416;p42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418" name="Google Shape;418;p42"/>
          <p:cNvCxnSpPr/>
          <p:nvPr/>
        </p:nvCxnSpPr>
        <p:spPr>
          <a:xfrm>
            <a:off x="719874" y="2314849"/>
            <a:ext cx="7709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42"/>
          <p:cNvSpPr/>
          <p:nvPr/>
        </p:nvSpPr>
        <p:spPr>
          <a:xfrm>
            <a:off x="7965588" y="2085794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86789" y="2416740"/>
            <a:ext cx="771634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/>
              <a:t>Age, BMI, children and charges do not follow a Gaussian distribution.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6788" y="2991166"/>
            <a:ext cx="771634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Age, BMI, children and charges do not follow an exponential distribution.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6787" y="3561757"/>
            <a:ext cx="771634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Age, BMI, children and charges do not follow a uniform distribution.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2455" y="25331"/>
            <a:ext cx="5424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Centaur" panose="02030504050205020304" pitchFamily="18" charset="0"/>
                <a:ea typeface="Merriweather"/>
                <a:cs typeface="Merriweather"/>
                <a:sym typeface="Merriweather"/>
              </a:rPr>
              <a:t>Methods</a:t>
            </a:r>
            <a:r>
              <a:rPr lang="en-US" sz="1100" dirty="0">
                <a:solidFill>
                  <a:schemeClr val="dk1"/>
                </a:solidFill>
                <a:latin typeface="Centaur" panose="02030504050205020304" pitchFamily="18" charset="0"/>
                <a:ea typeface="Merriweather"/>
                <a:cs typeface="Merriweather"/>
                <a:sym typeface="Merriweather"/>
              </a:rPr>
              <a:t>: </a:t>
            </a:r>
            <a:r>
              <a:rPr lang="en-US" sz="1100" dirty="0">
                <a:solidFill>
                  <a:schemeClr val="dk1"/>
                </a:solidFill>
                <a:latin typeface="Centaur" panose="02030504050205020304" pitchFamily="18" charset="0"/>
                <a:ea typeface="Merriweather"/>
                <a:cs typeface="Merriweather"/>
                <a:sym typeface="Merriweather"/>
              </a:rPr>
              <a:t>Distribution tests</a:t>
            </a:r>
            <a:endParaRPr lang="en-US" sz="1100" dirty="0">
              <a:solidFill>
                <a:schemeClr val="dk1"/>
              </a:solidFill>
              <a:latin typeface="Centaur" panose="02030504050205020304" pitchFamily="18" charset="0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5657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/>
              <a:t>C</a:t>
            </a:r>
            <a:r>
              <a:rPr lang="en-US" sz="2000" dirty="0" smtClean="0"/>
              <a:t>alculating </a:t>
            </a:r>
            <a:r>
              <a:rPr lang="en-US" sz="2000" dirty="0"/>
              <a:t>the correlations between a response variable (‘charges’) and other variables in </a:t>
            </a:r>
            <a:r>
              <a:rPr lang="en-US" sz="2000" dirty="0" smtClean="0"/>
              <a:t>the DataFrame.</a:t>
            </a:r>
            <a:endParaRPr sz="2000" dirty="0"/>
          </a:p>
        </p:txBody>
      </p:sp>
      <p:grpSp>
        <p:nvGrpSpPr>
          <p:cNvPr id="400" name="Google Shape;400;p4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01" name="Google Shape;401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05" name="Google Shape;405;p41"/>
          <p:cNvSpPr txBox="1"/>
          <p:nvPr/>
        </p:nvSpPr>
        <p:spPr>
          <a:xfrm>
            <a:off x="4213438" y="1638602"/>
            <a:ext cx="4289700" cy="1734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buClr>
                <a:schemeClr val="dk1"/>
              </a:buClr>
              <a:buSzPts val="1300"/>
              <a:buFont typeface="Merriweather Light"/>
              <a:buChar char="●"/>
            </a:pPr>
            <a:r>
              <a:rPr lang="en-US" sz="12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Categorical </a:t>
            </a:r>
            <a:r>
              <a:rPr lang="en-US" sz="1200" dirty="0" smtClean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variables are one-hot </a:t>
            </a:r>
            <a:r>
              <a:rPr lang="en-US" sz="12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encoded using the </a:t>
            </a:r>
            <a:r>
              <a:rPr lang="en-US" sz="1200" dirty="0" err="1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get_dummies</a:t>
            </a:r>
            <a:r>
              <a:rPr lang="en-US" sz="12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function from the pandas library</a:t>
            </a:r>
            <a:r>
              <a:rPr lang="en-US" sz="1200" dirty="0" smtClean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.</a:t>
            </a:r>
          </a:p>
          <a:p>
            <a:pPr marL="146050" lvl="0">
              <a:buClr>
                <a:schemeClr val="dk1"/>
              </a:buClr>
              <a:buSzPts val="1300"/>
            </a:pPr>
            <a:endParaRPr lang="en-US" sz="1200" dirty="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457200" lvl="0" indent="-311150">
              <a:buClr>
                <a:schemeClr val="dk1"/>
              </a:buClr>
              <a:buSzPts val="1300"/>
              <a:buFont typeface="Merriweather Light"/>
              <a:buChar char="●"/>
            </a:pPr>
            <a:r>
              <a:rPr lang="en-US" sz="12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The correlation matrix of the encoded data is computed using the </a:t>
            </a:r>
            <a:r>
              <a:rPr lang="en-US" sz="1200" dirty="0" err="1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corr</a:t>
            </a:r>
            <a:r>
              <a:rPr lang="en-US" sz="12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method</a:t>
            </a:r>
            <a:r>
              <a:rPr lang="en-US" sz="1200" dirty="0" smtClean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.</a:t>
            </a:r>
          </a:p>
          <a:p>
            <a:pPr marL="457200" lvl="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en-US" sz="1200" dirty="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457200" lvl="0" indent="-311150">
              <a:buClr>
                <a:schemeClr val="dk1"/>
              </a:buClr>
              <a:buSzPts val="1300"/>
              <a:buFont typeface="Merriweather Light"/>
              <a:buChar char="●"/>
            </a:pPr>
            <a:r>
              <a:rPr lang="en-US" sz="12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The response variable is set to ‘charges</a:t>
            </a:r>
            <a:r>
              <a:rPr lang="en-US" sz="1200" dirty="0" smtClean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’.</a:t>
            </a:r>
          </a:p>
          <a:p>
            <a:pPr marL="457200" lvl="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en-US" sz="1200" dirty="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457200" lvl="0" indent="-311150">
              <a:buClr>
                <a:schemeClr val="dk1"/>
              </a:buClr>
              <a:buSzPts val="1300"/>
              <a:buFont typeface="Merriweather Light"/>
              <a:buChar char="●"/>
            </a:pPr>
            <a:r>
              <a:rPr lang="en-US" sz="12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The correlation coefficients for the response variable are extracted from the correlation </a:t>
            </a:r>
            <a:r>
              <a:rPr lang="en-US" sz="1200" dirty="0" smtClean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matrix.</a:t>
            </a:r>
            <a:endParaRPr sz="1200" dirty="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407" name="Google Shape;407;p41"/>
          <p:cNvSpPr/>
          <p:nvPr/>
        </p:nvSpPr>
        <p:spPr>
          <a:xfrm>
            <a:off x="3849468" y="2053739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32" y="2120352"/>
            <a:ext cx="4114800" cy="231457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4" name="TextBox 13"/>
          <p:cNvSpPr txBox="1"/>
          <p:nvPr/>
        </p:nvSpPr>
        <p:spPr>
          <a:xfrm>
            <a:off x="242455" y="25331"/>
            <a:ext cx="5424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dk1"/>
                </a:solidFill>
                <a:latin typeface="Centaur" panose="02030504050205020304" pitchFamily="18" charset="0"/>
                <a:ea typeface="Merriweather"/>
                <a:cs typeface="Merriweather"/>
                <a:sym typeface="Merriweather"/>
              </a:rPr>
              <a:t>Methods</a:t>
            </a:r>
            <a:r>
              <a:rPr lang="en-US" sz="1100" dirty="0">
                <a:solidFill>
                  <a:schemeClr val="dk1"/>
                </a:solidFill>
                <a:latin typeface="Centaur" panose="02030504050205020304" pitchFamily="18" charset="0"/>
                <a:ea typeface="Merriweather"/>
                <a:cs typeface="Merriweather"/>
                <a:sym typeface="Merriweather"/>
              </a:rPr>
              <a:t>: Correlation </a:t>
            </a:r>
            <a:r>
              <a:rPr lang="en-US" sz="1100" dirty="0" smtClean="0">
                <a:solidFill>
                  <a:schemeClr val="dk1"/>
                </a:solidFill>
                <a:latin typeface="Centaur" panose="02030504050205020304" pitchFamily="18" charset="0"/>
                <a:ea typeface="Merriweather"/>
                <a:cs typeface="Merriweather"/>
                <a:sym typeface="Merriweather"/>
              </a:rPr>
              <a:t>coefficients</a:t>
            </a:r>
            <a:endParaRPr lang="en-US" sz="1100" dirty="0">
              <a:solidFill>
                <a:schemeClr val="dk1"/>
              </a:solidFill>
              <a:latin typeface="Centaur" panose="02030504050205020304" pitchFamily="18" charset="0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>
            <a:spLocks noGrp="1"/>
          </p:cNvSpPr>
          <p:nvPr>
            <p:ph type="ctrTitle"/>
          </p:nvPr>
        </p:nvSpPr>
        <p:spPr>
          <a:xfrm>
            <a:off x="579640" y="2928532"/>
            <a:ext cx="2312420" cy="532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INTRODUCTION</a:t>
            </a:r>
            <a:endParaRPr sz="2000" dirty="0"/>
          </a:p>
        </p:txBody>
      </p:sp>
      <p:sp>
        <p:nvSpPr>
          <p:cNvPr id="278" name="Google Shape;278;p34"/>
          <p:cNvSpPr txBox="1">
            <a:spLocks noGrp="1"/>
          </p:cNvSpPr>
          <p:nvPr>
            <p:ph type="title" idx="2"/>
          </p:nvPr>
        </p:nvSpPr>
        <p:spPr>
          <a:xfrm>
            <a:off x="858950" y="2126750"/>
            <a:ext cx="1753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9" name="Google Shape;279;p34"/>
          <p:cNvSpPr txBox="1">
            <a:spLocks noGrp="1"/>
          </p:cNvSpPr>
          <p:nvPr>
            <p:ph type="ctrTitle" idx="3"/>
          </p:nvPr>
        </p:nvSpPr>
        <p:spPr>
          <a:xfrm>
            <a:off x="2734858" y="3059096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METHODS</a:t>
            </a:r>
            <a:endParaRPr sz="2000" dirty="0"/>
          </a:p>
        </p:txBody>
      </p:sp>
      <p:sp>
        <p:nvSpPr>
          <p:cNvPr id="280" name="Google Shape;280;p34"/>
          <p:cNvSpPr txBox="1">
            <a:spLocks noGrp="1"/>
          </p:cNvSpPr>
          <p:nvPr>
            <p:ph type="ctrTitle" idx="5"/>
          </p:nvPr>
        </p:nvSpPr>
        <p:spPr>
          <a:xfrm>
            <a:off x="6369067" y="2766918"/>
            <a:ext cx="2001513" cy="6944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CONCLUSION</a:t>
            </a:r>
            <a:endParaRPr sz="2000" dirty="0"/>
          </a:p>
        </p:txBody>
      </p:sp>
      <p:sp>
        <p:nvSpPr>
          <p:cNvPr id="281" name="Google Shape;281;p34"/>
          <p:cNvSpPr txBox="1">
            <a:spLocks noGrp="1"/>
          </p:cNvSpPr>
          <p:nvPr>
            <p:ph type="ctrTitle" idx="7"/>
          </p:nvPr>
        </p:nvSpPr>
        <p:spPr>
          <a:xfrm>
            <a:off x="4614367" y="3059096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RESULTS</a:t>
            </a:r>
            <a:endParaRPr sz="2000" dirty="0"/>
          </a:p>
        </p:txBody>
      </p:sp>
      <p:sp>
        <p:nvSpPr>
          <p:cNvPr id="282" name="Google Shape;282;p34"/>
          <p:cNvSpPr txBox="1">
            <a:spLocks noGrp="1"/>
          </p:cNvSpPr>
          <p:nvPr>
            <p:ph type="title" idx="8"/>
          </p:nvPr>
        </p:nvSpPr>
        <p:spPr>
          <a:xfrm>
            <a:off x="2736658" y="2127372"/>
            <a:ext cx="17538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3" name="Google Shape;283;p34"/>
          <p:cNvSpPr txBox="1">
            <a:spLocks noGrp="1"/>
          </p:cNvSpPr>
          <p:nvPr>
            <p:ph type="title" idx="4"/>
          </p:nvPr>
        </p:nvSpPr>
        <p:spPr>
          <a:xfrm>
            <a:off x="4615267" y="2127372"/>
            <a:ext cx="17538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4" name="Google Shape;284;p34"/>
          <p:cNvSpPr txBox="1">
            <a:spLocks noGrp="1"/>
          </p:cNvSpPr>
          <p:nvPr>
            <p:ph type="title" idx="6"/>
          </p:nvPr>
        </p:nvSpPr>
        <p:spPr>
          <a:xfrm>
            <a:off x="6493875" y="2127372"/>
            <a:ext cx="17538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title" idx="15"/>
          </p:nvPr>
        </p:nvSpPr>
        <p:spPr>
          <a:xfrm>
            <a:off x="713225" y="788650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289" name="Google Shape;289;p34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90" name="Google Shape;290;p34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92" name="Google Shape;292;p34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93" name="Google Shape;293;p34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34"/>
          <p:cNvSpPr/>
          <p:nvPr/>
        </p:nvSpPr>
        <p:spPr>
          <a:xfrm>
            <a:off x="7990963" y="1521738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title"/>
          </p:nvPr>
        </p:nvSpPr>
        <p:spPr>
          <a:xfrm>
            <a:off x="2578650" y="1629700"/>
            <a:ext cx="3986700" cy="11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title" idx="2"/>
          </p:nvPr>
        </p:nvSpPr>
        <p:spPr>
          <a:xfrm>
            <a:off x="1544781" y="2810250"/>
            <a:ext cx="6068291" cy="7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grpSp>
        <p:nvGrpSpPr>
          <p:cNvPr id="327" name="Google Shape;327;p37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328" name="Google Shape;328;p3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30" name="Google Shape;330;p37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331" name="Google Shape;331;p37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7"/>
          <p:cNvSpPr/>
          <p:nvPr/>
        </p:nvSpPr>
        <p:spPr>
          <a:xfrm>
            <a:off x="7194463" y="1266738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6"/>
          <p:cNvGrpSpPr/>
          <p:nvPr/>
        </p:nvGrpSpPr>
        <p:grpSpPr>
          <a:xfrm>
            <a:off x="3616225" y="375700"/>
            <a:ext cx="327600" cy="327600"/>
            <a:chOff x="9379775" y="1529850"/>
            <a:chExt cx="327600" cy="327600"/>
          </a:xfrm>
        </p:grpSpPr>
        <p:sp>
          <p:nvSpPr>
            <p:cNvPr id="312" name="Google Shape;312;p36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14" name="Google Shape;314;p36"/>
          <p:cNvGrpSpPr/>
          <p:nvPr/>
        </p:nvGrpSpPr>
        <p:grpSpPr>
          <a:xfrm>
            <a:off x="893825" y="4222000"/>
            <a:ext cx="327600" cy="327600"/>
            <a:chOff x="5471550" y="4685975"/>
            <a:chExt cx="327600" cy="327600"/>
          </a:xfrm>
        </p:grpSpPr>
        <p:sp>
          <p:nvSpPr>
            <p:cNvPr id="315" name="Google Shape;315;p36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36"/>
          <p:cNvSpPr/>
          <p:nvPr/>
        </p:nvSpPr>
        <p:spPr>
          <a:xfrm>
            <a:off x="8092378" y="1210201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"/>
          <p:cNvSpPr txBox="1">
            <a:spLocks noGrp="1"/>
          </p:cNvSpPr>
          <p:nvPr>
            <p:ph type="body" idx="1"/>
          </p:nvPr>
        </p:nvSpPr>
        <p:spPr>
          <a:xfrm>
            <a:off x="893825" y="1803501"/>
            <a:ext cx="3243300" cy="21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An association </a:t>
            </a:r>
            <a:r>
              <a:rPr lang="en-US" dirty="0"/>
              <a:t>experiment on the Medical Cost Personal Dataset on the </a:t>
            </a:r>
            <a:r>
              <a:rPr lang="en-US" u="sng" dirty="0" err="1">
                <a:hlinkClick r:id="rId3"/>
              </a:rPr>
              <a:t>Kaggle</a:t>
            </a:r>
            <a:r>
              <a:rPr lang="en-US" u="sng" dirty="0">
                <a:hlinkClick r:id="rId3"/>
              </a:rPr>
              <a:t> platform</a:t>
            </a:r>
            <a:r>
              <a:rPr lang="en-US" dirty="0"/>
              <a:t> using linear regression analysis.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quantitative columns in this dataset are age, </a:t>
            </a:r>
            <a:r>
              <a:rPr lang="en-US" dirty="0" err="1"/>
              <a:t>bmi</a:t>
            </a:r>
            <a:r>
              <a:rPr lang="en-US" dirty="0"/>
              <a:t>, children, and charges. The categorical columns are sex, smoker, and region.</a:t>
            </a:r>
          </a:p>
          <a:p>
            <a:endParaRPr dirty="0"/>
          </a:p>
        </p:txBody>
      </p:sp>
      <p:sp>
        <p:nvSpPr>
          <p:cNvPr id="319" name="Google Shape;319;p36"/>
          <p:cNvSpPr txBox="1">
            <a:spLocks noGrp="1"/>
          </p:cNvSpPr>
          <p:nvPr>
            <p:ph type="title"/>
          </p:nvPr>
        </p:nvSpPr>
        <p:spPr>
          <a:xfrm>
            <a:off x="893825" y="1210201"/>
            <a:ext cx="32433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Medical Insurance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427" y="1557148"/>
            <a:ext cx="4114800" cy="2920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title"/>
          </p:nvPr>
        </p:nvSpPr>
        <p:spPr>
          <a:xfrm>
            <a:off x="2578650" y="1629700"/>
            <a:ext cx="3986700" cy="11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326" name="Google Shape;326;p37"/>
          <p:cNvSpPr txBox="1">
            <a:spLocks noGrp="1"/>
          </p:cNvSpPr>
          <p:nvPr>
            <p:ph type="title" idx="2"/>
          </p:nvPr>
        </p:nvSpPr>
        <p:spPr>
          <a:xfrm>
            <a:off x="1544781" y="2810250"/>
            <a:ext cx="6068291" cy="7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METHODS</a:t>
            </a:r>
            <a:endParaRPr dirty="0"/>
          </a:p>
        </p:txBody>
      </p:sp>
      <p:grpSp>
        <p:nvGrpSpPr>
          <p:cNvPr id="327" name="Google Shape;327;p37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328" name="Google Shape;328;p3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30" name="Google Shape;330;p37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331" name="Google Shape;331;p37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7"/>
          <p:cNvSpPr/>
          <p:nvPr/>
        </p:nvSpPr>
        <p:spPr>
          <a:xfrm>
            <a:off x="7194463" y="1266738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6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40"/>
          <p:cNvGrpSpPr/>
          <p:nvPr/>
        </p:nvGrpSpPr>
        <p:grpSpPr>
          <a:xfrm>
            <a:off x="883425" y="1138975"/>
            <a:ext cx="3925502" cy="1525200"/>
            <a:chOff x="883425" y="1138975"/>
            <a:chExt cx="3925502" cy="1525200"/>
          </a:xfrm>
        </p:grpSpPr>
        <p:sp>
          <p:nvSpPr>
            <p:cNvPr id="382" name="Google Shape;382;p40"/>
            <p:cNvSpPr/>
            <p:nvPr/>
          </p:nvSpPr>
          <p:spPr>
            <a:xfrm>
              <a:off x="883425" y="1138975"/>
              <a:ext cx="3919500" cy="1525200"/>
            </a:xfrm>
            <a:prstGeom prst="roundRect">
              <a:avLst>
                <a:gd name="adj" fmla="val 9091"/>
              </a:avLst>
            </a:prstGeom>
            <a:solidFill>
              <a:schemeClr val="dk2"/>
            </a:solidFill>
            <a:ln w="19050" cap="flat" cmpd="sng">
              <a:solidFill>
                <a:srgbClr val="1B21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3" name="Google Shape;383;p40"/>
            <p:cNvCxnSpPr/>
            <p:nvPr/>
          </p:nvCxnSpPr>
          <p:spPr>
            <a:xfrm>
              <a:off x="883427" y="1650345"/>
              <a:ext cx="3925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5" name="Google Shape;385;p40"/>
          <p:cNvSpPr txBox="1">
            <a:spLocks noGrp="1"/>
          </p:cNvSpPr>
          <p:nvPr>
            <p:ph type="subTitle" idx="1"/>
          </p:nvPr>
        </p:nvSpPr>
        <p:spPr>
          <a:xfrm>
            <a:off x="883425" y="2961150"/>
            <a:ext cx="3919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Pandas module is imported and used to create a DataFrame from a CSV file containing the Medical Cost Personal Dataset.</a:t>
            </a:r>
            <a:endParaRPr dirty="0"/>
          </a:p>
        </p:txBody>
      </p:sp>
      <p:sp>
        <p:nvSpPr>
          <p:cNvPr id="386" name="Google Shape;386;p40"/>
          <p:cNvSpPr/>
          <p:nvPr/>
        </p:nvSpPr>
        <p:spPr>
          <a:xfrm>
            <a:off x="8038177" y="1583732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Google Shape;387;p40"/>
          <p:cNvGrpSpPr/>
          <p:nvPr/>
        </p:nvGrpSpPr>
        <p:grpSpPr>
          <a:xfrm flipH="1">
            <a:off x="976250" y="1227775"/>
            <a:ext cx="327600" cy="327600"/>
            <a:chOff x="796675" y="2752525"/>
            <a:chExt cx="327600" cy="327600"/>
          </a:xfrm>
        </p:grpSpPr>
        <p:sp>
          <p:nvSpPr>
            <p:cNvPr id="388" name="Google Shape;388;p40"/>
            <p:cNvSpPr/>
            <p:nvPr/>
          </p:nvSpPr>
          <p:spPr>
            <a:xfrm>
              <a:off x="796675" y="275252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853800" y="282487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40"/>
          <p:cNvGrpSpPr/>
          <p:nvPr/>
        </p:nvGrpSpPr>
        <p:grpSpPr>
          <a:xfrm>
            <a:off x="4271899" y="1227773"/>
            <a:ext cx="327600" cy="327600"/>
            <a:chOff x="4561299" y="535473"/>
            <a:chExt cx="327600" cy="327600"/>
          </a:xfrm>
        </p:grpSpPr>
        <p:sp>
          <p:nvSpPr>
            <p:cNvPr id="391" name="Google Shape;391;p40"/>
            <p:cNvSpPr/>
            <p:nvPr/>
          </p:nvSpPr>
          <p:spPr>
            <a:xfrm>
              <a:off x="4561299" y="535473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4633661" y="607835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93" name="Google Shape;393;p40"/>
          <p:cNvSpPr txBox="1">
            <a:spLocks noGrp="1"/>
          </p:cNvSpPr>
          <p:nvPr>
            <p:ph type="title"/>
          </p:nvPr>
        </p:nvSpPr>
        <p:spPr>
          <a:xfrm>
            <a:off x="883425" y="1794940"/>
            <a:ext cx="39195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The Pandas module is imported with the alias </a:t>
            </a:r>
            <a:r>
              <a:rPr lang="en-US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endParaRPr dirty="0"/>
          </a:p>
        </p:txBody>
      </p:sp>
      <p:pic>
        <p:nvPicPr>
          <p:cNvPr id="2052" name="Picture 4" descr="Pandas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412" y="1511649"/>
            <a:ext cx="285750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2455" y="25331"/>
            <a:ext cx="5424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dk1"/>
                </a:solidFill>
                <a:latin typeface="Centaur" panose="02030504050205020304" pitchFamily="18" charset="0"/>
                <a:ea typeface="Merriweather"/>
                <a:cs typeface="Merriweather"/>
                <a:sym typeface="Merriweather"/>
              </a:rPr>
              <a:t>Methods</a:t>
            </a:r>
            <a:r>
              <a:rPr lang="en-US" sz="1100" dirty="0">
                <a:solidFill>
                  <a:schemeClr val="dk1"/>
                </a:solidFill>
                <a:latin typeface="Centaur" panose="02030504050205020304" pitchFamily="18" charset="0"/>
                <a:ea typeface="Merriweather"/>
                <a:cs typeface="Merriweather"/>
                <a:sym typeface="Merriweather"/>
              </a:rPr>
              <a:t>: </a:t>
            </a:r>
            <a:r>
              <a:rPr lang="en-US" sz="1100" dirty="0" smtClean="0">
                <a:solidFill>
                  <a:schemeClr val="dk1"/>
                </a:solidFill>
                <a:latin typeface="Centaur" panose="02030504050205020304" pitchFamily="18" charset="0"/>
                <a:ea typeface="Merriweather"/>
                <a:cs typeface="Merriweather"/>
                <a:sym typeface="Merriweather"/>
              </a:rPr>
              <a:t>DataFrame</a:t>
            </a:r>
            <a:endParaRPr lang="en-US" sz="1100" dirty="0">
              <a:solidFill>
                <a:schemeClr val="dk1"/>
              </a:solidFill>
              <a:latin typeface="Centaur" panose="02030504050205020304" pitchFamily="18" charset="0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Google Shape;755;p56"/>
          <p:cNvGrpSpPr/>
          <p:nvPr/>
        </p:nvGrpSpPr>
        <p:grpSpPr>
          <a:xfrm>
            <a:off x="4847665" y="1316250"/>
            <a:ext cx="2983874" cy="2511000"/>
            <a:chOff x="5137250" y="1226575"/>
            <a:chExt cx="2694000" cy="2511000"/>
          </a:xfrm>
        </p:grpSpPr>
        <p:sp>
          <p:nvSpPr>
            <p:cNvPr id="756" name="Google Shape;756;p56"/>
            <p:cNvSpPr/>
            <p:nvPr/>
          </p:nvSpPr>
          <p:spPr>
            <a:xfrm>
              <a:off x="5146250" y="1226575"/>
              <a:ext cx="2676000" cy="2015100"/>
            </a:xfrm>
            <a:prstGeom prst="roundRect">
              <a:avLst>
                <a:gd name="adj" fmla="val 9091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6"/>
            <p:cNvSpPr/>
            <p:nvPr/>
          </p:nvSpPr>
          <p:spPr>
            <a:xfrm>
              <a:off x="6036500" y="3241675"/>
              <a:ext cx="895500" cy="4959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58" name="Google Shape;758;p56"/>
            <p:cNvCxnSpPr/>
            <p:nvPr/>
          </p:nvCxnSpPr>
          <p:spPr>
            <a:xfrm>
              <a:off x="5137250" y="3737575"/>
              <a:ext cx="269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56"/>
            <p:cNvCxnSpPr/>
            <p:nvPr/>
          </p:nvCxnSpPr>
          <p:spPr>
            <a:xfrm>
              <a:off x="5137250" y="2908675"/>
              <a:ext cx="269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60" name="Google Shape;76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975" y="1321900"/>
            <a:ext cx="2949300" cy="1670400"/>
          </a:xfrm>
          <a:prstGeom prst="round2SameRect">
            <a:avLst>
              <a:gd name="adj1" fmla="val 11125"/>
              <a:gd name="adj2" fmla="val 0"/>
            </a:avLst>
          </a:prstGeom>
          <a:noFill/>
          <a:ln>
            <a:noFill/>
          </a:ln>
        </p:spPr>
      </p:pic>
      <p:sp>
        <p:nvSpPr>
          <p:cNvPr id="762" name="Google Shape;762;p56"/>
          <p:cNvSpPr txBox="1">
            <a:spLocks noGrp="1"/>
          </p:cNvSpPr>
          <p:nvPr>
            <p:ph type="subTitle" idx="1"/>
          </p:nvPr>
        </p:nvSpPr>
        <p:spPr>
          <a:xfrm>
            <a:off x="720000" y="730594"/>
            <a:ext cx="4117696" cy="36890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/>
              <a:t>The Z-score measures how many standard deviations away from the mean a data point is</a:t>
            </a:r>
            <a:r>
              <a:rPr lang="en-US" sz="11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/>
              <a:t>Data points with a Z-score above a certain threshold are considered outliers and removed from the dataset</a:t>
            </a:r>
            <a:r>
              <a:rPr lang="en-US" sz="11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/>
              <a:t>A function is defined to calculate the Z-score for each data point in a column of the DataFrame</a:t>
            </a:r>
            <a:r>
              <a:rPr lang="en-US" sz="11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/>
              <a:t>The Z-scores for each numeric column are calculated and stored in a new DataFrame</a:t>
            </a:r>
            <a:r>
              <a:rPr lang="en-US" sz="11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/>
              <a:t>A </a:t>
            </a:r>
            <a:r>
              <a:rPr lang="en-US" sz="1100" dirty="0" err="1"/>
              <a:t>boolean</a:t>
            </a:r>
            <a:r>
              <a:rPr lang="en-US" sz="1100" dirty="0"/>
              <a:t> mask is created to identify rows that contain outliers</a:t>
            </a:r>
            <a:r>
              <a:rPr lang="en-US" sz="11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/>
              <a:t>The mask is used to remove outliers from the DataFrame and create a cleaned version of the data.</a:t>
            </a:r>
            <a:endParaRPr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975" y="1399309"/>
            <a:ext cx="2949300" cy="160509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TextBox 2"/>
          <p:cNvSpPr txBox="1"/>
          <p:nvPr/>
        </p:nvSpPr>
        <p:spPr>
          <a:xfrm>
            <a:off x="5648757" y="3827250"/>
            <a:ext cx="3495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Centaur" panose="02030504050205020304" pitchFamily="18" charset="0"/>
                <a:ea typeface="Merriweather"/>
                <a:cs typeface="Merriweather"/>
              </a:rPr>
              <a:t>Source: Analytics </a:t>
            </a:r>
            <a:r>
              <a:rPr lang="en-US" sz="1100" dirty="0" err="1">
                <a:solidFill>
                  <a:schemeClr val="dk1"/>
                </a:solidFill>
                <a:latin typeface="Centaur" panose="02030504050205020304" pitchFamily="18" charset="0"/>
                <a:ea typeface="Merriweather"/>
                <a:cs typeface="Merriweather"/>
              </a:rPr>
              <a:t>Vidhya</a:t>
            </a:r>
            <a:endParaRPr lang="en-US" sz="1100" dirty="0">
              <a:solidFill>
                <a:schemeClr val="dk1"/>
              </a:solidFill>
              <a:latin typeface="Centaur" panose="02030504050205020304" pitchFamily="18" charset="0"/>
              <a:ea typeface="Merriweather"/>
              <a:cs typeface="Merriweath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455" y="25331"/>
            <a:ext cx="5424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dk1"/>
                </a:solidFill>
                <a:latin typeface="Centaur" panose="02030504050205020304" pitchFamily="18" charset="0"/>
                <a:ea typeface="Merriweather"/>
                <a:cs typeface="Merriweather"/>
                <a:sym typeface="Merriweather"/>
              </a:rPr>
              <a:t>Methods</a:t>
            </a:r>
            <a:r>
              <a:rPr lang="en-US" sz="1100" dirty="0">
                <a:solidFill>
                  <a:schemeClr val="dk1"/>
                </a:solidFill>
                <a:latin typeface="Centaur" panose="02030504050205020304" pitchFamily="18" charset="0"/>
                <a:ea typeface="Merriweather"/>
                <a:cs typeface="Merriweather"/>
                <a:sym typeface="Merriweather"/>
              </a:rPr>
              <a:t>: Removing outliers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38"/>
          <p:cNvGrpSpPr/>
          <p:nvPr/>
        </p:nvGrpSpPr>
        <p:grpSpPr>
          <a:xfrm>
            <a:off x="713225" y="1684350"/>
            <a:ext cx="2416200" cy="1339800"/>
            <a:chOff x="713225" y="1684350"/>
            <a:chExt cx="2416200" cy="1339800"/>
          </a:xfrm>
        </p:grpSpPr>
        <p:sp>
          <p:nvSpPr>
            <p:cNvPr id="339" name="Google Shape;339;p38"/>
            <p:cNvSpPr/>
            <p:nvPr/>
          </p:nvSpPr>
          <p:spPr>
            <a:xfrm>
              <a:off x="713225" y="1684350"/>
              <a:ext cx="2416200" cy="1339800"/>
            </a:xfrm>
            <a:prstGeom prst="roundRect">
              <a:avLst>
                <a:gd name="adj" fmla="val 9091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0" name="Google Shape;340;p38"/>
            <p:cNvCxnSpPr/>
            <p:nvPr/>
          </p:nvCxnSpPr>
          <p:spPr>
            <a:xfrm>
              <a:off x="713225" y="2060434"/>
              <a:ext cx="2404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41" name="Google Shape;341;p38"/>
          <p:cNvCxnSpPr>
            <a:stCxn id="342" idx="3"/>
            <a:endCxn id="343" idx="2"/>
          </p:cNvCxnSpPr>
          <p:nvPr/>
        </p:nvCxnSpPr>
        <p:spPr>
          <a:xfrm flipV="1">
            <a:off x="5780100" y="3029500"/>
            <a:ext cx="1442575" cy="970406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4" name="Google Shape;344;p38"/>
          <p:cNvGrpSpPr/>
          <p:nvPr/>
        </p:nvGrpSpPr>
        <p:grpSpPr>
          <a:xfrm>
            <a:off x="6014575" y="1689700"/>
            <a:ext cx="2416200" cy="1339800"/>
            <a:chOff x="6014575" y="1689700"/>
            <a:chExt cx="2416200" cy="1339800"/>
          </a:xfrm>
        </p:grpSpPr>
        <p:sp>
          <p:nvSpPr>
            <p:cNvPr id="343" name="Google Shape;343;p38"/>
            <p:cNvSpPr/>
            <p:nvPr/>
          </p:nvSpPr>
          <p:spPr>
            <a:xfrm>
              <a:off x="6014575" y="1689700"/>
              <a:ext cx="2416200" cy="1339800"/>
            </a:xfrm>
            <a:prstGeom prst="roundRect">
              <a:avLst>
                <a:gd name="adj" fmla="val 9091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" name="Google Shape;345;p38"/>
            <p:cNvCxnSpPr/>
            <p:nvPr/>
          </p:nvCxnSpPr>
          <p:spPr>
            <a:xfrm>
              <a:off x="6014575" y="2065784"/>
              <a:ext cx="2404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46" name="Google Shape;346;p38"/>
          <p:cNvCxnSpPr>
            <a:stCxn id="339" idx="2"/>
            <a:endCxn id="342" idx="1"/>
          </p:cNvCxnSpPr>
          <p:nvPr/>
        </p:nvCxnSpPr>
        <p:spPr>
          <a:xfrm rot="16200000" flipH="1">
            <a:off x="2154734" y="2790740"/>
            <a:ext cx="975756" cy="1442575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8"/>
          <p:cNvGrpSpPr/>
          <p:nvPr/>
        </p:nvGrpSpPr>
        <p:grpSpPr>
          <a:xfrm>
            <a:off x="3363900" y="3080350"/>
            <a:ext cx="2416200" cy="1339800"/>
            <a:chOff x="3363900" y="3080350"/>
            <a:chExt cx="2416200" cy="1339800"/>
          </a:xfrm>
        </p:grpSpPr>
        <p:sp>
          <p:nvSpPr>
            <p:cNvPr id="348" name="Google Shape;348;p38"/>
            <p:cNvSpPr/>
            <p:nvPr/>
          </p:nvSpPr>
          <p:spPr>
            <a:xfrm>
              <a:off x="3363900" y="3080350"/>
              <a:ext cx="2416200" cy="1339800"/>
            </a:xfrm>
            <a:prstGeom prst="roundRect">
              <a:avLst>
                <a:gd name="adj" fmla="val 9091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9" name="Google Shape;349;p38"/>
            <p:cNvCxnSpPr/>
            <p:nvPr/>
          </p:nvCxnSpPr>
          <p:spPr>
            <a:xfrm>
              <a:off x="3363900" y="3456434"/>
              <a:ext cx="2404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0" name="Google Shape;350;p38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Descriptive </a:t>
            </a:r>
            <a:r>
              <a:rPr lang="en-US" dirty="0"/>
              <a:t>statistics</a:t>
            </a:r>
            <a:endParaRPr dirty="0"/>
          </a:p>
        </p:txBody>
      </p:sp>
      <p:sp>
        <p:nvSpPr>
          <p:cNvPr id="351" name="Google Shape;351;p38"/>
          <p:cNvSpPr txBox="1">
            <a:spLocks noGrp="1"/>
          </p:cNvSpPr>
          <p:nvPr>
            <p:ph type="ctrTitle" idx="4294967295"/>
          </p:nvPr>
        </p:nvSpPr>
        <p:spPr>
          <a:xfrm>
            <a:off x="1054025" y="1673650"/>
            <a:ext cx="17346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d</a:t>
            </a:r>
            <a:r>
              <a:rPr lang="en" sz="2100" dirty="0" smtClean="0"/>
              <a:t>escribe()</a:t>
            </a:r>
            <a:endParaRPr sz="2100" dirty="0"/>
          </a:p>
        </p:txBody>
      </p:sp>
      <p:sp>
        <p:nvSpPr>
          <p:cNvPr id="352" name="Google Shape;352;p38"/>
          <p:cNvSpPr txBox="1">
            <a:spLocks noGrp="1"/>
          </p:cNvSpPr>
          <p:nvPr>
            <p:ph type="subTitle" idx="4294967295"/>
          </p:nvPr>
        </p:nvSpPr>
        <p:spPr>
          <a:xfrm>
            <a:off x="713225" y="2363425"/>
            <a:ext cx="2416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100" dirty="0" smtClean="0"/>
              <a:t>describe </a:t>
            </a:r>
            <a:r>
              <a:rPr lang="en-US" sz="1100" dirty="0"/>
              <a:t>method calculates statistics such as count, mean, standard deviation, minimum, and maximum for each numeric column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353" name="Google Shape;353;p38"/>
          <p:cNvSpPr/>
          <p:nvPr/>
        </p:nvSpPr>
        <p:spPr>
          <a:xfrm>
            <a:off x="2788613" y="1803982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 txBox="1">
            <a:spLocks noGrp="1"/>
          </p:cNvSpPr>
          <p:nvPr>
            <p:ph type="ctrTitle" idx="4294967295"/>
          </p:nvPr>
        </p:nvSpPr>
        <p:spPr>
          <a:xfrm>
            <a:off x="3363900" y="3069650"/>
            <a:ext cx="20754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300" dirty="0"/>
              <a:t>Measures of central </a:t>
            </a:r>
            <a:r>
              <a:rPr lang="en-US" sz="1300" dirty="0" smtClean="0"/>
              <a:t>tendency and </a:t>
            </a:r>
            <a:r>
              <a:rPr lang="en-US" sz="1300" dirty="0"/>
              <a:t>dispersion. </a:t>
            </a:r>
            <a:endParaRPr sz="1300" dirty="0"/>
          </a:p>
        </p:txBody>
      </p:sp>
      <p:sp>
        <p:nvSpPr>
          <p:cNvPr id="342" name="Google Shape;342;p38"/>
          <p:cNvSpPr txBox="1">
            <a:spLocks noGrp="1"/>
          </p:cNvSpPr>
          <p:nvPr>
            <p:ph type="subTitle" idx="4294967295"/>
          </p:nvPr>
        </p:nvSpPr>
        <p:spPr>
          <a:xfrm>
            <a:off x="3363900" y="3579662"/>
            <a:ext cx="2416200" cy="840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100" dirty="0" smtClean="0"/>
              <a:t>mean </a:t>
            </a:r>
            <a:r>
              <a:rPr lang="en-US" sz="1100" dirty="0"/>
              <a:t>and 50</a:t>
            </a:r>
            <a:r>
              <a:rPr lang="en-US" sz="1100" dirty="0" smtClean="0"/>
              <a:t>% </a:t>
            </a:r>
            <a:r>
              <a:rPr lang="en-US" sz="1100" dirty="0"/>
              <a:t>are measures of central tendency, </a:t>
            </a:r>
            <a:r>
              <a:rPr lang="en-US" sz="1100" dirty="0" smtClean="0"/>
              <a:t>while </a:t>
            </a:r>
            <a:r>
              <a:rPr lang="en-US" sz="1100" dirty="0" err="1"/>
              <a:t>std</a:t>
            </a:r>
            <a:r>
              <a:rPr lang="en-US" sz="1100" dirty="0"/>
              <a:t>, min, 25%, 75</a:t>
            </a:r>
            <a:r>
              <a:rPr lang="en-US" sz="1100" dirty="0" smtClean="0"/>
              <a:t>%, max and IQR </a:t>
            </a:r>
            <a:r>
              <a:rPr lang="en-US" sz="1100" dirty="0"/>
              <a:t>are measures of dispersion.</a:t>
            </a:r>
            <a:endParaRPr sz="1100" dirty="0"/>
          </a:p>
        </p:txBody>
      </p:sp>
      <p:sp>
        <p:nvSpPr>
          <p:cNvPr id="355" name="Google Shape;355;p38"/>
          <p:cNvSpPr/>
          <p:nvPr/>
        </p:nvSpPr>
        <p:spPr>
          <a:xfrm>
            <a:off x="5439288" y="3199982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 txBox="1">
            <a:spLocks noGrp="1"/>
          </p:cNvSpPr>
          <p:nvPr>
            <p:ph type="ctrTitle" idx="4294967295"/>
          </p:nvPr>
        </p:nvSpPr>
        <p:spPr>
          <a:xfrm>
            <a:off x="6355375" y="1679000"/>
            <a:ext cx="17346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/>
              <a:t>IQR</a:t>
            </a:r>
            <a:endParaRPr sz="2100" dirty="0"/>
          </a:p>
        </p:txBody>
      </p:sp>
      <p:sp>
        <p:nvSpPr>
          <p:cNvPr id="357" name="Google Shape;357;p38"/>
          <p:cNvSpPr txBox="1">
            <a:spLocks noGrp="1"/>
          </p:cNvSpPr>
          <p:nvPr>
            <p:ph type="subTitle" idx="4294967295"/>
          </p:nvPr>
        </p:nvSpPr>
        <p:spPr>
          <a:xfrm>
            <a:off x="6014575" y="2368775"/>
            <a:ext cx="2416150" cy="572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000" dirty="0" smtClean="0"/>
              <a:t>quantile </a:t>
            </a:r>
            <a:r>
              <a:rPr lang="en-US" sz="1000" dirty="0"/>
              <a:t>method is used to calculate the 25th and 75th percentiles for each </a:t>
            </a:r>
            <a:r>
              <a:rPr lang="en-US" sz="1000" dirty="0" smtClean="0"/>
              <a:t>column. The </a:t>
            </a:r>
            <a:r>
              <a:rPr lang="en-US" sz="1000" dirty="0"/>
              <a:t>IQR is calculated by subtracting the 25th percentile from the 75th percentile.</a:t>
            </a:r>
            <a:endParaRPr sz="1000" dirty="0"/>
          </a:p>
        </p:txBody>
      </p:sp>
      <p:sp>
        <p:nvSpPr>
          <p:cNvPr id="358" name="Google Shape;358;p38"/>
          <p:cNvSpPr/>
          <p:nvPr/>
        </p:nvSpPr>
        <p:spPr>
          <a:xfrm>
            <a:off x="8089963" y="1809332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38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360" name="Google Shape;360;p38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42455" y="25331"/>
            <a:ext cx="5424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dk1"/>
                </a:solidFill>
                <a:latin typeface="Centaur" panose="02030504050205020304" pitchFamily="18" charset="0"/>
                <a:ea typeface="Merriweather"/>
                <a:cs typeface="Merriweather"/>
                <a:sym typeface="Merriweather"/>
              </a:rPr>
              <a:t>Methods</a:t>
            </a:r>
            <a:r>
              <a:rPr lang="en-US" sz="1100" dirty="0">
                <a:solidFill>
                  <a:schemeClr val="dk1"/>
                </a:solidFill>
                <a:latin typeface="Centaur" panose="02030504050205020304" pitchFamily="18" charset="0"/>
                <a:ea typeface="Merriweather"/>
                <a:cs typeface="Merriweather"/>
                <a:sym typeface="Merriweather"/>
              </a:rPr>
              <a:t>: Quantitative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/>
              <a:t> </a:t>
            </a:r>
            <a:r>
              <a:rPr lang="en-US" sz="2000" dirty="0" smtClean="0"/>
              <a:t>Standardizing </a:t>
            </a:r>
            <a:r>
              <a:rPr lang="en-US" sz="2000" dirty="0"/>
              <a:t>the numeric columns in the cleaned DataFrame</a:t>
            </a:r>
            <a:endParaRPr sz="2000" dirty="0"/>
          </a:p>
        </p:txBody>
      </p:sp>
      <p:grpSp>
        <p:nvGrpSpPr>
          <p:cNvPr id="400" name="Google Shape;400;p4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01" name="Google Shape;401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05" name="Google Shape;405;p41"/>
          <p:cNvSpPr txBox="1"/>
          <p:nvPr/>
        </p:nvSpPr>
        <p:spPr>
          <a:xfrm>
            <a:off x="4213437" y="1638602"/>
            <a:ext cx="4861289" cy="297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buClr>
                <a:schemeClr val="dk1"/>
              </a:buClr>
              <a:buSzPts val="1300"/>
              <a:buFont typeface="Merriweather Light"/>
              <a:buChar char="●"/>
            </a:pPr>
            <a:r>
              <a:rPr lang="en-US" sz="11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A new DataFrame is created as a copy of the cleaned data</a:t>
            </a:r>
            <a:r>
              <a:rPr lang="en-US" sz="1100" dirty="0" smtClean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.</a:t>
            </a:r>
          </a:p>
          <a:p>
            <a:pPr marL="457200" lvl="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en-US" sz="1100" dirty="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457200" lvl="0" indent="-311150">
              <a:buClr>
                <a:schemeClr val="dk1"/>
              </a:buClr>
              <a:buSzPts val="1300"/>
              <a:buFont typeface="Merriweather Light"/>
              <a:buChar char="●"/>
            </a:pPr>
            <a:r>
              <a:rPr lang="en-US" sz="11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The numeric columns in the new DataFrame are </a:t>
            </a:r>
            <a:r>
              <a:rPr lang="en-US" sz="1100" dirty="0" smtClean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standardized.</a:t>
            </a:r>
          </a:p>
          <a:p>
            <a:pPr marL="457200" lvl="0" indent="-311150">
              <a:buClr>
                <a:schemeClr val="dk1"/>
              </a:buClr>
              <a:buSzPts val="1300"/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Standardization </a:t>
            </a:r>
            <a:r>
              <a:rPr lang="en-US" sz="11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involves calculating the Z-score for each value in a </a:t>
            </a:r>
            <a:r>
              <a:rPr lang="en-US" sz="1100" dirty="0" smtClean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column.</a:t>
            </a:r>
          </a:p>
          <a:p>
            <a:pPr marL="457200" lvl="0" indent="-311150">
              <a:buClr>
                <a:schemeClr val="dk1"/>
              </a:buClr>
              <a:buSzPts val="1300"/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The </a:t>
            </a:r>
            <a:r>
              <a:rPr lang="en-US" sz="11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Z-score measures how many standard deviations away from the mean a value </a:t>
            </a:r>
            <a:r>
              <a:rPr lang="en-US" sz="1100" dirty="0" smtClean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is.</a:t>
            </a:r>
          </a:p>
          <a:p>
            <a:pPr marL="457200" lvl="0" indent="-311150">
              <a:buClr>
                <a:schemeClr val="dk1"/>
              </a:buClr>
              <a:buSzPts val="1300"/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The </a:t>
            </a:r>
            <a:r>
              <a:rPr lang="en-US" sz="11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original values in the column are replaced with their Z-scores</a:t>
            </a:r>
            <a:r>
              <a:rPr lang="en-US" sz="1100" dirty="0" smtClean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.</a:t>
            </a:r>
          </a:p>
          <a:p>
            <a:pPr marL="457200" lvl="0" indent="-311150">
              <a:buClr>
                <a:schemeClr val="dk1"/>
              </a:buClr>
              <a:buSzPts val="1300"/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457200" lvl="0" indent="-311150">
              <a:buClr>
                <a:schemeClr val="dk1"/>
              </a:buClr>
              <a:buSzPts val="1300"/>
              <a:buFont typeface="Merriweather Light"/>
              <a:buChar char="●"/>
            </a:pPr>
            <a:r>
              <a:rPr lang="en-US" sz="11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This process results in a new DataFrame containing standardized data.</a:t>
            </a:r>
            <a:endParaRPr sz="1100" dirty="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407" name="Google Shape;407;p41"/>
          <p:cNvSpPr/>
          <p:nvPr/>
        </p:nvSpPr>
        <p:spPr>
          <a:xfrm>
            <a:off x="3691127" y="2276306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242455" y="25331"/>
            <a:ext cx="5424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dk1"/>
                </a:solidFill>
                <a:latin typeface="Centaur" panose="02030504050205020304" pitchFamily="18" charset="0"/>
                <a:ea typeface="Merriweather"/>
                <a:cs typeface="Merriweather"/>
                <a:sym typeface="Merriweather"/>
              </a:rPr>
              <a:t>Methods: Standardization</a:t>
            </a:r>
            <a:endParaRPr lang="en-US" sz="1100" dirty="0">
              <a:solidFill>
                <a:schemeClr val="dk1"/>
              </a:solidFill>
              <a:latin typeface="Centaur" panose="02030504050205020304" pitchFamily="18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5" y="2409531"/>
            <a:ext cx="3699163" cy="204288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2" name="TextBox 11"/>
          <p:cNvSpPr txBox="1"/>
          <p:nvPr/>
        </p:nvSpPr>
        <p:spPr>
          <a:xfrm>
            <a:off x="1464684" y="4401316"/>
            <a:ext cx="3495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Centaur" panose="02030504050205020304" pitchFamily="18" charset="0"/>
                <a:ea typeface="Merriweather"/>
                <a:cs typeface="Merriweather"/>
              </a:rPr>
              <a:t>Source: towardsai.net</a:t>
            </a:r>
          </a:p>
        </p:txBody>
      </p:sp>
    </p:spTree>
    <p:extLst>
      <p:ext uri="{BB962C8B-B14F-4D97-AF65-F5344CB8AC3E}">
        <p14:creationId xmlns:p14="http://schemas.microsoft.com/office/powerpoint/2010/main" val="17990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Analyst CV by Slidesgo">
  <a:themeElements>
    <a:clrScheme name="Simple Light">
      <a:dk1>
        <a:srgbClr val="000000"/>
      </a:dk1>
      <a:lt1>
        <a:srgbClr val="EEEEE9"/>
      </a:lt1>
      <a:dk2>
        <a:srgbClr val="ADAF7E"/>
      </a:dk2>
      <a:lt2>
        <a:srgbClr val="D4D7AD"/>
      </a:lt2>
      <a:accent1>
        <a:srgbClr val="88ADC8"/>
      </a:accent1>
      <a:accent2>
        <a:srgbClr val="9CBAB7"/>
      </a:accent2>
      <a:accent3>
        <a:srgbClr val="80A9A4"/>
      </a:accent3>
      <a:accent4>
        <a:srgbClr val="E0ABA0"/>
      </a:accent4>
      <a:accent5>
        <a:srgbClr val="C77763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680</Words>
  <Application>Microsoft Office PowerPoint</Application>
  <PresentationFormat>On-screen Show (16:9)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Merriweather</vt:lpstr>
      <vt:lpstr>Arial</vt:lpstr>
      <vt:lpstr>Wingdings</vt:lpstr>
      <vt:lpstr>Courier New</vt:lpstr>
      <vt:lpstr>Playfair Display ExtraBold</vt:lpstr>
      <vt:lpstr>Centaur</vt:lpstr>
      <vt:lpstr>Fira Sans Extra Condensed Medium</vt:lpstr>
      <vt:lpstr>Cormorant Garamond</vt:lpstr>
      <vt:lpstr>Merriweather Light</vt:lpstr>
      <vt:lpstr>Data Analyst CV by Slidesgo</vt:lpstr>
      <vt:lpstr>Linear Regression Analysis on the Medical Cost Personal Dataset</vt:lpstr>
      <vt:lpstr>INTRODUCTION</vt:lpstr>
      <vt:lpstr>01</vt:lpstr>
      <vt:lpstr>Medical Insurance</vt:lpstr>
      <vt:lpstr>02</vt:lpstr>
      <vt:lpstr>The Pandas module is imported with the alias pd</vt:lpstr>
      <vt:lpstr>PowerPoint Presentation</vt:lpstr>
      <vt:lpstr>Descriptive statistics</vt:lpstr>
      <vt:lpstr> Standardizing the numeric columns in the cleaned DataFrame</vt:lpstr>
      <vt:lpstr>Distribution tests are performed on the ‘age’, ‘bmi’, ‘children’, and ‘charges’ columns in the cleaned DataFrame.</vt:lpstr>
      <vt:lpstr>Results of the three distribution tests performed on the ‘age’, ‘bmi’, ‘children’, and ‘charges’ columns.</vt:lpstr>
      <vt:lpstr>Calculating the correlations between a response variable (‘charges’) and other variables in the DataFrame.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Analysis on the Medical Cost Personal Dataset</dc:title>
  <cp:lastModifiedBy>TJnotebook</cp:lastModifiedBy>
  <cp:revision>23</cp:revision>
  <dcterms:modified xsi:type="dcterms:W3CDTF">2023-06-24T14:45:15Z</dcterms:modified>
</cp:coreProperties>
</file>