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4EBAC-CD6E-4F18-8CD5-4A8222BC53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8DD7C-8C62-43F7-814A-1FEF16E50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Dataset Composition</a:t>
          </a:r>
          <a:r>
            <a:rPr lang="en-US"/>
            <a:t>:Histopathological images categorized by cancer type and stage.</a:t>
          </a:r>
        </a:p>
      </dgm:t>
    </dgm:pt>
    <dgm:pt modelId="{1262AE2E-7718-498D-AEE2-DE76471201AE}" type="parTrans" cxnId="{DB472148-13FD-493C-A0E1-DBC584F34E8D}">
      <dgm:prSet/>
      <dgm:spPr/>
      <dgm:t>
        <a:bodyPr/>
        <a:lstStyle/>
        <a:p>
          <a:endParaRPr lang="en-US"/>
        </a:p>
      </dgm:t>
    </dgm:pt>
    <dgm:pt modelId="{E94660DA-DF3C-4C71-97CA-767724EB7CEB}" type="sibTrans" cxnId="{DB472148-13FD-493C-A0E1-DBC584F34E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A3CE4C-551B-43A4-A185-89624626D7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Class Distribution: </a:t>
          </a:r>
          <a:r>
            <a:rPr lang="en-US"/>
            <a:t>Balanced dataset with equal representation of each class.</a:t>
          </a:r>
        </a:p>
      </dgm:t>
    </dgm:pt>
    <dgm:pt modelId="{888C0921-5039-4C0E-BAB2-526ABAD759D5}" type="parTrans" cxnId="{EC548158-F1DE-4FC1-A722-D2101B6B0374}">
      <dgm:prSet/>
      <dgm:spPr/>
      <dgm:t>
        <a:bodyPr/>
        <a:lstStyle/>
        <a:p>
          <a:endParaRPr lang="en-US"/>
        </a:p>
      </dgm:t>
    </dgm:pt>
    <dgm:pt modelId="{0F354BBE-9189-4659-B106-7A709B9192E5}" type="sibTrans" cxnId="{EC548158-F1DE-4FC1-A722-D2101B6B03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B1219A-FE6B-4882-948C-AD82254D5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Image Characteristics: </a:t>
          </a:r>
          <a:r>
            <a:rPr lang="en-US"/>
            <a:t>High-resolution images with significant variations in color, texture, and morphology.</a:t>
          </a:r>
        </a:p>
      </dgm:t>
    </dgm:pt>
    <dgm:pt modelId="{D0148229-7081-4A30-B18D-6B34A874CBC3}" type="parTrans" cxnId="{130E64FE-4381-4221-83E2-EEA9B5E7FDED}">
      <dgm:prSet/>
      <dgm:spPr/>
      <dgm:t>
        <a:bodyPr/>
        <a:lstStyle/>
        <a:p>
          <a:endParaRPr lang="en-US"/>
        </a:p>
      </dgm:t>
    </dgm:pt>
    <dgm:pt modelId="{02A824DD-0EB8-4632-BBF9-F472585955AC}" type="sibTrans" cxnId="{130E64FE-4381-4221-83E2-EEA9B5E7FD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A00163-2CDD-4830-852E-5A9AE4EB7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Preprocessing</a:t>
          </a:r>
          <a:r>
            <a:rPr lang="en-US"/>
            <a:t>: Resizing, normalization, and data augmentation applied for consistency and model improvement.</a:t>
          </a:r>
        </a:p>
      </dgm:t>
    </dgm:pt>
    <dgm:pt modelId="{816C4C68-2A53-4CDC-A5F0-FC81852DEB7B}" type="parTrans" cxnId="{1E79FBC3-5212-418A-A9FF-CCC9A0C31B67}">
      <dgm:prSet/>
      <dgm:spPr/>
      <dgm:t>
        <a:bodyPr/>
        <a:lstStyle/>
        <a:p>
          <a:endParaRPr lang="en-US"/>
        </a:p>
      </dgm:t>
    </dgm:pt>
    <dgm:pt modelId="{5A37E47B-6B53-4EBE-8AE2-A7FAF2DCF5B9}" type="sibTrans" cxnId="{1E79FBC3-5212-418A-A9FF-CCC9A0C31B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684E0B-90BB-498D-A68F-39E48CFF31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Initial Observations</a:t>
          </a:r>
          <a:r>
            <a:rPr lang="en-US"/>
            <a:t>: Prominent cellular structures and tissue patterns identified as potential features. Preliminary data visualization revealed class-specific variations.</a:t>
          </a:r>
        </a:p>
      </dgm:t>
    </dgm:pt>
    <dgm:pt modelId="{494D6BC8-2882-429F-8EC9-B4BF7E61A563}" type="parTrans" cxnId="{CB8089C3-98BA-455D-BC5E-501114ADCB2A}">
      <dgm:prSet/>
      <dgm:spPr/>
      <dgm:t>
        <a:bodyPr/>
        <a:lstStyle/>
        <a:p>
          <a:endParaRPr lang="en-US"/>
        </a:p>
      </dgm:t>
    </dgm:pt>
    <dgm:pt modelId="{1641E85A-9BCD-41B5-BD49-323A42E63535}" type="sibTrans" cxnId="{CB8089C3-98BA-455D-BC5E-501114ADCB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1697AF-5D1A-4A85-9611-A32924460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Challenges</a:t>
          </a:r>
          <a:r>
            <a:rPr lang="en-US"/>
            <a:t>: Variability in staining and image quality, requiring robust preprocessing. Classification of subtle tissue differences demands a highly precise model. </a:t>
          </a:r>
        </a:p>
      </dgm:t>
    </dgm:pt>
    <dgm:pt modelId="{CFA513F7-9228-4DEA-B160-93D7026D506F}" type="parTrans" cxnId="{AD6BCF07-7A23-4991-B9B6-35C25E0DF60E}">
      <dgm:prSet/>
      <dgm:spPr/>
      <dgm:t>
        <a:bodyPr/>
        <a:lstStyle/>
        <a:p>
          <a:endParaRPr lang="en-US"/>
        </a:p>
      </dgm:t>
    </dgm:pt>
    <dgm:pt modelId="{2CDD47A6-FC25-4D6F-9F3E-03124D098C1F}" type="sibTrans" cxnId="{AD6BCF07-7A23-4991-B9B6-35C25E0DF60E}">
      <dgm:prSet/>
      <dgm:spPr/>
      <dgm:t>
        <a:bodyPr/>
        <a:lstStyle/>
        <a:p>
          <a:endParaRPr lang="en-US"/>
        </a:p>
      </dgm:t>
    </dgm:pt>
    <dgm:pt modelId="{A478F3D2-8823-4FBA-9F79-4F404D98FC79}" type="pres">
      <dgm:prSet presAssocID="{53B4EBAC-CD6E-4F18-8CD5-4A8222BC5371}" presName="root" presStyleCnt="0">
        <dgm:presLayoutVars>
          <dgm:dir/>
          <dgm:resizeHandles val="exact"/>
        </dgm:presLayoutVars>
      </dgm:prSet>
      <dgm:spPr/>
    </dgm:pt>
    <dgm:pt modelId="{BDB636F6-2139-4B6E-A1D6-85B2614016BE}" type="pres">
      <dgm:prSet presAssocID="{5A98DD7C-8C62-43F7-814A-1FEF16E50CBA}" presName="compNode" presStyleCnt="0"/>
      <dgm:spPr/>
    </dgm:pt>
    <dgm:pt modelId="{89C213B7-0B7B-4818-B9C6-74013F76969C}" type="pres">
      <dgm:prSet presAssocID="{5A98DD7C-8C62-43F7-814A-1FEF16E50CB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DF195E-1A10-4978-945F-D2EEC532EF65}" type="pres">
      <dgm:prSet presAssocID="{5A98DD7C-8C62-43F7-814A-1FEF16E50CBA}" presName="spaceRect" presStyleCnt="0"/>
      <dgm:spPr/>
    </dgm:pt>
    <dgm:pt modelId="{CB440B3F-C418-48F1-9C9F-EA897A02B9FA}" type="pres">
      <dgm:prSet presAssocID="{5A98DD7C-8C62-43F7-814A-1FEF16E50CBA}" presName="textRect" presStyleLbl="revTx" presStyleIdx="0" presStyleCnt="6">
        <dgm:presLayoutVars>
          <dgm:chMax val="1"/>
          <dgm:chPref val="1"/>
        </dgm:presLayoutVars>
      </dgm:prSet>
      <dgm:spPr/>
    </dgm:pt>
    <dgm:pt modelId="{180C4726-B11F-47DF-988E-E0A792F466B2}" type="pres">
      <dgm:prSet presAssocID="{E94660DA-DF3C-4C71-97CA-767724EB7CEB}" presName="sibTrans" presStyleCnt="0"/>
      <dgm:spPr/>
    </dgm:pt>
    <dgm:pt modelId="{4267B09D-6BCE-4079-867E-57749EAD300D}" type="pres">
      <dgm:prSet presAssocID="{D5A3CE4C-551B-43A4-A185-89624626D728}" presName="compNode" presStyleCnt="0"/>
      <dgm:spPr/>
    </dgm:pt>
    <dgm:pt modelId="{1BA17FC8-A51C-43FF-9781-4C43ED7BF925}" type="pres">
      <dgm:prSet presAssocID="{D5A3CE4C-551B-43A4-A185-89624626D7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DE3BD18-FDF6-4668-B15B-6F782F9C64AA}" type="pres">
      <dgm:prSet presAssocID="{D5A3CE4C-551B-43A4-A185-89624626D728}" presName="spaceRect" presStyleCnt="0"/>
      <dgm:spPr/>
    </dgm:pt>
    <dgm:pt modelId="{FB81370A-280D-4188-A537-00B5A4DA7277}" type="pres">
      <dgm:prSet presAssocID="{D5A3CE4C-551B-43A4-A185-89624626D728}" presName="textRect" presStyleLbl="revTx" presStyleIdx="1" presStyleCnt="6">
        <dgm:presLayoutVars>
          <dgm:chMax val="1"/>
          <dgm:chPref val="1"/>
        </dgm:presLayoutVars>
      </dgm:prSet>
      <dgm:spPr/>
    </dgm:pt>
    <dgm:pt modelId="{E1A0E9F1-0526-4F96-BB69-49B3D222EBCC}" type="pres">
      <dgm:prSet presAssocID="{0F354BBE-9189-4659-B106-7A709B9192E5}" presName="sibTrans" presStyleCnt="0"/>
      <dgm:spPr/>
    </dgm:pt>
    <dgm:pt modelId="{142B8C4F-86E0-4931-A0B7-B92E57417644}" type="pres">
      <dgm:prSet presAssocID="{60B1219A-FE6B-4882-948C-AD82254D5C93}" presName="compNode" presStyleCnt="0"/>
      <dgm:spPr/>
    </dgm:pt>
    <dgm:pt modelId="{D63D4D5D-CBF5-4FEC-BFFC-FF10FFE4F719}" type="pres">
      <dgm:prSet presAssocID="{60B1219A-FE6B-4882-948C-AD82254D5C9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74CEAA4-CD63-41C9-9AF2-73629EF95FD0}" type="pres">
      <dgm:prSet presAssocID="{60B1219A-FE6B-4882-948C-AD82254D5C93}" presName="spaceRect" presStyleCnt="0"/>
      <dgm:spPr/>
    </dgm:pt>
    <dgm:pt modelId="{5DF83EE7-4BC1-4D1D-821D-A6CC26815D75}" type="pres">
      <dgm:prSet presAssocID="{60B1219A-FE6B-4882-948C-AD82254D5C93}" presName="textRect" presStyleLbl="revTx" presStyleIdx="2" presStyleCnt="6">
        <dgm:presLayoutVars>
          <dgm:chMax val="1"/>
          <dgm:chPref val="1"/>
        </dgm:presLayoutVars>
      </dgm:prSet>
      <dgm:spPr/>
    </dgm:pt>
    <dgm:pt modelId="{9AA5329B-20D6-4E71-8DF5-1D517F2A9281}" type="pres">
      <dgm:prSet presAssocID="{02A824DD-0EB8-4632-BBF9-F472585955AC}" presName="sibTrans" presStyleCnt="0"/>
      <dgm:spPr/>
    </dgm:pt>
    <dgm:pt modelId="{E60F8545-7B5E-4997-BB34-C35A0976A706}" type="pres">
      <dgm:prSet presAssocID="{B3A00163-2CDD-4830-852E-5A9AE4EB79D4}" presName="compNode" presStyleCnt="0"/>
      <dgm:spPr/>
    </dgm:pt>
    <dgm:pt modelId="{9DA032F7-26A8-4ABC-BDDF-EB62927B5A13}" type="pres">
      <dgm:prSet presAssocID="{B3A00163-2CDD-4830-852E-5A9AE4EB79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D9216F-9601-47AC-A0B8-9EA07DDD394C}" type="pres">
      <dgm:prSet presAssocID="{B3A00163-2CDD-4830-852E-5A9AE4EB79D4}" presName="spaceRect" presStyleCnt="0"/>
      <dgm:spPr/>
    </dgm:pt>
    <dgm:pt modelId="{65D08039-E1DB-492C-A8F0-73D0F1426920}" type="pres">
      <dgm:prSet presAssocID="{B3A00163-2CDD-4830-852E-5A9AE4EB79D4}" presName="textRect" presStyleLbl="revTx" presStyleIdx="3" presStyleCnt="6">
        <dgm:presLayoutVars>
          <dgm:chMax val="1"/>
          <dgm:chPref val="1"/>
        </dgm:presLayoutVars>
      </dgm:prSet>
      <dgm:spPr/>
    </dgm:pt>
    <dgm:pt modelId="{B6E60A08-3E86-4F24-A79C-E98B506447DD}" type="pres">
      <dgm:prSet presAssocID="{5A37E47B-6B53-4EBE-8AE2-A7FAF2DCF5B9}" presName="sibTrans" presStyleCnt="0"/>
      <dgm:spPr/>
    </dgm:pt>
    <dgm:pt modelId="{692CF829-4D4F-4D4A-A104-CB75677839E2}" type="pres">
      <dgm:prSet presAssocID="{CF684E0B-90BB-498D-A68F-39E48CFF31F2}" presName="compNode" presStyleCnt="0"/>
      <dgm:spPr/>
    </dgm:pt>
    <dgm:pt modelId="{1F53DA17-85F9-4CC1-A354-FA3CAC0204B3}" type="pres">
      <dgm:prSet presAssocID="{CF684E0B-90BB-498D-A68F-39E48CFF31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A42175E-3906-4DBF-AF9C-1938E0474C40}" type="pres">
      <dgm:prSet presAssocID="{CF684E0B-90BB-498D-A68F-39E48CFF31F2}" presName="spaceRect" presStyleCnt="0"/>
      <dgm:spPr/>
    </dgm:pt>
    <dgm:pt modelId="{02EA44EC-A7B6-461D-B718-451BCCF0BC18}" type="pres">
      <dgm:prSet presAssocID="{CF684E0B-90BB-498D-A68F-39E48CFF31F2}" presName="textRect" presStyleLbl="revTx" presStyleIdx="4" presStyleCnt="6">
        <dgm:presLayoutVars>
          <dgm:chMax val="1"/>
          <dgm:chPref val="1"/>
        </dgm:presLayoutVars>
      </dgm:prSet>
      <dgm:spPr/>
    </dgm:pt>
    <dgm:pt modelId="{4FBD0412-AAF8-4638-A1C0-CD175864D09A}" type="pres">
      <dgm:prSet presAssocID="{1641E85A-9BCD-41B5-BD49-323A42E63535}" presName="sibTrans" presStyleCnt="0"/>
      <dgm:spPr/>
    </dgm:pt>
    <dgm:pt modelId="{C5C0BE86-8E64-4379-A670-003582311FC2}" type="pres">
      <dgm:prSet presAssocID="{471697AF-5D1A-4A85-9611-A32924460EB0}" presName="compNode" presStyleCnt="0"/>
      <dgm:spPr/>
    </dgm:pt>
    <dgm:pt modelId="{23D30C47-C78D-4014-9D93-2C8572100586}" type="pres">
      <dgm:prSet presAssocID="{471697AF-5D1A-4A85-9611-A32924460EB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B917890-0DD6-415B-9D40-4B758C904C30}" type="pres">
      <dgm:prSet presAssocID="{471697AF-5D1A-4A85-9611-A32924460EB0}" presName="spaceRect" presStyleCnt="0"/>
      <dgm:spPr/>
    </dgm:pt>
    <dgm:pt modelId="{B028A636-B615-4BEE-8DED-3B20F1F38B5C}" type="pres">
      <dgm:prSet presAssocID="{471697AF-5D1A-4A85-9611-A32924460EB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D6BCF07-7A23-4991-B9B6-35C25E0DF60E}" srcId="{53B4EBAC-CD6E-4F18-8CD5-4A8222BC5371}" destId="{471697AF-5D1A-4A85-9611-A32924460EB0}" srcOrd="5" destOrd="0" parTransId="{CFA513F7-9228-4DEA-B160-93D7026D506F}" sibTransId="{2CDD47A6-FC25-4D6F-9F3E-03124D098C1F}"/>
    <dgm:cxn modelId="{40E5A710-93CF-4167-94BE-FD41B1C4E86D}" type="presOf" srcId="{471697AF-5D1A-4A85-9611-A32924460EB0}" destId="{B028A636-B615-4BEE-8DED-3B20F1F38B5C}" srcOrd="0" destOrd="0" presId="urn:microsoft.com/office/officeart/2018/2/layout/IconLabelList"/>
    <dgm:cxn modelId="{36FDF220-E45A-4685-AB80-000C19E7D2BF}" type="presOf" srcId="{5A98DD7C-8C62-43F7-814A-1FEF16E50CBA}" destId="{CB440B3F-C418-48F1-9C9F-EA897A02B9FA}" srcOrd="0" destOrd="0" presId="urn:microsoft.com/office/officeart/2018/2/layout/IconLabelList"/>
    <dgm:cxn modelId="{38ACB65D-23F1-456F-8FF9-6E3D310E83B1}" type="presOf" srcId="{60B1219A-FE6B-4882-948C-AD82254D5C93}" destId="{5DF83EE7-4BC1-4D1D-821D-A6CC26815D75}" srcOrd="0" destOrd="0" presId="urn:microsoft.com/office/officeart/2018/2/layout/IconLabelList"/>
    <dgm:cxn modelId="{DB472148-13FD-493C-A0E1-DBC584F34E8D}" srcId="{53B4EBAC-CD6E-4F18-8CD5-4A8222BC5371}" destId="{5A98DD7C-8C62-43F7-814A-1FEF16E50CBA}" srcOrd="0" destOrd="0" parTransId="{1262AE2E-7718-498D-AEE2-DE76471201AE}" sibTransId="{E94660DA-DF3C-4C71-97CA-767724EB7CEB}"/>
    <dgm:cxn modelId="{C7167648-B231-4BAF-B547-7E827614C913}" type="presOf" srcId="{B3A00163-2CDD-4830-852E-5A9AE4EB79D4}" destId="{65D08039-E1DB-492C-A8F0-73D0F1426920}" srcOrd="0" destOrd="0" presId="urn:microsoft.com/office/officeart/2018/2/layout/IconLabelList"/>
    <dgm:cxn modelId="{EC548158-F1DE-4FC1-A722-D2101B6B0374}" srcId="{53B4EBAC-CD6E-4F18-8CD5-4A8222BC5371}" destId="{D5A3CE4C-551B-43A4-A185-89624626D728}" srcOrd="1" destOrd="0" parTransId="{888C0921-5039-4C0E-BAB2-526ABAD759D5}" sibTransId="{0F354BBE-9189-4659-B106-7A709B9192E5}"/>
    <dgm:cxn modelId="{17022392-BA11-4D61-A2ED-F39CC5BC3A1D}" type="presOf" srcId="{CF684E0B-90BB-498D-A68F-39E48CFF31F2}" destId="{02EA44EC-A7B6-461D-B718-451BCCF0BC18}" srcOrd="0" destOrd="0" presId="urn:microsoft.com/office/officeart/2018/2/layout/IconLabelList"/>
    <dgm:cxn modelId="{CB8089C3-98BA-455D-BC5E-501114ADCB2A}" srcId="{53B4EBAC-CD6E-4F18-8CD5-4A8222BC5371}" destId="{CF684E0B-90BB-498D-A68F-39E48CFF31F2}" srcOrd="4" destOrd="0" parTransId="{494D6BC8-2882-429F-8EC9-B4BF7E61A563}" sibTransId="{1641E85A-9BCD-41B5-BD49-323A42E63535}"/>
    <dgm:cxn modelId="{1E79FBC3-5212-418A-A9FF-CCC9A0C31B67}" srcId="{53B4EBAC-CD6E-4F18-8CD5-4A8222BC5371}" destId="{B3A00163-2CDD-4830-852E-5A9AE4EB79D4}" srcOrd="3" destOrd="0" parTransId="{816C4C68-2A53-4CDC-A5F0-FC81852DEB7B}" sibTransId="{5A37E47B-6B53-4EBE-8AE2-A7FAF2DCF5B9}"/>
    <dgm:cxn modelId="{9244C2D0-F471-47B0-BCCA-3887C1A6B56E}" type="presOf" srcId="{53B4EBAC-CD6E-4F18-8CD5-4A8222BC5371}" destId="{A478F3D2-8823-4FBA-9F79-4F404D98FC79}" srcOrd="0" destOrd="0" presId="urn:microsoft.com/office/officeart/2018/2/layout/IconLabelList"/>
    <dgm:cxn modelId="{605A2BEE-C87A-43B7-85A6-C610EFBC92C9}" type="presOf" srcId="{D5A3CE4C-551B-43A4-A185-89624626D728}" destId="{FB81370A-280D-4188-A537-00B5A4DA7277}" srcOrd="0" destOrd="0" presId="urn:microsoft.com/office/officeart/2018/2/layout/IconLabelList"/>
    <dgm:cxn modelId="{130E64FE-4381-4221-83E2-EEA9B5E7FDED}" srcId="{53B4EBAC-CD6E-4F18-8CD5-4A8222BC5371}" destId="{60B1219A-FE6B-4882-948C-AD82254D5C93}" srcOrd="2" destOrd="0" parTransId="{D0148229-7081-4A30-B18D-6B34A874CBC3}" sibTransId="{02A824DD-0EB8-4632-BBF9-F472585955AC}"/>
    <dgm:cxn modelId="{5324F050-8D93-40FC-88E1-AEF059098AD6}" type="presParOf" srcId="{A478F3D2-8823-4FBA-9F79-4F404D98FC79}" destId="{BDB636F6-2139-4B6E-A1D6-85B2614016BE}" srcOrd="0" destOrd="0" presId="urn:microsoft.com/office/officeart/2018/2/layout/IconLabelList"/>
    <dgm:cxn modelId="{D4E6C636-7DF5-4D95-8DF9-728099E5EAE8}" type="presParOf" srcId="{BDB636F6-2139-4B6E-A1D6-85B2614016BE}" destId="{89C213B7-0B7B-4818-B9C6-74013F76969C}" srcOrd="0" destOrd="0" presId="urn:microsoft.com/office/officeart/2018/2/layout/IconLabelList"/>
    <dgm:cxn modelId="{C8351C17-CD6F-4A4D-88CE-B8D238DE35FB}" type="presParOf" srcId="{BDB636F6-2139-4B6E-A1D6-85B2614016BE}" destId="{7BDF195E-1A10-4978-945F-D2EEC532EF65}" srcOrd="1" destOrd="0" presId="urn:microsoft.com/office/officeart/2018/2/layout/IconLabelList"/>
    <dgm:cxn modelId="{A5157B78-D4EE-4870-BEF0-0CB2CF75EEB1}" type="presParOf" srcId="{BDB636F6-2139-4B6E-A1D6-85B2614016BE}" destId="{CB440B3F-C418-48F1-9C9F-EA897A02B9FA}" srcOrd="2" destOrd="0" presId="urn:microsoft.com/office/officeart/2018/2/layout/IconLabelList"/>
    <dgm:cxn modelId="{E19ADA22-EB54-4B4F-974F-B903F5BEC763}" type="presParOf" srcId="{A478F3D2-8823-4FBA-9F79-4F404D98FC79}" destId="{180C4726-B11F-47DF-988E-E0A792F466B2}" srcOrd="1" destOrd="0" presId="urn:microsoft.com/office/officeart/2018/2/layout/IconLabelList"/>
    <dgm:cxn modelId="{31C37DC9-CC76-4B45-B9F7-96CC494C4E86}" type="presParOf" srcId="{A478F3D2-8823-4FBA-9F79-4F404D98FC79}" destId="{4267B09D-6BCE-4079-867E-57749EAD300D}" srcOrd="2" destOrd="0" presId="urn:microsoft.com/office/officeart/2018/2/layout/IconLabelList"/>
    <dgm:cxn modelId="{B640B867-1ACE-4E93-8524-8CB483B2722F}" type="presParOf" srcId="{4267B09D-6BCE-4079-867E-57749EAD300D}" destId="{1BA17FC8-A51C-43FF-9781-4C43ED7BF925}" srcOrd="0" destOrd="0" presId="urn:microsoft.com/office/officeart/2018/2/layout/IconLabelList"/>
    <dgm:cxn modelId="{C8E7B913-086A-4606-921C-85D9146E9BA9}" type="presParOf" srcId="{4267B09D-6BCE-4079-867E-57749EAD300D}" destId="{7DE3BD18-FDF6-4668-B15B-6F782F9C64AA}" srcOrd="1" destOrd="0" presId="urn:microsoft.com/office/officeart/2018/2/layout/IconLabelList"/>
    <dgm:cxn modelId="{C15ADA37-A0F9-4A40-8391-FEA13C767CB4}" type="presParOf" srcId="{4267B09D-6BCE-4079-867E-57749EAD300D}" destId="{FB81370A-280D-4188-A537-00B5A4DA7277}" srcOrd="2" destOrd="0" presId="urn:microsoft.com/office/officeart/2018/2/layout/IconLabelList"/>
    <dgm:cxn modelId="{DBBB87FD-1B4C-4D94-9B99-0FEE5C205970}" type="presParOf" srcId="{A478F3D2-8823-4FBA-9F79-4F404D98FC79}" destId="{E1A0E9F1-0526-4F96-BB69-49B3D222EBCC}" srcOrd="3" destOrd="0" presId="urn:microsoft.com/office/officeart/2018/2/layout/IconLabelList"/>
    <dgm:cxn modelId="{052644BB-18A4-4A96-AC54-12AFD39DBDC4}" type="presParOf" srcId="{A478F3D2-8823-4FBA-9F79-4F404D98FC79}" destId="{142B8C4F-86E0-4931-A0B7-B92E57417644}" srcOrd="4" destOrd="0" presId="urn:microsoft.com/office/officeart/2018/2/layout/IconLabelList"/>
    <dgm:cxn modelId="{22A8F8C5-03FA-4F28-89DD-0CC9A1348F79}" type="presParOf" srcId="{142B8C4F-86E0-4931-A0B7-B92E57417644}" destId="{D63D4D5D-CBF5-4FEC-BFFC-FF10FFE4F719}" srcOrd="0" destOrd="0" presId="urn:microsoft.com/office/officeart/2018/2/layout/IconLabelList"/>
    <dgm:cxn modelId="{4F4D5F2D-90C3-496D-A019-49B2C5A8AF4B}" type="presParOf" srcId="{142B8C4F-86E0-4931-A0B7-B92E57417644}" destId="{374CEAA4-CD63-41C9-9AF2-73629EF95FD0}" srcOrd="1" destOrd="0" presId="urn:microsoft.com/office/officeart/2018/2/layout/IconLabelList"/>
    <dgm:cxn modelId="{8632CC96-2CED-4142-93F2-D8EC0D3B6D46}" type="presParOf" srcId="{142B8C4F-86E0-4931-A0B7-B92E57417644}" destId="{5DF83EE7-4BC1-4D1D-821D-A6CC26815D75}" srcOrd="2" destOrd="0" presId="urn:microsoft.com/office/officeart/2018/2/layout/IconLabelList"/>
    <dgm:cxn modelId="{3110BF0A-B37A-48F5-8E02-2F253AC4C8C6}" type="presParOf" srcId="{A478F3D2-8823-4FBA-9F79-4F404D98FC79}" destId="{9AA5329B-20D6-4E71-8DF5-1D517F2A9281}" srcOrd="5" destOrd="0" presId="urn:microsoft.com/office/officeart/2018/2/layout/IconLabelList"/>
    <dgm:cxn modelId="{FD80FF47-A41B-476E-9F26-563F0B9EAF88}" type="presParOf" srcId="{A478F3D2-8823-4FBA-9F79-4F404D98FC79}" destId="{E60F8545-7B5E-4997-BB34-C35A0976A706}" srcOrd="6" destOrd="0" presId="urn:microsoft.com/office/officeart/2018/2/layout/IconLabelList"/>
    <dgm:cxn modelId="{60A9F0D7-264A-4AA7-A289-B448BECAFBD5}" type="presParOf" srcId="{E60F8545-7B5E-4997-BB34-C35A0976A706}" destId="{9DA032F7-26A8-4ABC-BDDF-EB62927B5A13}" srcOrd="0" destOrd="0" presId="urn:microsoft.com/office/officeart/2018/2/layout/IconLabelList"/>
    <dgm:cxn modelId="{A7BE232C-31FE-42F6-9273-FA369DE44A6C}" type="presParOf" srcId="{E60F8545-7B5E-4997-BB34-C35A0976A706}" destId="{25D9216F-9601-47AC-A0B8-9EA07DDD394C}" srcOrd="1" destOrd="0" presId="urn:microsoft.com/office/officeart/2018/2/layout/IconLabelList"/>
    <dgm:cxn modelId="{5CBF15D7-7FCB-464B-ACF2-D884E81C5934}" type="presParOf" srcId="{E60F8545-7B5E-4997-BB34-C35A0976A706}" destId="{65D08039-E1DB-492C-A8F0-73D0F1426920}" srcOrd="2" destOrd="0" presId="urn:microsoft.com/office/officeart/2018/2/layout/IconLabelList"/>
    <dgm:cxn modelId="{E4A0A911-315E-4CA8-9542-56573B6737D4}" type="presParOf" srcId="{A478F3D2-8823-4FBA-9F79-4F404D98FC79}" destId="{B6E60A08-3E86-4F24-A79C-E98B506447DD}" srcOrd="7" destOrd="0" presId="urn:microsoft.com/office/officeart/2018/2/layout/IconLabelList"/>
    <dgm:cxn modelId="{0B0954F3-45BF-45A7-9D8C-C971145426A3}" type="presParOf" srcId="{A478F3D2-8823-4FBA-9F79-4F404D98FC79}" destId="{692CF829-4D4F-4D4A-A104-CB75677839E2}" srcOrd="8" destOrd="0" presId="urn:microsoft.com/office/officeart/2018/2/layout/IconLabelList"/>
    <dgm:cxn modelId="{C6606C5D-1FF6-4178-843C-7BD9BC6246FF}" type="presParOf" srcId="{692CF829-4D4F-4D4A-A104-CB75677839E2}" destId="{1F53DA17-85F9-4CC1-A354-FA3CAC0204B3}" srcOrd="0" destOrd="0" presId="urn:microsoft.com/office/officeart/2018/2/layout/IconLabelList"/>
    <dgm:cxn modelId="{BA34DBBA-AE95-4BFC-99E3-6E2C5816B366}" type="presParOf" srcId="{692CF829-4D4F-4D4A-A104-CB75677839E2}" destId="{4A42175E-3906-4DBF-AF9C-1938E0474C40}" srcOrd="1" destOrd="0" presId="urn:microsoft.com/office/officeart/2018/2/layout/IconLabelList"/>
    <dgm:cxn modelId="{DBDF7A8C-9AC9-4514-9378-7098F9B0F9DD}" type="presParOf" srcId="{692CF829-4D4F-4D4A-A104-CB75677839E2}" destId="{02EA44EC-A7B6-461D-B718-451BCCF0BC18}" srcOrd="2" destOrd="0" presId="urn:microsoft.com/office/officeart/2018/2/layout/IconLabelList"/>
    <dgm:cxn modelId="{8BFEA557-0C7A-41EE-B4A9-6E49D433B67A}" type="presParOf" srcId="{A478F3D2-8823-4FBA-9F79-4F404D98FC79}" destId="{4FBD0412-AAF8-4638-A1C0-CD175864D09A}" srcOrd="9" destOrd="0" presId="urn:microsoft.com/office/officeart/2018/2/layout/IconLabelList"/>
    <dgm:cxn modelId="{E1F4D664-BE05-45B8-A356-A0A2DBCBA55C}" type="presParOf" srcId="{A478F3D2-8823-4FBA-9F79-4F404D98FC79}" destId="{C5C0BE86-8E64-4379-A670-003582311FC2}" srcOrd="10" destOrd="0" presId="urn:microsoft.com/office/officeart/2018/2/layout/IconLabelList"/>
    <dgm:cxn modelId="{31D22D4D-764C-45A3-9B17-417250DA0B48}" type="presParOf" srcId="{C5C0BE86-8E64-4379-A670-003582311FC2}" destId="{23D30C47-C78D-4014-9D93-2C8572100586}" srcOrd="0" destOrd="0" presId="urn:microsoft.com/office/officeart/2018/2/layout/IconLabelList"/>
    <dgm:cxn modelId="{DFED338C-A4CC-4B73-A566-6DBE3F8FE559}" type="presParOf" srcId="{C5C0BE86-8E64-4379-A670-003582311FC2}" destId="{8B917890-0DD6-415B-9D40-4B758C904C30}" srcOrd="1" destOrd="0" presId="urn:microsoft.com/office/officeart/2018/2/layout/IconLabelList"/>
    <dgm:cxn modelId="{5D2A997C-754B-4177-A6E2-A9B3F04532FF}" type="presParOf" srcId="{C5C0BE86-8E64-4379-A670-003582311FC2}" destId="{B028A636-B615-4BEE-8DED-3B20F1F38B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213B7-0B7B-4818-B9C6-74013F76969C}">
      <dsp:nvSpPr>
        <dsp:cNvPr id="0" name=""/>
        <dsp:cNvSpPr/>
      </dsp:nvSpPr>
      <dsp:spPr>
        <a:xfrm>
          <a:off x="428073" y="1373321"/>
          <a:ext cx="692929" cy="69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40B3F-C418-48F1-9C9F-EA897A02B9FA}">
      <dsp:nvSpPr>
        <dsp:cNvPr id="0" name=""/>
        <dsp:cNvSpPr/>
      </dsp:nvSpPr>
      <dsp:spPr>
        <a:xfrm>
          <a:off x="4616" y="2399666"/>
          <a:ext cx="1539843" cy="119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Dataset Composition</a:t>
          </a:r>
          <a:r>
            <a:rPr lang="en-US" sz="1100" kern="1200"/>
            <a:t>:Histopathological images categorized by cancer type and stage.</a:t>
          </a:r>
        </a:p>
      </dsp:txBody>
      <dsp:txXfrm>
        <a:off x="4616" y="2399666"/>
        <a:ext cx="1539843" cy="1196386"/>
      </dsp:txXfrm>
    </dsp:sp>
    <dsp:sp modelId="{1BA17FC8-A51C-43FF-9781-4C43ED7BF925}">
      <dsp:nvSpPr>
        <dsp:cNvPr id="0" name=""/>
        <dsp:cNvSpPr/>
      </dsp:nvSpPr>
      <dsp:spPr>
        <a:xfrm>
          <a:off x="2237390" y="1373321"/>
          <a:ext cx="692929" cy="69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1370A-280D-4188-A537-00B5A4DA7277}">
      <dsp:nvSpPr>
        <dsp:cNvPr id="0" name=""/>
        <dsp:cNvSpPr/>
      </dsp:nvSpPr>
      <dsp:spPr>
        <a:xfrm>
          <a:off x="1813933" y="2399666"/>
          <a:ext cx="1539843" cy="119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Class Distribution: </a:t>
          </a:r>
          <a:r>
            <a:rPr lang="en-US" sz="1100" kern="1200"/>
            <a:t>Balanced dataset with equal representation of each class.</a:t>
          </a:r>
        </a:p>
      </dsp:txBody>
      <dsp:txXfrm>
        <a:off x="1813933" y="2399666"/>
        <a:ext cx="1539843" cy="1196386"/>
      </dsp:txXfrm>
    </dsp:sp>
    <dsp:sp modelId="{D63D4D5D-CBF5-4FEC-BFFC-FF10FFE4F719}">
      <dsp:nvSpPr>
        <dsp:cNvPr id="0" name=""/>
        <dsp:cNvSpPr/>
      </dsp:nvSpPr>
      <dsp:spPr>
        <a:xfrm>
          <a:off x="4046706" y="1373321"/>
          <a:ext cx="692929" cy="69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3EE7-4BC1-4D1D-821D-A6CC26815D75}">
      <dsp:nvSpPr>
        <dsp:cNvPr id="0" name=""/>
        <dsp:cNvSpPr/>
      </dsp:nvSpPr>
      <dsp:spPr>
        <a:xfrm>
          <a:off x="3623249" y="2399666"/>
          <a:ext cx="1539843" cy="119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Image Characteristics: </a:t>
          </a:r>
          <a:r>
            <a:rPr lang="en-US" sz="1100" kern="1200"/>
            <a:t>High-resolution images with significant variations in color, texture, and morphology.</a:t>
          </a:r>
        </a:p>
      </dsp:txBody>
      <dsp:txXfrm>
        <a:off x="3623249" y="2399666"/>
        <a:ext cx="1539843" cy="1196386"/>
      </dsp:txXfrm>
    </dsp:sp>
    <dsp:sp modelId="{9DA032F7-26A8-4ABC-BDDF-EB62927B5A13}">
      <dsp:nvSpPr>
        <dsp:cNvPr id="0" name=""/>
        <dsp:cNvSpPr/>
      </dsp:nvSpPr>
      <dsp:spPr>
        <a:xfrm>
          <a:off x="5856022" y="1373321"/>
          <a:ext cx="692929" cy="69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8039-E1DB-492C-A8F0-73D0F1426920}">
      <dsp:nvSpPr>
        <dsp:cNvPr id="0" name=""/>
        <dsp:cNvSpPr/>
      </dsp:nvSpPr>
      <dsp:spPr>
        <a:xfrm>
          <a:off x="5432565" y="2399666"/>
          <a:ext cx="1539843" cy="119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Preprocessing</a:t>
          </a:r>
          <a:r>
            <a:rPr lang="en-US" sz="1100" kern="1200"/>
            <a:t>: Resizing, normalization, and data augmentation applied for consistency and model improvement.</a:t>
          </a:r>
        </a:p>
      </dsp:txBody>
      <dsp:txXfrm>
        <a:off x="5432565" y="2399666"/>
        <a:ext cx="1539843" cy="1196386"/>
      </dsp:txXfrm>
    </dsp:sp>
    <dsp:sp modelId="{1F53DA17-85F9-4CC1-A354-FA3CAC0204B3}">
      <dsp:nvSpPr>
        <dsp:cNvPr id="0" name=""/>
        <dsp:cNvSpPr/>
      </dsp:nvSpPr>
      <dsp:spPr>
        <a:xfrm>
          <a:off x="7665339" y="1373321"/>
          <a:ext cx="692929" cy="692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A44EC-A7B6-461D-B718-451BCCF0BC18}">
      <dsp:nvSpPr>
        <dsp:cNvPr id="0" name=""/>
        <dsp:cNvSpPr/>
      </dsp:nvSpPr>
      <dsp:spPr>
        <a:xfrm>
          <a:off x="7241882" y="2399666"/>
          <a:ext cx="1539843" cy="119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Initial Observations</a:t>
          </a:r>
          <a:r>
            <a:rPr lang="en-US" sz="1100" kern="1200"/>
            <a:t>: Prominent cellular structures and tissue patterns identified as potential features. Preliminary data visualization revealed class-specific variations.</a:t>
          </a:r>
        </a:p>
      </dsp:txBody>
      <dsp:txXfrm>
        <a:off x="7241882" y="2399666"/>
        <a:ext cx="1539843" cy="1196386"/>
      </dsp:txXfrm>
    </dsp:sp>
    <dsp:sp modelId="{23D30C47-C78D-4014-9D93-2C8572100586}">
      <dsp:nvSpPr>
        <dsp:cNvPr id="0" name=""/>
        <dsp:cNvSpPr/>
      </dsp:nvSpPr>
      <dsp:spPr>
        <a:xfrm>
          <a:off x="9474655" y="1373321"/>
          <a:ext cx="692929" cy="6929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8A636-B615-4BEE-8DED-3B20F1F38B5C}">
      <dsp:nvSpPr>
        <dsp:cNvPr id="0" name=""/>
        <dsp:cNvSpPr/>
      </dsp:nvSpPr>
      <dsp:spPr>
        <a:xfrm>
          <a:off x="9051198" y="2399666"/>
          <a:ext cx="1539843" cy="119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Challenges</a:t>
          </a:r>
          <a:r>
            <a:rPr lang="en-US" sz="1100" kern="1200"/>
            <a:t>: Variability in staining and image quality, requiring robust preprocessing. Classification of subtle tissue differences demands a highly precise model. </a:t>
          </a:r>
        </a:p>
      </dsp:txBody>
      <dsp:txXfrm>
        <a:off x="9051198" y="2399666"/>
        <a:ext cx="1539843" cy="119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0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9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Microscopic view of cells">
            <a:extLst>
              <a:ext uri="{FF2B5EF4-FFF2-40B4-BE49-F238E27FC236}">
                <a16:creationId xmlns:a16="http://schemas.microsoft.com/office/drawing/2014/main" id="{91E4E974-DBA6-6524-6AFC-177C614F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2062D-109C-9EAD-D398-0D35674C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Long and Colon Cancer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CC284-4001-F6A8-4898-55D043C1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49" y="4611933"/>
            <a:ext cx="4134538" cy="14751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- Apply </a:t>
            </a:r>
            <a:r>
              <a:rPr lang="en-US" dirty="0" err="1"/>
              <a:t>Transfare</a:t>
            </a:r>
            <a:r>
              <a:rPr lang="en-US" dirty="0"/>
              <a:t> Learning and OOP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551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077"/>
            <a:ext cx="8076723" cy="11779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Problem Statement:</a:t>
            </a:r>
            <a:endParaRPr lang="en-US" sz="61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1381020"/>
            <a:ext cx="5180329" cy="345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Importance of Accurate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Early Detection:</a:t>
            </a:r>
            <a:r>
              <a:rPr lang="en-US" sz="1900" dirty="0">
                <a:solidFill>
                  <a:schemeClr val="tx1"/>
                </a:solidFill>
              </a:rPr>
              <a:t> Enables timely intervention for improved patient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Diagnostic Precision:</a:t>
            </a:r>
            <a:r>
              <a:rPr lang="en-US" sz="1900" dirty="0">
                <a:solidFill>
                  <a:schemeClr val="tx1"/>
                </a:solidFill>
              </a:rPr>
              <a:t> Supports pathologists by automating time-consuming tasks and reducing human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Resource Optimization:</a:t>
            </a:r>
            <a:r>
              <a:rPr lang="en-US" sz="1900" dirty="0">
                <a:solidFill>
                  <a:schemeClr val="tx1"/>
                </a:solidFill>
              </a:rPr>
              <a:t> Improves efficiency in healthcare settings and reduces diagnostic costs.</a:t>
            </a:r>
          </a:p>
        </p:txBody>
      </p:sp>
    </p:spTree>
    <p:extLst>
      <p:ext uri="{BB962C8B-B14F-4D97-AF65-F5344CB8AC3E}">
        <p14:creationId xmlns:p14="http://schemas.microsoft.com/office/powerpoint/2010/main" val="387831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4114758"/>
            <a:ext cx="8076723" cy="19840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Previous Work: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7850" y="4917488"/>
            <a:ext cx="16609612" cy="413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Convolutional Neural Networks (CNNs):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Widely used for medical image analysis and cancer classification.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Transfer Learning: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Utilizes pre-trained models (e.g., VGG, </a:t>
            </a:r>
            <a:r>
              <a:rPr lang="en-US" sz="19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enhance performance.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Ensemble Methods: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Combines multiple models to improve accuracy and robustness.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Augmentation and Preprocessing: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Employs techniques like rotation, flipping, and normalization to increase data diversity and handle variations.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Evaluation Metrics and Benchmarks: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metrics (accuracy, precision, recall, F1-score) and public benchmarks (e.g., Kaggle competitions) guide model assessment and comparison.</a:t>
            </a:r>
          </a:p>
        </p:txBody>
      </p:sp>
    </p:spTree>
    <p:extLst>
      <p:ext uri="{BB962C8B-B14F-4D97-AF65-F5344CB8AC3E}">
        <p14:creationId xmlns:p14="http://schemas.microsoft.com/office/powerpoint/2010/main" val="417963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0" y="448649"/>
            <a:ext cx="8076723" cy="121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Previous Work: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4067" y="1525220"/>
            <a:ext cx="10246364" cy="456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Convolutional Neural Networks (CNNs):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Widely used for medical image analysis and cancer classification.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Transfer Learning: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Utilizes pre-trained models (e.g., VGG,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enhance performance.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Ensemble Methods: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Combines multiple models to improve accuracy and robustness.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Augmentation and Preprocessing: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Employs techniques like rotation, flipping, and normalization to increase data diversity and handle variations.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Evaluation Metrics and Benchmarks: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metrics (accuracy, precision, recall, F1-score) and public benchmarks (e.g., Kaggle competitions) guide model assessment and comparison.</a:t>
            </a:r>
          </a:p>
        </p:txBody>
      </p:sp>
    </p:spTree>
    <p:extLst>
      <p:ext uri="{BB962C8B-B14F-4D97-AF65-F5344CB8AC3E}">
        <p14:creationId xmlns:p14="http://schemas.microsoft.com/office/powerpoint/2010/main" val="280026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4114758"/>
            <a:ext cx="8076723" cy="19840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Data Description: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7850" y="5772337"/>
            <a:ext cx="11059438" cy="2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Original Dataset:</a:t>
            </a:r>
            <a:endParaRPr lang="en-US" sz="19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750 lung tissue images (250 benign, 250 adenocarcinoma, 250 squamous cell carcinoma)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500 colon tissue images (250 benign, 250 adenocarcinoma)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Data Augmentation:</a:t>
            </a:r>
            <a:endParaRPr lang="en-US" sz="19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Utilized </a:t>
            </a:r>
            <a:r>
              <a:rPr lang="en-US" sz="1900" dirty="0" err="1">
                <a:solidFill>
                  <a:schemeClr val="tx1"/>
                </a:solidFill>
              </a:rPr>
              <a:t>Augmentor</a:t>
            </a:r>
            <a:r>
              <a:rPr lang="en-US" sz="1900" dirty="0">
                <a:solidFill>
                  <a:schemeClr val="tx1"/>
                </a:solidFill>
              </a:rPr>
              <a:t> package to expand dataset to 25,000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Balanced dataset with 5,000 images per class.</a:t>
            </a:r>
          </a:p>
        </p:txBody>
      </p:sp>
    </p:spTree>
    <p:extLst>
      <p:ext uri="{BB962C8B-B14F-4D97-AF65-F5344CB8AC3E}">
        <p14:creationId xmlns:p14="http://schemas.microsoft.com/office/powerpoint/2010/main" val="8634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26" y="572573"/>
            <a:ext cx="8076723" cy="1421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Data Description: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270" y="2743239"/>
            <a:ext cx="9927892" cy="271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Original Dataset:</a:t>
            </a:r>
            <a:endParaRPr lang="en-US" sz="19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750 lung tissue images (250 benign, 250 adenocarcinoma, 250 squamous cell carcinoma)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500 colon tissue images (250 benign, 250 adenocarcinoma)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Data Augmentation:</a:t>
            </a:r>
            <a:endParaRPr lang="en-US" sz="19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Utilized </a:t>
            </a:r>
            <a:r>
              <a:rPr lang="en-US" sz="1900" dirty="0" err="1">
                <a:solidFill>
                  <a:schemeClr val="tx1"/>
                </a:solidFill>
              </a:rPr>
              <a:t>Augmentor</a:t>
            </a:r>
            <a:r>
              <a:rPr lang="en-US" sz="1900" dirty="0">
                <a:solidFill>
                  <a:schemeClr val="tx1"/>
                </a:solidFill>
              </a:rPr>
              <a:t> package to expand dataset to 25,000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Balanced dataset with 5,000 images per class.</a:t>
            </a:r>
          </a:p>
        </p:txBody>
      </p:sp>
    </p:spTree>
    <p:extLst>
      <p:ext uri="{BB962C8B-B14F-4D97-AF65-F5344CB8AC3E}">
        <p14:creationId xmlns:p14="http://schemas.microsoft.com/office/powerpoint/2010/main" val="1087391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Data Description: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4283239"/>
            <a:ext cx="7335835" cy="14751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</a:rPr>
              <a:t>There are five classes in the dataset, each with 5,000 images, being: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43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35835" y="-3428527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Data Description: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67198" y="9266623"/>
            <a:ext cx="7335835" cy="14751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</a:rPr>
              <a:t>There are five classes in the dataset, each with 5,000 images, being: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95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62325-CF4F-E8C3-9276-1EAFA38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FDC418F-BD46-CDA6-B57D-7081C74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pPr>
              <a:spcAft>
                <a:spcPts val="800"/>
              </a:spcAft>
            </a:pPr>
            <a:endParaRPr lang="en-US" b="1" dirty="0"/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Lung benign tissue</a:t>
            </a:r>
          </a:p>
          <a:p>
            <a:pPr marR="0">
              <a:spcAft>
                <a:spcPts val="800"/>
              </a:spcAft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endParaRPr lang="en-US" b="1" dirty="0"/>
          </a:p>
        </p:txBody>
      </p:sp>
      <p:pic>
        <p:nvPicPr>
          <p:cNvPr id="35" name="Picture 34" descr="A close-up of a microscope&#10;&#10;Description automatically generated">
            <a:extLst>
              <a:ext uri="{FF2B5EF4-FFF2-40B4-BE49-F238E27FC236}">
                <a16:creationId xmlns:a16="http://schemas.microsoft.com/office/drawing/2014/main" id="{92F2F878-9679-7172-3D05-824287500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99"/>
          <a:stretch/>
        </p:blipFill>
        <p:spPr bwMode="auto">
          <a:xfrm>
            <a:off x="5264837" y="1"/>
            <a:ext cx="6927163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34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62325-CF4F-E8C3-9276-1EAFA38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FDC418F-BD46-CDA6-B57D-7081C74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pPr>
              <a:spcAft>
                <a:spcPts val="800"/>
              </a:spcAft>
            </a:pPr>
            <a:endParaRPr lang="en-US" b="1" dirty="0"/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Lung adenocarcinoma</a:t>
            </a:r>
          </a:p>
        </p:txBody>
      </p:sp>
      <p:pic>
        <p:nvPicPr>
          <p:cNvPr id="3" name="Picture 2" descr="A microscope view of a cell&#10;&#10;Description automatically generated">
            <a:extLst>
              <a:ext uri="{FF2B5EF4-FFF2-40B4-BE49-F238E27FC236}">
                <a16:creationId xmlns:a16="http://schemas.microsoft.com/office/drawing/2014/main" id="{A6790659-68A9-E72D-FE30-74AFA2083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52" y="-420"/>
            <a:ext cx="5761648" cy="685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61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62325-CF4F-E8C3-9276-1EAFA38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FDC418F-BD46-CDA6-B57D-7081C74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pPr>
              <a:spcAft>
                <a:spcPts val="800"/>
              </a:spcAft>
            </a:pPr>
            <a:endParaRPr lang="en-US" b="1" dirty="0"/>
          </a:p>
          <a:p>
            <a:pPr marL="0" indent="0">
              <a:spcAft>
                <a:spcPts val="8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•Lung squamous cell carcinoma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681DF-AAF8-D0A5-9F8B-49C3FA33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15" y="0"/>
            <a:ext cx="5884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381082"/>
            <a:ext cx="7335835" cy="1501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D7C3-1340-0766-5679-5363A1D4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9666" y="6282814"/>
            <a:ext cx="5066001" cy="30124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b="1" dirty="0">
                <a:solidFill>
                  <a:schemeClr val="tx1"/>
                </a:solidFill>
              </a:rPr>
              <a:t>Project Overview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Objective:</a:t>
            </a:r>
            <a:r>
              <a:rPr lang="en-US" sz="1900" dirty="0">
                <a:solidFill>
                  <a:schemeClr val="tx1"/>
                </a:solidFill>
              </a:rPr>
              <a:t> Develop a machine learning model for accurate lung and colon cancer classification.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Data:</a:t>
            </a:r>
            <a:r>
              <a:rPr lang="en-US" sz="1900" dirty="0">
                <a:solidFill>
                  <a:schemeClr val="tx1"/>
                </a:solidFill>
              </a:rPr>
              <a:t> Utilized a comprehensive Kaggle dataset for model training.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Methodology:</a:t>
            </a:r>
            <a:r>
              <a:rPr lang="en-US" sz="1900" dirty="0">
                <a:solidFill>
                  <a:schemeClr val="tx1"/>
                </a:solidFill>
              </a:rPr>
              <a:t> Employed advanced deep learning techniques.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Outcome:</a:t>
            </a:r>
            <a:r>
              <a:rPr lang="en-US" sz="1900" dirty="0">
                <a:solidFill>
                  <a:schemeClr val="tx1"/>
                </a:solidFill>
              </a:rPr>
              <a:t> Achieved high accuracy in cancer detection.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6286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62325-CF4F-E8C3-9276-1EAFA38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FDC418F-BD46-CDA6-B57D-7081C74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pPr marL="0" indent="0">
              <a:spcAft>
                <a:spcPts val="800"/>
              </a:spcAft>
              <a:buNone/>
            </a:pPr>
            <a:endParaRPr lang="en-US" b="1" dirty="0"/>
          </a:p>
          <a:p>
            <a:pPr marL="0" indent="0">
              <a:spcAft>
                <a:spcPts val="8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•Colon adenocarcinoma</a:t>
            </a:r>
          </a:p>
        </p:txBody>
      </p:sp>
      <p:pic>
        <p:nvPicPr>
          <p:cNvPr id="4" name="Picture 3" descr="A microscope view of a cell&#10;&#10;Description automatically generated">
            <a:extLst>
              <a:ext uri="{FF2B5EF4-FFF2-40B4-BE49-F238E27FC236}">
                <a16:creationId xmlns:a16="http://schemas.microsoft.com/office/drawing/2014/main" id="{CC19FDDF-D453-8C40-3AC6-41424F076B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16" y="1016"/>
            <a:ext cx="6856984" cy="6856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50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62325-CF4F-E8C3-9276-1EAFA38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FDC418F-BD46-CDA6-B57D-7081C74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</a:pPr>
            <a:endParaRPr lang="en-US" sz="2400" b="1" dirty="0">
              <a:solidFill>
                <a:schemeClr val="tx1"/>
              </a:solidFill>
              <a:effectLst/>
            </a:endParaRPr>
          </a:p>
          <a:p>
            <a:pPr marL="0" indent="0">
              <a:spcAft>
                <a:spcPts val="800"/>
              </a:spcAft>
              <a:buNone/>
            </a:pPr>
            <a:endParaRPr lang="en-US" b="1" dirty="0"/>
          </a:p>
          <a:p>
            <a:pPr marL="0" indent="0">
              <a:spcAft>
                <a:spcPts val="8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•Colon benign tissue</a:t>
            </a:r>
          </a:p>
        </p:txBody>
      </p:sp>
      <p:pic>
        <p:nvPicPr>
          <p:cNvPr id="3" name="Picture 2" descr="A microscope view of a cell&#10;&#10;Description automatically generated">
            <a:extLst>
              <a:ext uri="{FF2B5EF4-FFF2-40B4-BE49-F238E27FC236}">
                <a16:creationId xmlns:a16="http://schemas.microsoft.com/office/drawing/2014/main" id="{A6790659-68A9-E72D-FE30-74AFA2083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52" y="-420"/>
            <a:ext cx="5761648" cy="685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49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0" y="379695"/>
            <a:ext cx="8076723" cy="19840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Data Exploration Summary: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52" name="Rectangle 4">
            <a:extLst>
              <a:ext uri="{FF2B5EF4-FFF2-40B4-BE49-F238E27FC236}">
                <a16:creationId xmlns:a16="http://schemas.microsoft.com/office/drawing/2014/main" id="{A2E4B88E-5E00-BDF4-CB42-3BD33AB93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662917"/>
              </p:ext>
            </p:extLst>
          </p:nvPr>
        </p:nvGraphicFramePr>
        <p:xfrm>
          <a:off x="462150" y="2009021"/>
          <a:ext cx="10595659" cy="496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92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7" y="200108"/>
            <a:ext cx="7335835" cy="1501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D7C3-1340-0766-5679-5363A1D4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08538"/>
            <a:ext cx="5066001" cy="30124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b="1" dirty="0">
                <a:solidFill>
                  <a:schemeClr val="tx1"/>
                </a:solidFill>
              </a:rPr>
              <a:t>Project Overview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Objective:</a:t>
            </a:r>
            <a:r>
              <a:rPr lang="en-US" sz="1900" dirty="0">
                <a:solidFill>
                  <a:schemeClr val="tx1"/>
                </a:solidFill>
              </a:rPr>
              <a:t> Develop a machine learning model for accurate lung and colon cancer classification.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Data:</a:t>
            </a:r>
            <a:r>
              <a:rPr lang="en-US" sz="1900" dirty="0">
                <a:solidFill>
                  <a:schemeClr val="tx1"/>
                </a:solidFill>
              </a:rPr>
              <a:t> Utilized a comprehensive Kaggle dataset for model training.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Methodology:</a:t>
            </a:r>
            <a:r>
              <a:rPr lang="en-US" sz="1900" dirty="0">
                <a:solidFill>
                  <a:schemeClr val="tx1"/>
                </a:solidFill>
              </a:rPr>
              <a:t> Employed advanced deep learning techniques.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</a:rPr>
              <a:t>Outcome:</a:t>
            </a:r>
            <a:r>
              <a:rPr lang="en-US" sz="1900" dirty="0">
                <a:solidFill>
                  <a:schemeClr val="tx1"/>
                </a:solidFill>
              </a:rPr>
              <a:t> Achieved high accuracy in cancer detection.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7283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1" y="4652307"/>
            <a:ext cx="7335835" cy="20846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 </a:t>
            </a:r>
            <a:br>
              <a:rPr lang="en-US" sz="6100" dirty="0">
                <a:effectLst/>
              </a:rPr>
            </a:br>
            <a:r>
              <a:rPr lang="en-US" sz="6100" dirty="0">
                <a:effectLst/>
              </a:rPr>
              <a:t>Dataset Overview:</a:t>
            </a:r>
            <a:br>
              <a:rPr lang="en-US" sz="6100" dirty="0">
                <a:effectLst/>
              </a:rPr>
            </a:br>
            <a:endParaRPr lang="en-US" sz="6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D7C3-1340-0766-5679-5363A1D4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07092" y="6246807"/>
            <a:ext cx="7335835" cy="1475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Kaggle's Lung and Colon Cancer Histopathological Images dataset.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Content: Thousands of high-resolution histopathological images of lung and colon cancer.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Structure: Organized into directories based on cancer type.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Size: Substantial dataset with numerous images per category.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41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3" y="366757"/>
            <a:ext cx="7335835" cy="22152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 </a:t>
            </a:r>
            <a:br>
              <a:rPr lang="en-US" sz="6100" dirty="0">
                <a:effectLst/>
              </a:rPr>
            </a:br>
            <a:r>
              <a:rPr lang="en-US" sz="6100" dirty="0">
                <a:effectLst/>
              </a:rPr>
              <a:t>Dataset Overview:</a:t>
            </a:r>
            <a:br>
              <a:rPr lang="en-US" sz="6100" dirty="0">
                <a:effectLst/>
              </a:rPr>
            </a:br>
            <a:endParaRPr lang="en-US" sz="6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D7C3-1340-0766-5679-5363A1D4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99" y="2948772"/>
            <a:ext cx="7335835" cy="2493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en-US" altLang="en-US" sz="1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Kaggle's Lung and Colon Cancer Histopathological Images dataset.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en-US" altLang="en-US" sz="1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Thousands of high-resolution histopathological images of lung and colon cancer.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</a:t>
            </a:r>
            <a:r>
              <a:rPr kumimoji="0" lang="en-US" altLang="en-US" sz="1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Organized into directories based on cancer type.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Size</a:t>
            </a:r>
            <a:r>
              <a:rPr kumimoji="0" lang="en-US" altLang="en-US" sz="1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Substantial dataset with numerous images per category.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84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1" y="4652307"/>
            <a:ext cx="7335835" cy="20846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 </a:t>
            </a:r>
            <a:br>
              <a:rPr lang="en-US" sz="6100" dirty="0">
                <a:effectLst/>
              </a:rPr>
            </a:br>
            <a:r>
              <a:rPr lang="en-US" sz="6100" dirty="0">
                <a:effectLst/>
              </a:rPr>
              <a:t>Why this dataset?</a:t>
            </a:r>
            <a:br>
              <a:rPr lang="en-US" sz="6100" dirty="0">
                <a:effectLst/>
              </a:rPr>
            </a:br>
            <a:endParaRPr lang="en-US" sz="61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7850" y="6246813"/>
            <a:ext cx="7335838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Quality: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Carefully curated and labeled images for reliable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Covers various cancer stages and types for comprehensive model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Publicly available on Kaggle for reproducibility and further research. </a:t>
            </a:r>
          </a:p>
        </p:txBody>
      </p:sp>
    </p:spTree>
    <p:extLst>
      <p:ext uri="{BB962C8B-B14F-4D97-AF65-F5344CB8AC3E}">
        <p14:creationId xmlns:p14="http://schemas.microsoft.com/office/powerpoint/2010/main" val="32071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92" y="75514"/>
            <a:ext cx="7335835" cy="20846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 </a:t>
            </a:r>
            <a:br>
              <a:rPr lang="en-US" sz="6100" dirty="0">
                <a:effectLst/>
              </a:rPr>
            </a:br>
            <a:r>
              <a:rPr lang="en-US" sz="6100" dirty="0">
                <a:effectLst/>
              </a:rPr>
              <a:t>Why this dataset?</a:t>
            </a:r>
            <a:br>
              <a:rPr lang="en-US" sz="6100" dirty="0">
                <a:effectLst/>
              </a:rPr>
            </a:br>
            <a:endParaRPr lang="en-US" sz="61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7364" y="3243064"/>
            <a:ext cx="73358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Quality: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Carefully curated and labeled images for reliable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Covers various cancer stages and types for comprehensive model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Publicly available on Kaggle for reproducibility and further research. </a:t>
            </a:r>
          </a:p>
        </p:txBody>
      </p:sp>
    </p:spTree>
    <p:extLst>
      <p:ext uri="{BB962C8B-B14F-4D97-AF65-F5344CB8AC3E}">
        <p14:creationId xmlns:p14="http://schemas.microsoft.com/office/powerpoint/2010/main" val="1313056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4114758"/>
            <a:ext cx="8076723" cy="19840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Problem Statement:</a:t>
            </a:r>
            <a:endParaRPr lang="en-US" sz="61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7850" y="6664888"/>
            <a:ext cx="9764211" cy="63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Project 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 a robust machine learning model to accurately classify histopathological images of lung and colon cancer.</a:t>
            </a:r>
          </a:p>
        </p:txBody>
      </p:sp>
    </p:spTree>
    <p:extLst>
      <p:ext uri="{BB962C8B-B14F-4D97-AF65-F5344CB8AC3E}">
        <p14:creationId xmlns:p14="http://schemas.microsoft.com/office/powerpoint/2010/main" val="4080661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601B-D5CA-FDB2-5BD7-817F720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077"/>
            <a:ext cx="8076723" cy="11779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ffectLst/>
              </a:rPr>
              <a:t>Problem Statement:</a:t>
            </a:r>
            <a:endParaRPr lang="en-US" sz="61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747EE7C-FD14-5033-B17D-2E1458BC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2419765"/>
            <a:ext cx="5636237" cy="13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900" b="1" dirty="0">
                <a:solidFill>
                  <a:schemeClr val="tx1"/>
                </a:solidFill>
              </a:rPr>
              <a:t>Project 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Develop a robust machine learning model to accurately classify histopathological images of lung and colon cancer.</a:t>
            </a:r>
          </a:p>
        </p:txBody>
      </p:sp>
    </p:spTree>
    <p:extLst>
      <p:ext uri="{BB962C8B-B14F-4D97-AF65-F5344CB8AC3E}">
        <p14:creationId xmlns:p14="http://schemas.microsoft.com/office/powerpoint/2010/main" val="59757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272441"/>
      </a:dk2>
      <a:lt2>
        <a:srgbClr val="E2E8E2"/>
      </a:lt2>
      <a:accent1>
        <a:srgbClr val="BA4DC3"/>
      </a:accent1>
      <a:accent2>
        <a:srgbClr val="763BB1"/>
      </a:accent2>
      <a:accent3>
        <a:srgbClr val="574DC3"/>
      </a:accent3>
      <a:accent4>
        <a:srgbClr val="3B62B1"/>
      </a:accent4>
      <a:accent5>
        <a:srgbClr val="4DA5C3"/>
      </a:accent5>
      <a:accent6>
        <a:srgbClr val="3BB19E"/>
      </a:accent6>
      <a:hlink>
        <a:srgbClr val="39943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94298464BFB84B92C4A782F4752F8E" ma:contentTypeVersion="16" ma:contentTypeDescription="Create a new document." ma:contentTypeScope="" ma:versionID="d9baf882f4d00683f44929e18d1668c3">
  <xsd:schema xmlns:xsd="http://www.w3.org/2001/XMLSchema" xmlns:xs="http://www.w3.org/2001/XMLSchema" xmlns:p="http://schemas.microsoft.com/office/2006/metadata/properties" xmlns:ns3="4350144b-c106-4d18-b7c6-1e81500168c4" xmlns:ns4="0f07ffc0-4472-4349-940e-daaf124a7111" targetNamespace="http://schemas.microsoft.com/office/2006/metadata/properties" ma:root="true" ma:fieldsID="881e5fe53e969bd5a441eafbc1b723ac" ns3:_="" ns4:_="">
    <xsd:import namespace="4350144b-c106-4d18-b7c6-1e81500168c4"/>
    <xsd:import namespace="0f07ffc0-4472-4349-940e-daaf124a7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144b-c106-4d18-b7c6-1e8150016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7ffc0-4472-4349-940e-daaf124a71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50144b-c106-4d18-b7c6-1e81500168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57201-AE3D-46F3-94DE-81C2D912A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50144b-c106-4d18-b7c6-1e81500168c4"/>
    <ds:schemaRef ds:uri="0f07ffc0-4472-4349-940e-daaf124a7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99FBC4-E0D8-4DEA-A2E2-7CE25CF63354}">
  <ds:schemaRefs>
    <ds:schemaRef ds:uri="http://www.w3.org/XML/1998/namespace"/>
    <ds:schemaRef ds:uri="4350144b-c106-4d18-b7c6-1e81500168c4"/>
    <ds:schemaRef ds:uri="http://purl.org/dc/dcmitype/"/>
    <ds:schemaRef ds:uri="0f07ffc0-4472-4349-940e-daaf124a711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B34240D-8D7E-4CEA-888A-39BD7563A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861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Avenir Next</vt:lpstr>
      <vt:lpstr>Courier New</vt:lpstr>
      <vt:lpstr>Neue Haas Grotesk Text Pro</vt:lpstr>
      <vt:lpstr>PunchcardVTI</vt:lpstr>
      <vt:lpstr>Long and Colon Cancer Classification</vt:lpstr>
      <vt:lpstr>Introduction</vt:lpstr>
      <vt:lpstr>Introduction</vt:lpstr>
      <vt:lpstr>  Dataset Overview: </vt:lpstr>
      <vt:lpstr>  Dataset Overview: </vt:lpstr>
      <vt:lpstr>  Why this dataset? </vt:lpstr>
      <vt:lpstr>  Why this dataset? </vt:lpstr>
      <vt:lpstr>Problem Statement:</vt:lpstr>
      <vt:lpstr>Problem Statement:</vt:lpstr>
      <vt:lpstr>Problem Statement:</vt:lpstr>
      <vt:lpstr>Previous Work:</vt:lpstr>
      <vt:lpstr>Previous Work:</vt:lpstr>
      <vt:lpstr>Data Description:</vt:lpstr>
      <vt:lpstr>Data Description:</vt:lpstr>
      <vt:lpstr>Data Description:</vt:lpstr>
      <vt:lpstr>Data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 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es-ShoroukFattouh2025</dc:creator>
  <cp:lastModifiedBy>es-ShoroukFattouh2025</cp:lastModifiedBy>
  <cp:revision>2</cp:revision>
  <dcterms:created xsi:type="dcterms:W3CDTF">2024-08-04T08:30:59Z</dcterms:created>
  <dcterms:modified xsi:type="dcterms:W3CDTF">2024-08-04T21:55:24Z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0x010100DA94298464BFB84B92C4A782F4752F8E</vt:lpwstr>
  </property>
</Properties>
</file>