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3"/>
  </p:notesMasterIdLst>
  <p:sldIdLst>
    <p:sldId id="256" r:id="rId2"/>
    <p:sldId id="258" r:id="rId3"/>
    <p:sldId id="266" r:id="rId4"/>
    <p:sldId id="353" r:id="rId5"/>
    <p:sldId id="354" r:id="rId6"/>
    <p:sldId id="355" r:id="rId7"/>
    <p:sldId id="356" r:id="rId8"/>
    <p:sldId id="357" r:id="rId9"/>
    <p:sldId id="358" r:id="rId10"/>
    <p:sldId id="359" r:id="rId11"/>
    <p:sldId id="360"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
      <p:font typeface="Vidaloka"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93A6B4-0FFF-495F-8A0F-E4F192FDCE63}">
  <a:tblStyle styleId="{C093A6B4-0FFF-495F-8A0F-E4F192FDCE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5460" autoAdjust="0"/>
  </p:normalViewPr>
  <p:slideViewPr>
    <p:cSldViewPr snapToGrid="0">
      <p:cViewPr varScale="1">
        <p:scale>
          <a:sx n="89" d="100"/>
          <a:sy n="89" d="100"/>
        </p:scale>
        <p:origin x="6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795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2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9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50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295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21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517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97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8593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85932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9039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90397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798575" y="1417915"/>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4753975" y="1403976"/>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798625" y="317677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4753975" y="316283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de Classic Models</a:t>
            </a:r>
            <a:endParaRPr dirty="0"/>
          </a:p>
        </p:txBody>
      </p:sp>
      <p:sp>
        <p:nvSpPr>
          <p:cNvPr id="483" name="Google Shape;483;p59"/>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GHALIOUNJI Nouran</a:t>
            </a:r>
          </a:p>
          <a:p>
            <a:pPr marL="0" lvl="0" indent="0" algn="ctr" rtl="0">
              <a:spcBef>
                <a:spcPts val="0"/>
              </a:spcBef>
              <a:spcAft>
                <a:spcPts val="0"/>
              </a:spcAft>
              <a:buClr>
                <a:schemeClr val="dk1"/>
              </a:buClr>
              <a:buSzPts val="1100"/>
              <a:buFont typeface="Arial"/>
              <a:buNone/>
            </a:pPr>
            <a:r>
              <a:rPr lang="en" dirty="0">
                <a:solidFill>
                  <a:schemeClr val="dk1"/>
                </a:solidFill>
              </a:rPr>
              <a:t>M1 BIDABI </a:t>
            </a:r>
          </a:p>
          <a:p>
            <a:pPr marL="0" lvl="0" indent="0" algn="ctr" rtl="0">
              <a:spcBef>
                <a:spcPts val="0"/>
              </a:spcBef>
              <a:spcAft>
                <a:spcPts val="0"/>
              </a:spcAft>
              <a:buClr>
                <a:schemeClr val="dk1"/>
              </a:buClr>
              <a:buSzPts val="1100"/>
              <a:buFont typeface="Arial"/>
              <a:buNone/>
            </a:pPr>
            <a:r>
              <a:rPr lang="en" dirty="0">
                <a:solidFill>
                  <a:schemeClr val="dk1"/>
                </a:solidFill>
              </a:rPr>
              <a:t>12410793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 name="Rectangle 4">
            <a:extLst>
              <a:ext uri="{FF2B5EF4-FFF2-40B4-BE49-F238E27FC236}">
                <a16:creationId xmlns:a16="http://schemas.microsoft.com/office/drawing/2014/main" id="{753EBE3F-2EED-4139-ABFE-742EBDD00EF4}"/>
              </a:ext>
            </a:extLst>
          </p:cNvPr>
          <p:cNvSpPr/>
          <p:nvPr/>
        </p:nvSpPr>
        <p:spPr>
          <a:xfrm>
            <a:off x="4186974" y="1075605"/>
            <a:ext cx="4736306" cy="2843278"/>
          </a:xfrm>
          <a:prstGeom prst="rect">
            <a:avLst/>
          </a:prstGeom>
          <a:solidFill>
            <a:srgbClr val="F0F3F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dirty="0"/>
          </a:p>
        </p:txBody>
      </p:sp>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Dashboards</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02</a:t>
            </a:r>
            <a:endParaRPr sz="1100" dirty="0"/>
          </a:p>
        </p:txBody>
      </p:sp>
      <p:sp>
        <p:nvSpPr>
          <p:cNvPr id="574" name="Google Shape;574;p69"/>
          <p:cNvSpPr txBox="1">
            <a:spLocks noGrp="1"/>
          </p:cNvSpPr>
          <p:nvPr>
            <p:ph type="subTitle" idx="1"/>
          </p:nvPr>
        </p:nvSpPr>
        <p:spPr>
          <a:xfrm>
            <a:off x="380220" y="1614825"/>
            <a:ext cx="3594537" cy="2843278"/>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dirty="0"/>
              <a:t>On a souhaité analysé les commandes, notamment pour voir si il y a un problème de commandes annulés </a:t>
            </a:r>
          </a:p>
          <a:p>
            <a:pPr marL="0" lvl="0" indent="0" rtl="0">
              <a:spcBef>
                <a:spcPts val="0"/>
              </a:spcBef>
              <a:spcAft>
                <a:spcPts val="0"/>
              </a:spcAft>
              <a:buClr>
                <a:schemeClr val="dk1"/>
              </a:buClr>
              <a:buSzPts val="1100"/>
            </a:pPr>
            <a:endParaRPr lang="fr-FR" dirty="0"/>
          </a:p>
          <a:p>
            <a:pPr marL="285750" lvl="0" indent="-285750" rtl="0">
              <a:spcBef>
                <a:spcPts val="0"/>
              </a:spcBef>
              <a:spcAft>
                <a:spcPts val="0"/>
              </a:spcAft>
              <a:buClr>
                <a:schemeClr val="dk1"/>
              </a:buClr>
              <a:buSzPts val="1100"/>
              <a:buFont typeface="Arial" panose="020B0604020202020204" pitchFamily="34" charset="0"/>
              <a:buChar char="•"/>
            </a:pPr>
            <a:r>
              <a:rPr lang="fr-FR" dirty="0"/>
              <a:t>Nos résultats montrent que sur les 326 commandes passées, uniquement 6 ont été annulées et cela ne semble pas être dû au problème de temps d’arrivage que nous avons mentionné mais des cas isolés </a:t>
            </a:r>
          </a:p>
          <a:p>
            <a:pPr marL="0" lvl="0" indent="0" rtl="0">
              <a:spcBef>
                <a:spcPts val="0"/>
              </a:spcBef>
              <a:spcAft>
                <a:spcPts val="0"/>
              </a:spcAft>
              <a:buClr>
                <a:schemeClr val="dk1"/>
              </a:buClr>
              <a:buSzPts val="1100"/>
            </a:pPr>
            <a:endParaRPr lang="fr-FR" dirty="0"/>
          </a:p>
          <a:p>
            <a:pPr marL="285750" lvl="0" indent="-285750" rtl="0">
              <a:spcBef>
                <a:spcPts val="0"/>
              </a:spcBef>
              <a:spcAft>
                <a:spcPts val="0"/>
              </a:spcAft>
              <a:buClr>
                <a:schemeClr val="dk1"/>
              </a:buClr>
              <a:buSzPts val="1100"/>
              <a:buFont typeface="Arial" panose="020B0604020202020204" pitchFamily="34" charset="0"/>
              <a:buChar char="•"/>
            </a:pPr>
            <a:endParaRPr i="1" dirty="0"/>
          </a:p>
        </p:txBody>
      </p:sp>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573679" y="1049233"/>
            <a:ext cx="2988896"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800" b="1" dirty="0"/>
              <a:t>Analyse des commandes</a:t>
            </a:r>
          </a:p>
        </p:txBody>
      </p:sp>
      <p:pic>
        <p:nvPicPr>
          <p:cNvPr id="3" name="Image 2">
            <a:extLst>
              <a:ext uri="{FF2B5EF4-FFF2-40B4-BE49-F238E27FC236}">
                <a16:creationId xmlns:a16="http://schemas.microsoft.com/office/drawing/2014/main" id="{90C86E2F-4A01-4DEC-AC98-4FAB416A8EFB}"/>
              </a:ext>
            </a:extLst>
          </p:cNvPr>
          <p:cNvPicPr>
            <a:picLocks noChangeAspect="1"/>
          </p:cNvPicPr>
          <p:nvPr/>
        </p:nvPicPr>
        <p:blipFill>
          <a:blip r:embed="rId3"/>
          <a:stretch>
            <a:fillRect/>
          </a:stretch>
        </p:blipFill>
        <p:spPr>
          <a:xfrm>
            <a:off x="4325284" y="1202353"/>
            <a:ext cx="4466493" cy="2532111"/>
          </a:xfrm>
          <a:prstGeom prst="rect">
            <a:avLst/>
          </a:prstGeom>
        </p:spPr>
      </p:pic>
    </p:spTree>
    <p:extLst>
      <p:ext uri="{BB962C8B-B14F-4D97-AF65-F5344CB8AC3E}">
        <p14:creationId xmlns:p14="http://schemas.microsoft.com/office/powerpoint/2010/main" val="307389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7698955" y="345935"/>
            <a:ext cx="1537914"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Recommendations</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03</a:t>
            </a:r>
            <a:endParaRPr sz="1100" dirty="0"/>
          </a:p>
        </p:txBody>
      </p:sp>
      <p:sp>
        <p:nvSpPr>
          <p:cNvPr id="574" name="Google Shape;574;p69"/>
          <p:cNvSpPr txBox="1">
            <a:spLocks noGrp="1"/>
          </p:cNvSpPr>
          <p:nvPr>
            <p:ph type="subTitle" idx="1"/>
          </p:nvPr>
        </p:nvSpPr>
        <p:spPr>
          <a:xfrm>
            <a:off x="365932" y="1621969"/>
            <a:ext cx="8213711" cy="2843278"/>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sz="1200" dirty="0"/>
              <a:t>Les voitures classiques et vintage sont les catégories les plus vendues, ce qui justifie un focus particulier sur ces produits. </a:t>
            </a:r>
          </a:p>
          <a:p>
            <a:pPr marL="0" lvl="0" indent="0" rtl="0">
              <a:spcBef>
                <a:spcPts val="0"/>
              </a:spcBef>
              <a:spcAft>
                <a:spcPts val="0"/>
              </a:spcAft>
              <a:buClr>
                <a:schemeClr val="dk1"/>
              </a:buClr>
              <a:buSzPts val="1100"/>
            </a:pPr>
            <a:endParaRPr lang="fr-FR" sz="1200" dirty="0"/>
          </a:p>
          <a:p>
            <a:pPr marL="285750" lvl="0" indent="-285750" rtl="0">
              <a:spcBef>
                <a:spcPts val="0"/>
              </a:spcBef>
              <a:spcAft>
                <a:spcPts val="0"/>
              </a:spcAft>
              <a:buClr>
                <a:schemeClr val="dk1"/>
              </a:buClr>
              <a:buSzPts val="1100"/>
              <a:buFont typeface="Arial" panose="020B0604020202020204" pitchFamily="34" charset="0"/>
              <a:buChar char="•"/>
            </a:pPr>
            <a:r>
              <a:rPr lang="fr-FR" sz="1200" dirty="0"/>
              <a:t>Les Etats Unis l’Espagne et la France sont les marchés principaux,  tandis que les pays de l’Asie et la Norvège présentent un potentiel de croissance sur lequel il faut se concentrer </a:t>
            </a:r>
          </a:p>
          <a:p>
            <a:pPr marL="0" lvl="0" indent="0" rtl="0">
              <a:spcBef>
                <a:spcPts val="0"/>
              </a:spcBef>
              <a:spcAft>
                <a:spcPts val="0"/>
              </a:spcAft>
              <a:buClr>
                <a:schemeClr val="dk1"/>
              </a:buClr>
              <a:buSzPts val="1100"/>
            </a:pPr>
            <a:endParaRPr lang="fr-FR" sz="1200" dirty="0"/>
          </a:p>
          <a:p>
            <a:pPr marL="285750" lvl="0" indent="-285750" rtl="0">
              <a:spcBef>
                <a:spcPts val="0"/>
              </a:spcBef>
              <a:spcAft>
                <a:spcPts val="0"/>
              </a:spcAft>
              <a:buClr>
                <a:schemeClr val="dk1"/>
              </a:buClr>
              <a:buSzPts val="1100"/>
              <a:buFont typeface="Arial" panose="020B0604020202020204" pitchFamily="34" charset="0"/>
              <a:buChar char="•"/>
            </a:pPr>
            <a:r>
              <a:rPr lang="fr-FR" sz="1200" dirty="0"/>
              <a:t>Gérard Hernandez obtient d’excellentes performances et il serait judicieux de mettre en place un programme afin qu’il forme d’autres employés qui n’ont pas réalisés de ventes </a:t>
            </a:r>
          </a:p>
          <a:p>
            <a:pPr marL="0" lvl="0" indent="0" rtl="0">
              <a:spcBef>
                <a:spcPts val="0"/>
              </a:spcBef>
              <a:spcAft>
                <a:spcPts val="0"/>
              </a:spcAft>
              <a:buClr>
                <a:schemeClr val="dk1"/>
              </a:buClr>
              <a:buSzPts val="1100"/>
            </a:pPr>
            <a:endParaRPr lang="fr-FR" sz="1200" dirty="0"/>
          </a:p>
          <a:p>
            <a:pPr marL="285750" lvl="0" indent="-285750" rtl="0">
              <a:spcBef>
                <a:spcPts val="0"/>
              </a:spcBef>
              <a:spcAft>
                <a:spcPts val="0"/>
              </a:spcAft>
              <a:buClr>
                <a:schemeClr val="dk1"/>
              </a:buClr>
              <a:buSzPts val="1100"/>
              <a:buFont typeface="Arial" panose="020B0604020202020204" pitchFamily="34" charset="0"/>
              <a:buChar char="•"/>
            </a:pPr>
            <a:r>
              <a:rPr lang="fr-FR" sz="1200" dirty="0"/>
              <a:t>Certains produits une rotation rapide, tandis que les stocks de produits moins demandés devraient être réduits</a:t>
            </a:r>
          </a:p>
          <a:p>
            <a:pPr marL="0" lvl="0" indent="0" rtl="0">
              <a:spcBef>
                <a:spcPts val="0"/>
              </a:spcBef>
              <a:spcAft>
                <a:spcPts val="0"/>
              </a:spcAft>
              <a:buClr>
                <a:schemeClr val="dk1"/>
              </a:buClr>
              <a:buSzPts val="1100"/>
            </a:pPr>
            <a:endParaRPr lang="fr-FR" sz="1200" dirty="0"/>
          </a:p>
          <a:p>
            <a:pPr marL="285750" lvl="0" indent="-285750" rtl="0">
              <a:spcBef>
                <a:spcPts val="0"/>
              </a:spcBef>
              <a:spcAft>
                <a:spcPts val="0"/>
              </a:spcAft>
              <a:buClr>
                <a:schemeClr val="dk1"/>
              </a:buClr>
              <a:buSzPts val="1100"/>
              <a:buFont typeface="Arial" panose="020B0604020202020204" pitchFamily="34" charset="0"/>
              <a:buChar char="•"/>
            </a:pPr>
            <a:r>
              <a:rPr lang="fr-FR" sz="1200" dirty="0"/>
              <a:t> Les délais de livraison sont les plus longs en Asie (&gt;6 jours), ce qui nécessite des améliorations logistiques.</a:t>
            </a:r>
          </a:p>
        </p:txBody>
      </p:sp>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573679" y="1049233"/>
            <a:ext cx="2988896"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800" b="1" dirty="0" err="1"/>
              <a:t>Recommendations</a:t>
            </a:r>
            <a:endParaRPr lang="fr-FR" sz="1800" b="1" dirty="0"/>
          </a:p>
        </p:txBody>
      </p:sp>
    </p:spTree>
    <p:extLst>
      <p:ext uri="{BB962C8B-B14F-4D97-AF65-F5344CB8AC3E}">
        <p14:creationId xmlns:p14="http://schemas.microsoft.com/office/powerpoint/2010/main" val="376243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de contenu</a:t>
            </a:r>
            <a:endParaRPr dirty="0"/>
          </a:p>
        </p:txBody>
      </p:sp>
      <p:sp>
        <p:nvSpPr>
          <p:cNvPr id="495" name="Google Shape;495;p61"/>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496" name="Google Shape;496;p61"/>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Dashboards</a:t>
            </a:r>
            <a:endParaRPr dirty="0"/>
          </a:p>
        </p:txBody>
      </p:sp>
      <p:sp>
        <p:nvSpPr>
          <p:cNvPr id="497" name="Google Shape;497;p61"/>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Présentation des </a:t>
            </a:r>
            <a:r>
              <a:rPr lang="fr-FR" dirty="0" err="1"/>
              <a:t>dashboards</a:t>
            </a:r>
            <a:endParaRPr dirty="0"/>
          </a:p>
        </p:txBody>
      </p:sp>
      <p:sp>
        <p:nvSpPr>
          <p:cNvPr id="498" name="Google Shape;498;p61"/>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 au problème</a:t>
            </a:r>
            <a:endParaRPr dirty="0"/>
          </a:p>
        </p:txBody>
      </p:sp>
      <p:sp>
        <p:nvSpPr>
          <p:cNvPr id="501" name="Google Shape;501;p61"/>
          <p:cNvSpPr txBox="1">
            <a:spLocks noGrp="1"/>
          </p:cNvSpPr>
          <p:nvPr>
            <p:ph type="subTitle" idx="7"/>
          </p:nvPr>
        </p:nvSpPr>
        <p:spPr>
          <a:xfrm>
            <a:off x="3432688" y="3072025"/>
            <a:ext cx="2850002"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502" name="Google Shape;502;p61"/>
          <p:cNvSpPr txBox="1">
            <a:spLocks noGrp="1"/>
          </p:cNvSpPr>
          <p:nvPr>
            <p:ph type="subTitle" idx="8"/>
          </p:nvPr>
        </p:nvSpPr>
        <p:spPr>
          <a:xfrm>
            <a:off x="3432738" y="3466394"/>
            <a:ext cx="2486100" cy="6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recommandations générales suite à l’analyse</a:t>
            </a:r>
            <a:endParaRPr dirty="0"/>
          </a:p>
        </p:txBody>
      </p:sp>
      <p:sp>
        <p:nvSpPr>
          <p:cNvPr id="503" name="Google Shape;503;p61"/>
          <p:cNvSpPr txBox="1">
            <a:spLocks noGrp="1"/>
          </p:cNvSpPr>
          <p:nvPr>
            <p:ph type="title" idx="9"/>
          </p:nvPr>
        </p:nvSpPr>
        <p:spPr>
          <a:xfrm>
            <a:off x="798575" y="1417915"/>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4753975" y="1403976"/>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2327388" y="3077680"/>
            <a:ext cx="1039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Introduction</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01</a:t>
            </a:r>
            <a:endParaRPr sz="1100" dirty="0"/>
          </a:p>
        </p:txBody>
      </p:sp>
      <p:sp>
        <p:nvSpPr>
          <p:cNvPr id="574" name="Google Shape;574;p69"/>
          <p:cNvSpPr txBox="1">
            <a:spLocks noGrp="1"/>
          </p:cNvSpPr>
          <p:nvPr>
            <p:ph type="subTitle" idx="1"/>
          </p:nvPr>
        </p:nvSpPr>
        <p:spPr>
          <a:xfrm>
            <a:off x="575442" y="1050805"/>
            <a:ext cx="3594537" cy="2843278"/>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b="1" dirty="0" err="1"/>
              <a:t>Classic</a:t>
            </a:r>
            <a:r>
              <a:rPr lang="fr-FR" b="1" dirty="0"/>
              <a:t> </a:t>
            </a:r>
            <a:r>
              <a:rPr lang="fr-FR" b="1" dirty="0" err="1"/>
              <a:t>Models</a:t>
            </a:r>
            <a:r>
              <a:rPr lang="fr-FR" dirty="0"/>
              <a:t> : Une base de données d'une entreprise fictive spécialisée dans la vente en gros de voitures miniatures et de collection. Elle contient des informations sur les produits (modèles de voitures), les clients, les commandes et les ventes.</a:t>
            </a:r>
          </a:p>
          <a:p>
            <a:pPr marL="285750" lvl="0" indent="-285750" rtl="0">
              <a:spcBef>
                <a:spcPts val="0"/>
              </a:spcBef>
              <a:spcAft>
                <a:spcPts val="0"/>
              </a:spcAft>
              <a:buClr>
                <a:schemeClr val="dk1"/>
              </a:buClr>
              <a:buSzPts val="1100"/>
              <a:buFont typeface="Arial" panose="020B0604020202020204" pitchFamily="34" charset="0"/>
              <a:buChar char="•"/>
            </a:pPr>
            <a:endParaRPr lang="fr-FR" b="1" dirty="0"/>
          </a:p>
          <a:p>
            <a:pPr marL="285750" lvl="0" indent="-285750" rtl="0">
              <a:spcBef>
                <a:spcPts val="0"/>
              </a:spcBef>
              <a:spcAft>
                <a:spcPts val="0"/>
              </a:spcAft>
              <a:buClr>
                <a:schemeClr val="dk1"/>
              </a:buClr>
              <a:buSzPts val="1100"/>
              <a:buFont typeface="Arial" panose="020B0604020202020204" pitchFamily="34" charset="0"/>
              <a:buChar char="•"/>
            </a:pPr>
            <a:r>
              <a:rPr lang="fr-FR" b="1" dirty="0"/>
              <a:t>Le but: </a:t>
            </a:r>
            <a:r>
              <a:rPr lang="fr-FR" dirty="0"/>
              <a:t>Identifier les trends et patterns des ventes selon des KPIs prédéfinis afin d’être en mesure de recommander des mesures à prendre à l’entreprise. </a:t>
            </a:r>
          </a:p>
          <a:p>
            <a:pPr marL="0" lvl="0" indent="0" rtl="0">
              <a:spcBef>
                <a:spcPts val="0"/>
              </a:spcBef>
              <a:spcAft>
                <a:spcPts val="0"/>
              </a:spcAft>
              <a:buClr>
                <a:schemeClr val="dk1"/>
              </a:buClr>
              <a:buSzPts val="1100"/>
              <a:buFont typeface="Arial"/>
              <a:buNone/>
            </a:pPr>
            <a:endParaRPr i="1" dirty="0"/>
          </a:p>
        </p:txBody>
      </p:sp>
      <p:pic>
        <p:nvPicPr>
          <p:cNvPr id="3" name="Image 2">
            <a:extLst>
              <a:ext uri="{FF2B5EF4-FFF2-40B4-BE49-F238E27FC236}">
                <a16:creationId xmlns:a16="http://schemas.microsoft.com/office/drawing/2014/main" id="{99B3E6DB-0399-4AFF-A1B4-C7F914A99335}"/>
              </a:ext>
            </a:extLst>
          </p:cNvPr>
          <p:cNvPicPr>
            <a:picLocks noChangeAspect="1"/>
          </p:cNvPicPr>
          <p:nvPr/>
        </p:nvPicPr>
        <p:blipFill>
          <a:blip r:embed="rId3"/>
          <a:stretch>
            <a:fillRect/>
          </a:stretch>
        </p:blipFill>
        <p:spPr>
          <a:xfrm>
            <a:off x="4572000" y="1050805"/>
            <a:ext cx="3801186" cy="2849000"/>
          </a:xfrm>
          <a:prstGeom prst="rect">
            <a:avLst/>
          </a:prstGeom>
        </p:spPr>
      </p:pic>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892991" y="542435"/>
            <a:ext cx="2183397"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600" b="1" dirty="0"/>
              <a:t>Contexte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Introduction</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01</a:t>
            </a:r>
            <a:endParaRPr sz="1100" dirty="0"/>
          </a:p>
        </p:txBody>
      </p:sp>
      <p:sp>
        <p:nvSpPr>
          <p:cNvPr id="6" name="Google Shape;572;p69">
            <a:extLst>
              <a:ext uri="{FF2B5EF4-FFF2-40B4-BE49-F238E27FC236}">
                <a16:creationId xmlns:a16="http://schemas.microsoft.com/office/drawing/2014/main" id="{B99E5951-425D-4B1A-9F61-F518E9BBA8D3}"/>
              </a:ext>
            </a:extLst>
          </p:cNvPr>
          <p:cNvSpPr txBox="1">
            <a:spLocks/>
          </p:cNvSpPr>
          <p:nvPr/>
        </p:nvSpPr>
        <p:spPr>
          <a:xfrm>
            <a:off x="874987" y="542435"/>
            <a:ext cx="2183397"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600" b="1" dirty="0"/>
              <a:t>Méthodologie</a:t>
            </a:r>
          </a:p>
        </p:txBody>
      </p:sp>
      <p:sp>
        <p:nvSpPr>
          <p:cNvPr id="5" name="Rectangle 4">
            <a:extLst>
              <a:ext uri="{FF2B5EF4-FFF2-40B4-BE49-F238E27FC236}">
                <a16:creationId xmlns:a16="http://schemas.microsoft.com/office/drawing/2014/main" id="{63CD77C4-EA0E-4BC3-A491-E117169CFE71}"/>
              </a:ext>
            </a:extLst>
          </p:cNvPr>
          <p:cNvSpPr/>
          <p:nvPr/>
        </p:nvSpPr>
        <p:spPr>
          <a:xfrm>
            <a:off x="468361" y="1466193"/>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100" dirty="0">
                <a:latin typeface="Montserrat" panose="00000500000000000000" pitchFamily="2" charset="0"/>
              </a:rPr>
              <a:t>Chargement de la base de données sur </a:t>
            </a:r>
          </a:p>
        </p:txBody>
      </p:sp>
      <p:sp>
        <p:nvSpPr>
          <p:cNvPr id="10" name="Rectangle 9">
            <a:extLst>
              <a:ext uri="{FF2B5EF4-FFF2-40B4-BE49-F238E27FC236}">
                <a16:creationId xmlns:a16="http://schemas.microsoft.com/office/drawing/2014/main" id="{85D82F49-DAB3-4863-A50B-B99BB269A16C}"/>
              </a:ext>
            </a:extLst>
          </p:cNvPr>
          <p:cNvSpPr/>
          <p:nvPr/>
        </p:nvSpPr>
        <p:spPr>
          <a:xfrm>
            <a:off x="2423285" y="1466193"/>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100" dirty="0">
              <a:latin typeface="Montserrat" panose="00000500000000000000" pitchFamily="2" charset="0"/>
            </a:endParaRPr>
          </a:p>
          <a:p>
            <a:pPr algn="ctr"/>
            <a:r>
              <a:rPr lang="fr-FR" sz="1100" dirty="0">
                <a:latin typeface="Montserrat" panose="00000500000000000000" pitchFamily="2" charset="0"/>
              </a:rPr>
              <a:t>Data Exploration</a:t>
            </a:r>
          </a:p>
        </p:txBody>
      </p:sp>
      <p:sp>
        <p:nvSpPr>
          <p:cNvPr id="11" name="Rectangle 10">
            <a:extLst>
              <a:ext uri="{FF2B5EF4-FFF2-40B4-BE49-F238E27FC236}">
                <a16:creationId xmlns:a16="http://schemas.microsoft.com/office/drawing/2014/main" id="{AD50F3BB-A5B6-45B2-8B0C-B892435360EE}"/>
              </a:ext>
            </a:extLst>
          </p:cNvPr>
          <p:cNvSpPr/>
          <p:nvPr/>
        </p:nvSpPr>
        <p:spPr>
          <a:xfrm>
            <a:off x="6452279" y="1466193"/>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100" dirty="0">
                <a:latin typeface="Montserrat" panose="00000500000000000000" pitchFamily="2" charset="0"/>
              </a:rPr>
              <a:t>Data Modeling</a:t>
            </a:r>
          </a:p>
        </p:txBody>
      </p:sp>
      <p:sp>
        <p:nvSpPr>
          <p:cNvPr id="12" name="Rectangle 11">
            <a:extLst>
              <a:ext uri="{FF2B5EF4-FFF2-40B4-BE49-F238E27FC236}">
                <a16:creationId xmlns:a16="http://schemas.microsoft.com/office/drawing/2014/main" id="{770E2367-9FAD-4ACD-97CD-76F9E0563578}"/>
              </a:ext>
            </a:extLst>
          </p:cNvPr>
          <p:cNvSpPr/>
          <p:nvPr/>
        </p:nvSpPr>
        <p:spPr>
          <a:xfrm>
            <a:off x="4497355" y="1466193"/>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100" dirty="0">
                <a:latin typeface="Montserrat" panose="00000500000000000000" pitchFamily="2" charset="0"/>
              </a:rPr>
              <a:t>Identification KPIs</a:t>
            </a:r>
          </a:p>
        </p:txBody>
      </p:sp>
      <p:sp>
        <p:nvSpPr>
          <p:cNvPr id="13" name="Rectangle 12">
            <a:extLst>
              <a:ext uri="{FF2B5EF4-FFF2-40B4-BE49-F238E27FC236}">
                <a16:creationId xmlns:a16="http://schemas.microsoft.com/office/drawing/2014/main" id="{F6ABCBB2-4E30-4600-AED5-D93853317EF9}"/>
              </a:ext>
            </a:extLst>
          </p:cNvPr>
          <p:cNvSpPr/>
          <p:nvPr/>
        </p:nvSpPr>
        <p:spPr>
          <a:xfrm>
            <a:off x="6452279" y="2969065"/>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100" dirty="0">
                <a:latin typeface="Montserrat" panose="00000500000000000000" pitchFamily="2" charset="0"/>
              </a:rPr>
              <a:t>Chargement des données sur </a:t>
            </a:r>
            <a:r>
              <a:rPr lang="fr-FR" sz="1100" dirty="0" err="1">
                <a:latin typeface="Montserrat" panose="00000500000000000000" pitchFamily="2" charset="0"/>
              </a:rPr>
              <a:t>PowerBI</a:t>
            </a:r>
            <a:endParaRPr lang="fr-FR" sz="1100" dirty="0">
              <a:latin typeface="Montserrat" panose="00000500000000000000" pitchFamily="2" charset="0"/>
            </a:endParaRPr>
          </a:p>
        </p:txBody>
      </p:sp>
      <p:sp>
        <p:nvSpPr>
          <p:cNvPr id="14" name="Rectangle 13">
            <a:extLst>
              <a:ext uri="{FF2B5EF4-FFF2-40B4-BE49-F238E27FC236}">
                <a16:creationId xmlns:a16="http://schemas.microsoft.com/office/drawing/2014/main" id="{130CEDF8-2E1F-4079-8C25-4CF5B7C8CB1F}"/>
              </a:ext>
            </a:extLst>
          </p:cNvPr>
          <p:cNvSpPr/>
          <p:nvPr/>
        </p:nvSpPr>
        <p:spPr>
          <a:xfrm>
            <a:off x="4497355" y="2969065"/>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100" dirty="0">
                <a:latin typeface="Montserrat" panose="00000500000000000000" pitchFamily="2" charset="0"/>
              </a:rPr>
              <a:t>Data </a:t>
            </a:r>
            <a:r>
              <a:rPr lang="fr-FR" sz="1100" dirty="0" err="1">
                <a:latin typeface="Montserrat" panose="00000500000000000000" pitchFamily="2" charset="0"/>
              </a:rPr>
              <a:t>Cleaning</a:t>
            </a:r>
            <a:r>
              <a:rPr lang="fr-FR" sz="1100" dirty="0">
                <a:latin typeface="Montserrat" panose="00000500000000000000" pitchFamily="2" charset="0"/>
              </a:rPr>
              <a:t> </a:t>
            </a:r>
            <a:r>
              <a:rPr lang="fr-FR" sz="1100" dirty="0" err="1">
                <a:latin typeface="Montserrat" panose="00000500000000000000" pitchFamily="2" charset="0"/>
              </a:rPr>
              <a:t>PowerQuery</a:t>
            </a:r>
            <a:endParaRPr lang="fr-FR" sz="1100" dirty="0">
              <a:latin typeface="Montserrat" panose="00000500000000000000" pitchFamily="2" charset="0"/>
            </a:endParaRPr>
          </a:p>
        </p:txBody>
      </p:sp>
      <p:sp>
        <p:nvSpPr>
          <p:cNvPr id="15" name="Rectangle 14">
            <a:extLst>
              <a:ext uri="{FF2B5EF4-FFF2-40B4-BE49-F238E27FC236}">
                <a16:creationId xmlns:a16="http://schemas.microsoft.com/office/drawing/2014/main" id="{CCDCC6E0-3737-4F75-B162-EA4BBEEBAE4E}"/>
              </a:ext>
            </a:extLst>
          </p:cNvPr>
          <p:cNvSpPr/>
          <p:nvPr/>
        </p:nvSpPr>
        <p:spPr>
          <a:xfrm>
            <a:off x="2423285" y="2969065"/>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100" dirty="0">
                <a:latin typeface="Montserrat" panose="00000500000000000000" pitchFamily="2" charset="0"/>
              </a:rPr>
              <a:t>Final Data Model</a:t>
            </a:r>
          </a:p>
        </p:txBody>
      </p:sp>
      <p:sp>
        <p:nvSpPr>
          <p:cNvPr id="16" name="Rectangle 15">
            <a:extLst>
              <a:ext uri="{FF2B5EF4-FFF2-40B4-BE49-F238E27FC236}">
                <a16:creationId xmlns:a16="http://schemas.microsoft.com/office/drawing/2014/main" id="{C8156695-65C9-41FC-ABE7-53163F619AC8}"/>
              </a:ext>
            </a:extLst>
          </p:cNvPr>
          <p:cNvSpPr/>
          <p:nvPr/>
        </p:nvSpPr>
        <p:spPr>
          <a:xfrm>
            <a:off x="468361" y="2969065"/>
            <a:ext cx="1650900" cy="8502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1100" dirty="0">
                <a:latin typeface="Montserrat" panose="00000500000000000000" pitchFamily="2" charset="0"/>
              </a:rPr>
              <a:t>Visualisations</a:t>
            </a:r>
          </a:p>
        </p:txBody>
      </p:sp>
      <p:cxnSp>
        <p:nvCxnSpPr>
          <p:cNvPr id="8" name="Connecteur droit avec flèche 7">
            <a:extLst>
              <a:ext uri="{FF2B5EF4-FFF2-40B4-BE49-F238E27FC236}">
                <a16:creationId xmlns:a16="http://schemas.microsoft.com/office/drawing/2014/main" id="{20C0844B-C6CF-413F-84A2-5F23D8851F48}"/>
              </a:ext>
            </a:extLst>
          </p:cNvPr>
          <p:cNvCxnSpPr>
            <a:cxnSpLocks/>
            <a:stCxn id="5" idx="3"/>
            <a:endCxn id="10" idx="1"/>
          </p:cNvCxnSpPr>
          <p:nvPr/>
        </p:nvCxnSpPr>
        <p:spPr>
          <a:xfrm>
            <a:off x="2119261" y="1891294"/>
            <a:ext cx="304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8E3373DB-22E3-48C3-A2BF-2B2B5A3F1BD3}"/>
              </a:ext>
            </a:extLst>
          </p:cNvPr>
          <p:cNvCxnSpPr>
            <a:stCxn id="10" idx="3"/>
            <a:endCxn id="12" idx="1"/>
          </p:cNvCxnSpPr>
          <p:nvPr/>
        </p:nvCxnSpPr>
        <p:spPr>
          <a:xfrm>
            <a:off x="4074185" y="1891294"/>
            <a:ext cx="423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A764B229-9A61-4955-BD09-0F7FCF760D5D}"/>
              </a:ext>
            </a:extLst>
          </p:cNvPr>
          <p:cNvCxnSpPr>
            <a:cxnSpLocks/>
            <a:stCxn id="12" idx="3"/>
            <a:endCxn id="11" idx="1"/>
          </p:cNvCxnSpPr>
          <p:nvPr/>
        </p:nvCxnSpPr>
        <p:spPr>
          <a:xfrm>
            <a:off x="6148255" y="1891294"/>
            <a:ext cx="304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F5DB3306-A3F4-4EB0-9F34-16CC43E6CB18}"/>
              </a:ext>
            </a:extLst>
          </p:cNvPr>
          <p:cNvCxnSpPr>
            <a:stCxn id="11" idx="2"/>
            <a:endCxn id="13" idx="0"/>
          </p:cNvCxnSpPr>
          <p:nvPr/>
        </p:nvCxnSpPr>
        <p:spPr>
          <a:xfrm>
            <a:off x="7277729" y="2316394"/>
            <a:ext cx="0" cy="65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3F0D8EF2-2422-49E4-8F4A-C73483CB42EC}"/>
              </a:ext>
            </a:extLst>
          </p:cNvPr>
          <p:cNvCxnSpPr>
            <a:stCxn id="13" idx="1"/>
            <a:endCxn id="14" idx="3"/>
          </p:cNvCxnSpPr>
          <p:nvPr/>
        </p:nvCxnSpPr>
        <p:spPr>
          <a:xfrm flipH="1">
            <a:off x="6148255" y="3394166"/>
            <a:ext cx="304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EABB536F-355B-487D-9CF5-C2451B692477}"/>
              </a:ext>
            </a:extLst>
          </p:cNvPr>
          <p:cNvCxnSpPr>
            <a:stCxn id="14" idx="1"/>
            <a:endCxn id="15" idx="3"/>
          </p:cNvCxnSpPr>
          <p:nvPr/>
        </p:nvCxnSpPr>
        <p:spPr>
          <a:xfrm flipH="1">
            <a:off x="4074185" y="3394166"/>
            <a:ext cx="4231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ED78DE3C-2FD0-4C5A-B4D7-AA3B91A7900B}"/>
              </a:ext>
            </a:extLst>
          </p:cNvPr>
          <p:cNvCxnSpPr>
            <a:stCxn id="15" idx="1"/>
            <a:endCxn id="16" idx="3"/>
          </p:cNvCxnSpPr>
          <p:nvPr/>
        </p:nvCxnSpPr>
        <p:spPr>
          <a:xfrm flipH="1">
            <a:off x="2119261" y="3394166"/>
            <a:ext cx="304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05722B5E-C9F5-4703-92C8-7A0C9AA4DDD2}"/>
              </a:ext>
            </a:extLst>
          </p:cNvPr>
          <p:cNvCxnSpPr>
            <a:stCxn id="16" idx="0"/>
            <a:endCxn id="5" idx="2"/>
          </p:cNvCxnSpPr>
          <p:nvPr/>
        </p:nvCxnSpPr>
        <p:spPr>
          <a:xfrm flipV="1">
            <a:off x="1293811" y="2316394"/>
            <a:ext cx="0" cy="652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Google Shape;498;p61">
            <a:extLst>
              <a:ext uri="{FF2B5EF4-FFF2-40B4-BE49-F238E27FC236}">
                <a16:creationId xmlns:a16="http://schemas.microsoft.com/office/drawing/2014/main" id="{81378135-263B-4466-8B88-9277B14F8707}"/>
              </a:ext>
            </a:extLst>
          </p:cNvPr>
          <p:cNvSpPr txBox="1">
            <a:spLocks/>
          </p:cNvSpPr>
          <p:nvPr/>
        </p:nvSpPr>
        <p:spPr>
          <a:xfrm>
            <a:off x="4679551" y="676610"/>
            <a:ext cx="1406067" cy="258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Revenue </a:t>
            </a:r>
          </a:p>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Profit</a:t>
            </a:r>
          </a:p>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Quantité demandée</a:t>
            </a:r>
          </a:p>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Nombre de commandes </a:t>
            </a:r>
          </a:p>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Lead time (temps moyen de réception commande)</a:t>
            </a:r>
          </a:p>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Inventory turnover</a:t>
            </a:r>
          </a:p>
        </p:txBody>
      </p:sp>
      <p:sp>
        <p:nvSpPr>
          <p:cNvPr id="38" name="Google Shape;498;p61">
            <a:extLst>
              <a:ext uri="{FF2B5EF4-FFF2-40B4-BE49-F238E27FC236}">
                <a16:creationId xmlns:a16="http://schemas.microsoft.com/office/drawing/2014/main" id="{509A78F9-BE81-4F4E-B0B2-8CCA816E2311}"/>
              </a:ext>
            </a:extLst>
          </p:cNvPr>
          <p:cNvSpPr txBox="1">
            <a:spLocks/>
          </p:cNvSpPr>
          <p:nvPr/>
        </p:nvSpPr>
        <p:spPr>
          <a:xfrm>
            <a:off x="2904481" y="1169497"/>
            <a:ext cx="1169704" cy="2438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800" i="1" dirty="0">
                <a:solidFill>
                  <a:schemeClr val="bg1">
                    <a:lumMod val="25000"/>
                  </a:schemeClr>
                </a:solidFill>
                <a:latin typeface="Montserrat" panose="00000500000000000000" pitchFamily="2" charset="0"/>
              </a:rPr>
              <a:t>MySQL</a:t>
            </a:r>
          </a:p>
        </p:txBody>
      </p:sp>
      <p:sp>
        <p:nvSpPr>
          <p:cNvPr id="42" name="Google Shape;498;p61">
            <a:extLst>
              <a:ext uri="{FF2B5EF4-FFF2-40B4-BE49-F238E27FC236}">
                <a16:creationId xmlns:a16="http://schemas.microsoft.com/office/drawing/2014/main" id="{92DC6560-403F-40FF-8B6E-818BF3869E74}"/>
              </a:ext>
            </a:extLst>
          </p:cNvPr>
          <p:cNvSpPr txBox="1">
            <a:spLocks/>
          </p:cNvSpPr>
          <p:nvPr/>
        </p:nvSpPr>
        <p:spPr>
          <a:xfrm>
            <a:off x="6716882" y="1194822"/>
            <a:ext cx="1406067" cy="2588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Star </a:t>
            </a:r>
            <a:r>
              <a:rPr lang="fr-FR" sz="600" i="1" dirty="0" err="1">
                <a:solidFill>
                  <a:schemeClr val="bg1">
                    <a:lumMod val="25000"/>
                  </a:schemeClr>
                </a:solidFill>
                <a:latin typeface="Montserrat" panose="00000500000000000000" pitchFamily="2" charset="0"/>
              </a:rPr>
              <a:t>Schema</a:t>
            </a:r>
            <a:endParaRPr lang="fr-FR" sz="600" i="1" dirty="0">
              <a:solidFill>
                <a:schemeClr val="bg1">
                  <a:lumMod val="25000"/>
                </a:schemeClr>
              </a:solidFill>
              <a:latin typeface="Montserrat" panose="00000500000000000000" pitchFamily="2" charset="0"/>
            </a:endParaRPr>
          </a:p>
        </p:txBody>
      </p:sp>
      <p:sp>
        <p:nvSpPr>
          <p:cNvPr id="43" name="Google Shape;498;p61">
            <a:extLst>
              <a:ext uri="{FF2B5EF4-FFF2-40B4-BE49-F238E27FC236}">
                <a16:creationId xmlns:a16="http://schemas.microsoft.com/office/drawing/2014/main" id="{D63E0631-08B0-413D-9FB0-AB8282FD8838}"/>
              </a:ext>
            </a:extLst>
          </p:cNvPr>
          <p:cNvSpPr txBox="1">
            <a:spLocks/>
          </p:cNvSpPr>
          <p:nvPr/>
        </p:nvSpPr>
        <p:spPr>
          <a:xfrm>
            <a:off x="4497355" y="3819265"/>
            <a:ext cx="1650900" cy="4713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Traitement des valeurs nulles</a:t>
            </a:r>
          </a:p>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Suppression colonnes</a:t>
            </a:r>
          </a:p>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Suppression doublons</a:t>
            </a:r>
          </a:p>
        </p:txBody>
      </p:sp>
      <p:sp>
        <p:nvSpPr>
          <p:cNvPr id="46" name="Google Shape;498;p61">
            <a:extLst>
              <a:ext uri="{FF2B5EF4-FFF2-40B4-BE49-F238E27FC236}">
                <a16:creationId xmlns:a16="http://schemas.microsoft.com/office/drawing/2014/main" id="{F6635048-E7AC-406F-BF7F-0A8CD3871D85}"/>
              </a:ext>
            </a:extLst>
          </p:cNvPr>
          <p:cNvSpPr txBox="1">
            <a:spLocks/>
          </p:cNvSpPr>
          <p:nvPr/>
        </p:nvSpPr>
        <p:spPr>
          <a:xfrm>
            <a:off x="349215" y="3819265"/>
            <a:ext cx="1650900" cy="4713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fr-FR" sz="600" i="1" dirty="0">
                <a:solidFill>
                  <a:schemeClr val="bg1">
                    <a:lumMod val="25000"/>
                  </a:schemeClr>
                </a:solidFill>
                <a:latin typeface="Montserrat" panose="00000500000000000000" pitchFamily="2" charset="0"/>
              </a:rPr>
              <a:t>6 </a:t>
            </a:r>
            <a:r>
              <a:rPr lang="fr-FR" sz="600" i="1" dirty="0" err="1">
                <a:solidFill>
                  <a:schemeClr val="bg1">
                    <a:lumMod val="25000"/>
                  </a:schemeClr>
                </a:solidFill>
                <a:latin typeface="Montserrat" panose="00000500000000000000" pitchFamily="2" charset="0"/>
              </a:rPr>
              <a:t>dashboards</a:t>
            </a:r>
            <a:r>
              <a:rPr lang="fr-FR" sz="600" i="1" dirty="0">
                <a:solidFill>
                  <a:schemeClr val="bg1">
                    <a:lumMod val="25000"/>
                  </a:schemeClr>
                </a:solidFill>
                <a:latin typeface="Montserrat" panose="00000500000000000000" pitchFamily="2" charset="0"/>
              </a:rPr>
              <a:t> chacune traitant d’une problématique particulière</a:t>
            </a:r>
          </a:p>
        </p:txBody>
      </p:sp>
    </p:spTree>
    <p:extLst>
      <p:ext uri="{BB962C8B-B14F-4D97-AF65-F5344CB8AC3E}">
        <p14:creationId xmlns:p14="http://schemas.microsoft.com/office/powerpoint/2010/main" val="23445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 name="Rectangle 4">
            <a:extLst>
              <a:ext uri="{FF2B5EF4-FFF2-40B4-BE49-F238E27FC236}">
                <a16:creationId xmlns:a16="http://schemas.microsoft.com/office/drawing/2014/main" id="{753EBE3F-2EED-4139-ABFE-742EBDD00EF4}"/>
              </a:ext>
            </a:extLst>
          </p:cNvPr>
          <p:cNvSpPr/>
          <p:nvPr/>
        </p:nvSpPr>
        <p:spPr>
          <a:xfrm>
            <a:off x="4334510" y="1050805"/>
            <a:ext cx="4736306" cy="2843278"/>
          </a:xfrm>
          <a:prstGeom prst="rect">
            <a:avLst/>
          </a:prstGeom>
          <a:solidFill>
            <a:srgbClr val="F0F3F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a:p>
        </p:txBody>
      </p:sp>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Dashboards</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02</a:t>
            </a:r>
            <a:endParaRPr sz="1100" dirty="0"/>
          </a:p>
        </p:txBody>
      </p:sp>
      <p:sp>
        <p:nvSpPr>
          <p:cNvPr id="574" name="Google Shape;574;p69"/>
          <p:cNvSpPr txBox="1">
            <a:spLocks noGrp="1"/>
          </p:cNvSpPr>
          <p:nvPr>
            <p:ph type="subTitle" idx="1"/>
          </p:nvPr>
        </p:nvSpPr>
        <p:spPr>
          <a:xfrm>
            <a:off x="387362" y="1535536"/>
            <a:ext cx="3594537" cy="2072427"/>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dirty="0"/>
              <a:t>Les "</a:t>
            </a:r>
            <a:r>
              <a:rPr lang="fr-FR" dirty="0" err="1"/>
              <a:t>Classic</a:t>
            </a:r>
            <a:r>
              <a:rPr lang="fr-FR" dirty="0"/>
              <a:t> Cars" et "Vintage Cars" sont les moteurs principaux du chiffre d'affaires.</a:t>
            </a:r>
          </a:p>
          <a:p>
            <a:pPr marL="0" lvl="0" indent="0" rtl="0">
              <a:spcBef>
                <a:spcPts val="0"/>
              </a:spcBef>
              <a:spcAft>
                <a:spcPts val="0"/>
              </a:spcAft>
              <a:buClr>
                <a:schemeClr val="dk1"/>
              </a:buClr>
              <a:buSzPts val="1100"/>
            </a:pPr>
            <a:endParaRPr lang="fr-FR" dirty="0"/>
          </a:p>
          <a:p>
            <a:pPr marL="285750" lvl="0" indent="-285750" rtl="0">
              <a:spcBef>
                <a:spcPts val="0"/>
              </a:spcBef>
              <a:spcAft>
                <a:spcPts val="0"/>
              </a:spcAft>
              <a:buClr>
                <a:schemeClr val="dk1"/>
              </a:buClr>
              <a:buSzPts val="1100"/>
              <a:buFont typeface="Arial" panose="020B0604020202020204" pitchFamily="34" charset="0"/>
              <a:buChar char="•"/>
            </a:pPr>
            <a:r>
              <a:rPr lang="fr-FR" dirty="0" err="1"/>
              <a:t>Europshopping</a:t>
            </a:r>
            <a:r>
              <a:rPr lang="fr-FR" dirty="0"/>
              <a:t> et Mini Gifts représentent les clients principaux générant à eux seuls une grande partie des revenus et du profit de l’entreprise </a:t>
            </a:r>
          </a:p>
          <a:p>
            <a:pPr marL="0" lvl="0" indent="0" rtl="0">
              <a:spcBef>
                <a:spcPts val="0"/>
              </a:spcBef>
              <a:spcAft>
                <a:spcPts val="0"/>
              </a:spcAft>
              <a:buClr>
                <a:schemeClr val="dk1"/>
              </a:buClr>
              <a:buSzPts val="1100"/>
              <a:buFont typeface="Arial"/>
              <a:buNone/>
            </a:pPr>
            <a:endParaRPr i="1" dirty="0"/>
          </a:p>
        </p:txBody>
      </p:sp>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607241" y="931235"/>
            <a:ext cx="2988896"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800" b="1" dirty="0"/>
              <a:t>Les ventes selon le pays</a:t>
            </a:r>
          </a:p>
        </p:txBody>
      </p:sp>
      <p:pic>
        <p:nvPicPr>
          <p:cNvPr id="4" name="Image 3">
            <a:extLst>
              <a:ext uri="{FF2B5EF4-FFF2-40B4-BE49-F238E27FC236}">
                <a16:creationId xmlns:a16="http://schemas.microsoft.com/office/drawing/2014/main" id="{3C4DC3B9-7C35-4885-BDB2-A3F6256B1511}"/>
              </a:ext>
            </a:extLst>
          </p:cNvPr>
          <p:cNvPicPr>
            <a:picLocks noChangeAspect="1"/>
          </p:cNvPicPr>
          <p:nvPr/>
        </p:nvPicPr>
        <p:blipFill>
          <a:blip r:embed="rId3"/>
          <a:stretch>
            <a:fillRect/>
          </a:stretch>
        </p:blipFill>
        <p:spPr>
          <a:xfrm>
            <a:off x="4455030" y="1202353"/>
            <a:ext cx="4495266" cy="2540182"/>
          </a:xfrm>
          <a:prstGeom prst="rect">
            <a:avLst/>
          </a:prstGeom>
          <a:ln>
            <a:solidFill>
              <a:schemeClr val="bg1"/>
            </a:solidFill>
          </a:ln>
          <a:effectLst>
            <a:outerShdw blurRad="50800" dist="38100" algn="l" rotWithShape="0">
              <a:prstClr val="black">
                <a:alpha val="40000"/>
              </a:prstClr>
            </a:outerShdw>
            <a:softEdge rad="0"/>
          </a:effectLst>
        </p:spPr>
      </p:pic>
    </p:spTree>
    <p:extLst>
      <p:ext uri="{BB962C8B-B14F-4D97-AF65-F5344CB8AC3E}">
        <p14:creationId xmlns:p14="http://schemas.microsoft.com/office/powerpoint/2010/main" val="66996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 name="Rectangle 4">
            <a:extLst>
              <a:ext uri="{FF2B5EF4-FFF2-40B4-BE49-F238E27FC236}">
                <a16:creationId xmlns:a16="http://schemas.microsoft.com/office/drawing/2014/main" id="{753EBE3F-2EED-4139-ABFE-742EBDD00EF4}"/>
              </a:ext>
            </a:extLst>
          </p:cNvPr>
          <p:cNvSpPr/>
          <p:nvPr/>
        </p:nvSpPr>
        <p:spPr>
          <a:xfrm>
            <a:off x="4334510" y="1050805"/>
            <a:ext cx="4736306" cy="2843278"/>
          </a:xfrm>
          <a:prstGeom prst="rect">
            <a:avLst/>
          </a:prstGeom>
          <a:solidFill>
            <a:srgbClr val="F0F3F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a:p>
        </p:txBody>
      </p:sp>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Dashboards</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02</a:t>
            </a:r>
            <a:endParaRPr sz="1100" dirty="0"/>
          </a:p>
        </p:txBody>
      </p:sp>
      <p:sp>
        <p:nvSpPr>
          <p:cNvPr id="574" name="Google Shape;574;p69"/>
          <p:cNvSpPr txBox="1">
            <a:spLocks noGrp="1"/>
          </p:cNvSpPr>
          <p:nvPr>
            <p:ph type="subTitle" idx="1"/>
          </p:nvPr>
        </p:nvSpPr>
        <p:spPr>
          <a:xfrm>
            <a:off x="451657" y="1893431"/>
            <a:ext cx="3594537" cy="50757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dirty="0"/>
              <a:t>Les États-Unis, l’Espagne et la France se distinguent clairement comme les pays ayant le plus grand volume de ventes. On observe également une présence de ventes dans d'autres régions du monde, notamment en Asie.</a:t>
            </a:r>
          </a:p>
          <a:p>
            <a:pPr marL="0" lvl="0" indent="0" rtl="0">
              <a:spcBef>
                <a:spcPts val="0"/>
              </a:spcBef>
              <a:spcAft>
                <a:spcPts val="0"/>
              </a:spcAft>
              <a:buClr>
                <a:schemeClr val="dk1"/>
              </a:buClr>
              <a:buSzPts val="1100"/>
              <a:buFont typeface="Arial"/>
              <a:buNone/>
            </a:pPr>
            <a:endParaRPr i="1" dirty="0"/>
          </a:p>
        </p:txBody>
      </p:sp>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585810" y="1005853"/>
            <a:ext cx="2988896"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800" b="1" dirty="0"/>
              <a:t>Les tendances générales</a:t>
            </a:r>
          </a:p>
        </p:txBody>
      </p:sp>
      <p:pic>
        <p:nvPicPr>
          <p:cNvPr id="7" name="Image 6">
            <a:extLst>
              <a:ext uri="{FF2B5EF4-FFF2-40B4-BE49-F238E27FC236}">
                <a16:creationId xmlns:a16="http://schemas.microsoft.com/office/drawing/2014/main" id="{1399F397-07D6-464A-ACDF-C41520486139}"/>
              </a:ext>
            </a:extLst>
          </p:cNvPr>
          <p:cNvPicPr>
            <a:picLocks noChangeAspect="1"/>
          </p:cNvPicPr>
          <p:nvPr/>
        </p:nvPicPr>
        <p:blipFill>
          <a:blip r:embed="rId3"/>
          <a:stretch>
            <a:fillRect/>
          </a:stretch>
        </p:blipFill>
        <p:spPr>
          <a:xfrm>
            <a:off x="4372317" y="1202353"/>
            <a:ext cx="4575590" cy="2521637"/>
          </a:xfrm>
          <a:prstGeom prst="rect">
            <a:avLst/>
          </a:prstGeom>
        </p:spPr>
      </p:pic>
    </p:spTree>
    <p:extLst>
      <p:ext uri="{BB962C8B-B14F-4D97-AF65-F5344CB8AC3E}">
        <p14:creationId xmlns:p14="http://schemas.microsoft.com/office/powerpoint/2010/main" val="60137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 name="Rectangle 4">
            <a:extLst>
              <a:ext uri="{FF2B5EF4-FFF2-40B4-BE49-F238E27FC236}">
                <a16:creationId xmlns:a16="http://schemas.microsoft.com/office/drawing/2014/main" id="{753EBE3F-2EED-4139-ABFE-742EBDD00EF4}"/>
              </a:ext>
            </a:extLst>
          </p:cNvPr>
          <p:cNvSpPr/>
          <p:nvPr/>
        </p:nvSpPr>
        <p:spPr>
          <a:xfrm>
            <a:off x="4186974" y="1075605"/>
            <a:ext cx="4736306" cy="2843278"/>
          </a:xfrm>
          <a:prstGeom prst="rect">
            <a:avLst/>
          </a:prstGeom>
          <a:solidFill>
            <a:srgbClr val="F0F3F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a:p>
        </p:txBody>
      </p:sp>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Dashboards</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02</a:t>
            </a:r>
            <a:endParaRPr sz="1100" dirty="0"/>
          </a:p>
        </p:txBody>
      </p:sp>
      <p:sp>
        <p:nvSpPr>
          <p:cNvPr id="574" name="Google Shape;574;p69"/>
          <p:cNvSpPr txBox="1">
            <a:spLocks noGrp="1"/>
          </p:cNvSpPr>
          <p:nvPr>
            <p:ph type="subTitle" idx="1"/>
          </p:nvPr>
        </p:nvSpPr>
        <p:spPr>
          <a:xfrm>
            <a:off x="444901" y="1664831"/>
            <a:ext cx="3594537" cy="50757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dirty="0"/>
              <a:t>Performance individuelle: Le graphique "Revenus générés par employé et par pays" met en évidence les employés les plus performants</a:t>
            </a:r>
          </a:p>
          <a:p>
            <a:pPr marL="0" lvl="0" indent="0" rtl="0">
              <a:spcBef>
                <a:spcPts val="0"/>
              </a:spcBef>
              <a:spcAft>
                <a:spcPts val="0"/>
              </a:spcAft>
              <a:buClr>
                <a:schemeClr val="dk1"/>
              </a:buClr>
              <a:buSzPts val="1100"/>
            </a:pPr>
            <a:endParaRPr lang="fr-FR" dirty="0"/>
          </a:p>
          <a:p>
            <a:pPr marL="285750" lvl="0" indent="-285750" rtl="0">
              <a:spcBef>
                <a:spcPts val="0"/>
              </a:spcBef>
              <a:spcAft>
                <a:spcPts val="0"/>
              </a:spcAft>
              <a:buClr>
                <a:schemeClr val="dk1"/>
              </a:buClr>
              <a:buSzPts val="1100"/>
              <a:buFont typeface="Arial" panose="020B0604020202020204" pitchFamily="34" charset="0"/>
              <a:buChar char="•"/>
            </a:pPr>
            <a:r>
              <a:rPr lang="fr-FR" dirty="0"/>
              <a:t>On remarque que certaines régions ont plusieurs commerciaux qui leur sont associés tandis que d’autre région comme le Japon un seul employé est responsable de tout une région</a:t>
            </a:r>
          </a:p>
          <a:p>
            <a:pPr marL="285750" lvl="0" indent="-285750" rtl="0">
              <a:spcBef>
                <a:spcPts val="0"/>
              </a:spcBef>
              <a:spcAft>
                <a:spcPts val="0"/>
              </a:spcAft>
              <a:buClr>
                <a:schemeClr val="dk1"/>
              </a:buClr>
              <a:buSzPts val="1100"/>
              <a:buFont typeface="Arial" panose="020B0604020202020204" pitchFamily="34" charset="0"/>
              <a:buChar char="•"/>
            </a:pPr>
            <a:endParaRPr i="1" dirty="0"/>
          </a:p>
        </p:txBody>
      </p:sp>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585810" y="1005853"/>
            <a:ext cx="2988896"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800" b="1" dirty="0"/>
              <a:t>Analyse des employés</a:t>
            </a:r>
          </a:p>
        </p:txBody>
      </p:sp>
      <p:pic>
        <p:nvPicPr>
          <p:cNvPr id="10" name="Image 9">
            <a:extLst>
              <a:ext uri="{FF2B5EF4-FFF2-40B4-BE49-F238E27FC236}">
                <a16:creationId xmlns:a16="http://schemas.microsoft.com/office/drawing/2014/main" id="{273A53D3-ACEF-414C-BE77-FD6767633574}"/>
              </a:ext>
            </a:extLst>
          </p:cNvPr>
          <p:cNvPicPr>
            <a:picLocks noChangeAspect="1"/>
          </p:cNvPicPr>
          <p:nvPr/>
        </p:nvPicPr>
        <p:blipFill>
          <a:blip r:embed="rId3"/>
          <a:stretch>
            <a:fillRect/>
          </a:stretch>
        </p:blipFill>
        <p:spPr>
          <a:xfrm>
            <a:off x="4334509" y="1145977"/>
            <a:ext cx="4441235" cy="2510057"/>
          </a:xfrm>
          <a:prstGeom prst="rect">
            <a:avLst/>
          </a:prstGeom>
        </p:spPr>
      </p:pic>
    </p:spTree>
    <p:extLst>
      <p:ext uri="{BB962C8B-B14F-4D97-AF65-F5344CB8AC3E}">
        <p14:creationId xmlns:p14="http://schemas.microsoft.com/office/powerpoint/2010/main" val="157943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 name="Rectangle 4">
            <a:extLst>
              <a:ext uri="{FF2B5EF4-FFF2-40B4-BE49-F238E27FC236}">
                <a16:creationId xmlns:a16="http://schemas.microsoft.com/office/drawing/2014/main" id="{753EBE3F-2EED-4139-ABFE-742EBDD00EF4}"/>
              </a:ext>
            </a:extLst>
          </p:cNvPr>
          <p:cNvSpPr/>
          <p:nvPr/>
        </p:nvSpPr>
        <p:spPr>
          <a:xfrm>
            <a:off x="4186974" y="1075605"/>
            <a:ext cx="4736306" cy="2843278"/>
          </a:xfrm>
          <a:prstGeom prst="rect">
            <a:avLst/>
          </a:prstGeom>
          <a:solidFill>
            <a:srgbClr val="F0F3F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a:p>
        </p:txBody>
      </p:sp>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Dashboards</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02</a:t>
            </a:r>
            <a:endParaRPr sz="1100" dirty="0"/>
          </a:p>
        </p:txBody>
      </p:sp>
      <p:sp>
        <p:nvSpPr>
          <p:cNvPr id="574" name="Google Shape;574;p69"/>
          <p:cNvSpPr txBox="1">
            <a:spLocks noGrp="1"/>
          </p:cNvSpPr>
          <p:nvPr>
            <p:ph type="subTitle" idx="1"/>
          </p:nvPr>
        </p:nvSpPr>
        <p:spPr>
          <a:xfrm>
            <a:off x="380220" y="1614825"/>
            <a:ext cx="3594537" cy="507575"/>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dirty="0"/>
              <a:t>Produits à forte rotation : Les produits avec un taux de rotation élevé (1960 BSA Gold Star 08034, 1968 Ford Mustang) sont vendus rapidement.</a:t>
            </a:r>
          </a:p>
          <a:p>
            <a:pPr marL="0" lvl="0" indent="0" rtl="0">
              <a:spcBef>
                <a:spcPts val="0"/>
              </a:spcBef>
              <a:spcAft>
                <a:spcPts val="0"/>
              </a:spcAft>
              <a:buClr>
                <a:schemeClr val="dk1"/>
              </a:buClr>
              <a:buSzPts val="1100"/>
            </a:pPr>
            <a:endParaRPr lang="fr-FR" dirty="0"/>
          </a:p>
          <a:p>
            <a:pPr marL="285750" lvl="0" indent="-285750" rtl="0">
              <a:spcBef>
                <a:spcPts val="0"/>
              </a:spcBef>
              <a:spcAft>
                <a:spcPts val="0"/>
              </a:spcAft>
              <a:buClr>
                <a:schemeClr val="dk1"/>
              </a:buClr>
              <a:buSzPts val="1100"/>
              <a:buFont typeface="Arial" panose="020B0604020202020204" pitchFamily="34" charset="0"/>
              <a:buChar char="•"/>
            </a:pPr>
            <a:r>
              <a:rPr lang="fr-FR" dirty="0"/>
              <a:t>Les produits avec un stock élevé (1992 Ferrari 360 Spider </a:t>
            </a:r>
            <a:r>
              <a:rPr lang="fr-FR" dirty="0" err="1"/>
              <a:t>red</a:t>
            </a:r>
            <a:r>
              <a:rPr lang="fr-FR" dirty="0"/>
              <a:t>, 2002 Suzuki XREO) peuvent être des produits moins populaires ou des problèmes de gestion des stocks.</a:t>
            </a:r>
            <a:endParaRPr i="1" dirty="0"/>
          </a:p>
        </p:txBody>
      </p:sp>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585810" y="1005853"/>
            <a:ext cx="2988896"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800" b="1" dirty="0"/>
              <a:t>Analyse de l’inventaire</a:t>
            </a:r>
          </a:p>
        </p:txBody>
      </p:sp>
      <p:pic>
        <p:nvPicPr>
          <p:cNvPr id="3" name="Image 2">
            <a:extLst>
              <a:ext uri="{FF2B5EF4-FFF2-40B4-BE49-F238E27FC236}">
                <a16:creationId xmlns:a16="http://schemas.microsoft.com/office/drawing/2014/main" id="{1F9A8762-677F-4AEC-9D71-DED64A1C8511}"/>
              </a:ext>
            </a:extLst>
          </p:cNvPr>
          <p:cNvPicPr>
            <a:picLocks noChangeAspect="1"/>
          </p:cNvPicPr>
          <p:nvPr/>
        </p:nvPicPr>
        <p:blipFill>
          <a:blip r:embed="rId3"/>
          <a:stretch>
            <a:fillRect/>
          </a:stretch>
        </p:blipFill>
        <p:spPr>
          <a:xfrm>
            <a:off x="4311640" y="1173154"/>
            <a:ext cx="4685408" cy="2646112"/>
          </a:xfrm>
          <a:prstGeom prst="rect">
            <a:avLst/>
          </a:prstGeom>
        </p:spPr>
      </p:pic>
    </p:spTree>
    <p:extLst>
      <p:ext uri="{BB962C8B-B14F-4D97-AF65-F5344CB8AC3E}">
        <p14:creationId xmlns:p14="http://schemas.microsoft.com/office/powerpoint/2010/main" val="420565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1"/>
        <p:cNvGrpSpPr/>
        <p:nvPr/>
      </p:nvGrpSpPr>
      <p:grpSpPr>
        <a:xfrm>
          <a:off x="0" y="0"/>
          <a:ext cx="0" cy="0"/>
          <a:chOff x="0" y="0"/>
          <a:chExt cx="0" cy="0"/>
        </a:xfrm>
      </p:grpSpPr>
      <p:sp>
        <p:nvSpPr>
          <p:cNvPr id="5" name="Rectangle 4">
            <a:extLst>
              <a:ext uri="{FF2B5EF4-FFF2-40B4-BE49-F238E27FC236}">
                <a16:creationId xmlns:a16="http://schemas.microsoft.com/office/drawing/2014/main" id="{753EBE3F-2EED-4139-ABFE-742EBDD00EF4}"/>
              </a:ext>
            </a:extLst>
          </p:cNvPr>
          <p:cNvSpPr/>
          <p:nvPr/>
        </p:nvSpPr>
        <p:spPr>
          <a:xfrm>
            <a:off x="4186974" y="1075605"/>
            <a:ext cx="4736306" cy="2843278"/>
          </a:xfrm>
          <a:prstGeom prst="rect">
            <a:avLst/>
          </a:prstGeom>
          <a:solidFill>
            <a:srgbClr val="F0F3F7"/>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b="1"/>
          </a:p>
        </p:txBody>
      </p:sp>
      <p:sp>
        <p:nvSpPr>
          <p:cNvPr id="572" name="Google Shape;572;p69"/>
          <p:cNvSpPr txBox="1">
            <a:spLocks noGrp="1"/>
          </p:cNvSpPr>
          <p:nvPr>
            <p:ph type="title"/>
          </p:nvPr>
        </p:nvSpPr>
        <p:spPr>
          <a:xfrm>
            <a:off x="7698955" y="345935"/>
            <a:ext cx="1092822" cy="3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Dashboards</a:t>
            </a:r>
            <a:endParaRPr sz="1100" dirty="0"/>
          </a:p>
        </p:txBody>
      </p:sp>
      <p:sp>
        <p:nvSpPr>
          <p:cNvPr id="573" name="Google Shape;573;p69"/>
          <p:cNvSpPr txBox="1">
            <a:spLocks noGrp="1"/>
          </p:cNvSpPr>
          <p:nvPr>
            <p:ph type="title" idx="2"/>
          </p:nvPr>
        </p:nvSpPr>
        <p:spPr>
          <a:xfrm>
            <a:off x="7419916" y="345935"/>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02</a:t>
            </a:r>
            <a:endParaRPr sz="1100" dirty="0"/>
          </a:p>
        </p:txBody>
      </p:sp>
      <p:sp>
        <p:nvSpPr>
          <p:cNvPr id="574" name="Google Shape;574;p69"/>
          <p:cNvSpPr txBox="1">
            <a:spLocks noGrp="1"/>
          </p:cNvSpPr>
          <p:nvPr>
            <p:ph type="subTitle" idx="1"/>
          </p:nvPr>
        </p:nvSpPr>
        <p:spPr>
          <a:xfrm>
            <a:off x="380220" y="1614825"/>
            <a:ext cx="3594537" cy="2843278"/>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fr-FR" dirty="0"/>
              <a:t>Les pays en Asie qui n’ont qu’un seul employé pour les gérer ont un taux moyen de livraison en dessus de la moyenne qui est de 3.79 jours</a:t>
            </a:r>
          </a:p>
          <a:p>
            <a:pPr marL="0" lvl="0" indent="0" rtl="0">
              <a:spcBef>
                <a:spcPts val="0"/>
              </a:spcBef>
              <a:spcAft>
                <a:spcPts val="0"/>
              </a:spcAft>
              <a:buClr>
                <a:schemeClr val="dk1"/>
              </a:buClr>
              <a:buSzPts val="1100"/>
            </a:pPr>
            <a:endParaRPr lang="fr-FR" dirty="0"/>
          </a:p>
          <a:p>
            <a:pPr marL="285750" lvl="0" indent="-285750" rtl="0">
              <a:spcBef>
                <a:spcPts val="0"/>
              </a:spcBef>
              <a:spcAft>
                <a:spcPts val="0"/>
              </a:spcAft>
              <a:buClr>
                <a:schemeClr val="dk1"/>
              </a:buClr>
              <a:buSzPts val="1100"/>
              <a:buFont typeface="Arial" panose="020B0604020202020204" pitchFamily="34" charset="0"/>
              <a:buChar char="•"/>
            </a:pPr>
            <a:r>
              <a:rPr lang="fr-FR" dirty="0"/>
              <a:t>Le japon, Singapore et le Philippines contribuent à 6% du revenu global de l’entreprise, ce qui n’est pas négligeable </a:t>
            </a:r>
          </a:p>
          <a:p>
            <a:pPr marL="0" lvl="0" indent="0" rtl="0">
              <a:spcBef>
                <a:spcPts val="0"/>
              </a:spcBef>
              <a:spcAft>
                <a:spcPts val="0"/>
              </a:spcAft>
              <a:buClr>
                <a:schemeClr val="dk1"/>
              </a:buClr>
              <a:buSzPts val="1100"/>
            </a:pPr>
            <a:endParaRPr lang="fr-FR" dirty="0"/>
          </a:p>
          <a:p>
            <a:pPr marL="285750" lvl="0" indent="-285750" rtl="0">
              <a:spcBef>
                <a:spcPts val="0"/>
              </a:spcBef>
              <a:spcAft>
                <a:spcPts val="0"/>
              </a:spcAft>
              <a:buClr>
                <a:schemeClr val="dk1"/>
              </a:buClr>
              <a:buSzPts val="1100"/>
              <a:buFont typeface="Arial" panose="020B0604020202020204" pitchFamily="34" charset="0"/>
              <a:buChar char="•"/>
            </a:pPr>
            <a:endParaRPr i="1" dirty="0"/>
          </a:p>
        </p:txBody>
      </p:sp>
      <p:sp>
        <p:nvSpPr>
          <p:cNvPr id="9" name="Google Shape;572;p69">
            <a:extLst>
              <a:ext uri="{FF2B5EF4-FFF2-40B4-BE49-F238E27FC236}">
                <a16:creationId xmlns:a16="http://schemas.microsoft.com/office/drawing/2014/main" id="{4AB5494D-C2C2-4EF3-94DA-14C0C4A73AB3}"/>
              </a:ext>
            </a:extLst>
          </p:cNvPr>
          <p:cNvSpPr txBox="1">
            <a:spLocks/>
          </p:cNvSpPr>
          <p:nvPr/>
        </p:nvSpPr>
        <p:spPr>
          <a:xfrm>
            <a:off x="585810" y="1005853"/>
            <a:ext cx="2988896" cy="393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600"/>
              <a:buFont typeface="Vidaloka"/>
              <a:buNone/>
              <a:defRPr sz="5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1" u="none" strike="noStrike" cap="none">
                <a:solidFill>
                  <a:schemeClr val="dk1"/>
                </a:solidFill>
                <a:latin typeface="Arial"/>
                <a:ea typeface="Arial"/>
                <a:cs typeface="Arial"/>
                <a:sym typeface="Arial"/>
              </a:defRPr>
            </a:lvl9pPr>
          </a:lstStyle>
          <a:p>
            <a:r>
              <a:rPr lang="fr-FR" sz="1800" b="1" dirty="0"/>
              <a:t>Analyse de l’inventaire</a:t>
            </a:r>
          </a:p>
        </p:txBody>
      </p:sp>
      <p:pic>
        <p:nvPicPr>
          <p:cNvPr id="4" name="Image 3">
            <a:extLst>
              <a:ext uri="{FF2B5EF4-FFF2-40B4-BE49-F238E27FC236}">
                <a16:creationId xmlns:a16="http://schemas.microsoft.com/office/drawing/2014/main" id="{E3095E06-5D98-4BC8-BEAC-522A0C9419B7}"/>
              </a:ext>
            </a:extLst>
          </p:cNvPr>
          <p:cNvPicPr>
            <a:picLocks noChangeAspect="1"/>
          </p:cNvPicPr>
          <p:nvPr/>
        </p:nvPicPr>
        <p:blipFill>
          <a:blip r:embed="rId3"/>
          <a:stretch>
            <a:fillRect/>
          </a:stretch>
        </p:blipFill>
        <p:spPr>
          <a:xfrm>
            <a:off x="4332976" y="1224617"/>
            <a:ext cx="4458801" cy="2495031"/>
          </a:xfrm>
          <a:prstGeom prst="rect">
            <a:avLst/>
          </a:prstGeom>
        </p:spPr>
      </p:pic>
    </p:spTree>
    <p:extLst>
      <p:ext uri="{BB962C8B-B14F-4D97-AF65-F5344CB8AC3E}">
        <p14:creationId xmlns:p14="http://schemas.microsoft.com/office/powerpoint/2010/main" val="2718229984"/>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614</Words>
  <Application>Microsoft Office PowerPoint</Application>
  <PresentationFormat>Affichage à l'écran (16:9)</PresentationFormat>
  <Paragraphs>90</Paragraphs>
  <Slides>11</Slides>
  <Notes>11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Montserrat</vt:lpstr>
      <vt:lpstr>Vidaloka</vt:lpstr>
      <vt:lpstr>Arial</vt:lpstr>
      <vt:lpstr>Minimalist Business Slides XL by Slidesgo</vt:lpstr>
      <vt:lpstr>Analyse de Classic Models</vt:lpstr>
      <vt:lpstr>Table de contenu</vt:lpstr>
      <vt:lpstr>Introduction</vt:lpstr>
      <vt:lpstr>Introduction</vt:lpstr>
      <vt:lpstr>Dashboards</vt:lpstr>
      <vt:lpstr>Dashboards</vt:lpstr>
      <vt:lpstr>Dashboards</vt:lpstr>
      <vt:lpstr>Dashboards</vt:lpstr>
      <vt:lpstr>Dashboards</vt:lpstr>
      <vt:lpstr>Dashboards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 Classic Models</dc:title>
  <cp:lastModifiedBy>Nouran GHALIOUNJI</cp:lastModifiedBy>
  <cp:revision>9</cp:revision>
  <dcterms:modified xsi:type="dcterms:W3CDTF">2025-03-10T20:42:39Z</dcterms:modified>
</cp:coreProperties>
</file>