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F9D69-EA14-4990-89A1-4FC3034AE8B7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47294-8AE9-4E43-B8CF-2EA7B4124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104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F9D69-EA14-4990-89A1-4FC3034AE8B7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47294-8AE9-4E43-B8CF-2EA7B4124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987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F9D69-EA14-4990-89A1-4FC3034AE8B7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47294-8AE9-4E43-B8CF-2EA7B41248E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389993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F9D69-EA14-4990-89A1-4FC3034AE8B7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47294-8AE9-4E43-B8CF-2EA7B4124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761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F9D69-EA14-4990-89A1-4FC3034AE8B7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47294-8AE9-4E43-B8CF-2EA7B41248E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517384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F9D69-EA14-4990-89A1-4FC3034AE8B7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47294-8AE9-4E43-B8CF-2EA7B4124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8795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F9D69-EA14-4990-89A1-4FC3034AE8B7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47294-8AE9-4E43-B8CF-2EA7B4124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8388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F9D69-EA14-4990-89A1-4FC3034AE8B7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47294-8AE9-4E43-B8CF-2EA7B4124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823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F9D69-EA14-4990-89A1-4FC3034AE8B7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47294-8AE9-4E43-B8CF-2EA7B4124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307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F9D69-EA14-4990-89A1-4FC3034AE8B7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47294-8AE9-4E43-B8CF-2EA7B4124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62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F9D69-EA14-4990-89A1-4FC3034AE8B7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47294-8AE9-4E43-B8CF-2EA7B4124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876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F9D69-EA14-4990-89A1-4FC3034AE8B7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47294-8AE9-4E43-B8CF-2EA7B4124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36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F9D69-EA14-4990-89A1-4FC3034AE8B7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47294-8AE9-4E43-B8CF-2EA7B4124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983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F9D69-EA14-4990-89A1-4FC3034AE8B7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47294-8AE9-4E43-B8CF-2EA7B4124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196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F9D69-EA14-4990-89A1-4FC3034AE8B7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47294-8AE9-4E43-B8CF-2EA7B4124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73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F9D69-EA14-4990-89A1-4FC3034AE8B7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47294-8AE9-4E43-B8CF-2EA7B4124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709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F9D69-EA14-4990-89A1-4FC3034AE8B7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0847294-8AE9-4E43-B8CF-2EA7B4124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323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C7471-439A-41D2-8BAF-05E6492D33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8000" dirty="0"/>
              <a:t>PDK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4B2E1-F63E-4A7F-B1A0-16F9343F50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Nouran Tarek Mahdy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6394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37BFA-8664-4133-8534-7AF9C48D7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PDK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722B1-CB5A-42CD-BB2E-2F4A0D8D8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591" y="1643754"/>
            <a:ext cx="8836681" cy="4902820"/>
          </a:xfrm>
        </p:spPr>
        <p:txBody>
          <a:bodyPr>
            <a:normAutofit/>
          </a:bodyPr>
          <a:lstStyle/>
          <a:p>
            <a:pPr algn="l"/>
            <a:endParaRPr lang="en-US" sz="1800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600" b="0" i="0" u="none" strike="noStrike" baseline="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Creating New Libraries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600" b="0" i="0" u="none" strike="noStrike" baseline="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Primitive Library (Foundry Provided)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600" b="0" i="0" u="none" strike="noStrike" baseline="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Digital Standard Cell Library (Foundry Provided standard cell library ”SKY WATER” / Third Party Provided Digital Standard Cell Libraries)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600" b="0" i="0" u="none" strike="noStrike" baseline="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Build Space Libraries (Foundry Provided)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600" b="0" i="0" u="none" strike="noStrike" baseline="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IO and Periphery Libraries (SKY 130 / Third Party)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It contains 5 layers.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600" b="0" i="0" u="none" strike="noStrike" baseline="0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sz="1800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397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562D1-C5F4-4FFD-82BE-D540277DE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61CE7-E259-44C7-B180-E62C09220B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05113"/>
            <a:ext cx="8596668" cy="4318000"/>
          </a:xfrm>
        </p:spPr>
        <p:txBody>
          <a:bodyPr>
            <a:normAutofit lnSpcReduction="10000"/>
          </a:bodyPr>
          <a:lstStyle/>
          <a:p>
            <a:pPr algn="l">
              <a:buFont typeface="Wingdings" panose="05000000000000000000" pitchFamily="2" charset="2"/>
              <a:buChar char="q"/>
            </a:pPr>
            <a:endParaRPr lang="en-US" sz="1800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1800" i="0" u="none" strike="noStrike" baseline="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Parameterized cell generator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1800" i="0" u="none" strike="noStrike" baseline="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Drc Deck / Lvs Deck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i="0" u="none" strike="noStrike" baseline="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GDS Generator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i="0" u="none" strike="noStrike" baseline="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Library Exchange Format Macros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i="0" u="none" strike="noStrike" baseline="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Timing Files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i="0" u="none" strike="noStrike" baseline="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Netlists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i="0" u="none" strike="noStrike" baseline="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Device Models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i="0" u="none" strike="noStrike" baseline="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Schematic / Schematic symbols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i="0" u="none" strike="noStrike" baseline="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Verilog Testbench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i="0" u="none" strike="noStrike" baseline="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Xspice / Parameterized Cell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764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99758-3B83-46B4-8A00-9B85D16D9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the devices that this technology supports?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584D1-1208-4CC7-8BDE-A6D537F22E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algn="l"/>
            <a:endParaRPr lang="en-US" sz="1800" b="0" i="0" u="none" strike="noStrike" baseline="0" dirty="0">
              <a:solidFill>
                <a:srgbClr val="000000"/>
              </a:solidFill>
              <a:latin typeface="Roboto" panose="02000000000000000000" pitchFamily="2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3800" b="0" i="0" u="none" strike="noStrike" baseline="0" dirty="0">
                <a:solidFill>
                  <a:srgbClr val="000000"/>
                </a:solidFill>
                <a:latin typeface="Roboto" panose="02000000000000000000" pitchFamily="2" charset="0"/>
              </a:rPr>
              <a:t>MIM Capacitor </a:t>
            </a:r>
            <a:r>
              <a:rPr lang="en-US" sz="3800" b="0" i="0" u="none" strike="noStrike" baseline="0" dirty="0" err="1">
                <a:solidFill>
                  <a:srgbClr val="000000"/>
                </a:solidFill>
                <a:latin typeface="Roboto" panose="02000000000000000000" pitchFamily="2" charset="0"/>
              </a:rPr>
              <a:t>MiM</a:t>
            </a:r>
            <a:r>
              <a:rPr lang="en-US" sz="3800" b="0" i="0" u="none" strike="noStrike" baseline="0" dirty="0">
                <a:solidFill>
                  <a:srgbClr val="000000"/>
                </a:solidFill>
                <a:latin typeface="Roboto" panose="02000000000000000000" pitchFamily="2" charset="0"/>
              </a:rPr>
              <a:t> Capacitor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800" b="0" i="0" u="none" strike="noStrike" baseline="0" dirty="0">
                <a:solidFill>
                  <a:srgbClr val="000000"/>
                </a:solidFill>
                <a:latin typeface="Roboto" panose="02000000000000000000" pitchFamily="2" charset="0"/>
              </a:rPr>
              <a:t>Varactors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800" b="0" i="0" u="none" strike="noStrike" baseline="0" dirty="0">
                <a:solidFill>
                  <a:srgbClr val="000000"/>
                </a:solidFill>
                <a:latin typeface="Roboto" panose="02000000000000000000" pitchFamily="2" charset="0"/>
              </a:rPr>
              <a:t>Vertical Parallel Plate (VPP) capacitors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800" b="0" i="0" u="none" strike="noStrike" baseline="0" dirty="0">
                <a:solidFill>
                  <a:srgbClr val="000000"/>
                </a:solidFill>
                <a:latin typeface="Roboto" panose="02000000000000000000" pitchFamily="2" charset="0"/>
              </a:rPr>
              <a:t>Diodes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800" b="0" i="0" u="none" strike="noStrike" baseline="0" dirty="0">
                <a:solidFill>
                  <a:srgbClr val="000000"/>
                </a:solidFill>
                <a:latin typeface="Roboto" panose="02000000000000000000" pitchFamily="2" charset="0"/>
              </a:rPr>
              <a:t>NMOS ESD FET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800" b="0" i="0" u="none" strike="noStrike" baseline="0" dirty="0">
                <a:solidFill>
                  <a:srgbClr val="000000"/>
                </a:solidFill>
                <a:latin typeface="Roboto" panose="02000000000000000000" pitchFamily="2" charset="0"/>
              </a:rPr>
              <a:t>5.0V/10.5V NMOS FET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800" b="0" i="0" u="none" strike="noStrike" baseline="0" dirty="0">
                <a:solidFill>
                  <a:srgbClr val="000000"/>
                </a:solidFill>
                <a:latin typeface="Roboto" panose="02000000000000000000" pitchFamily="2" charset="0"/>
              </a:rPr>
              <a:t>11V/16V NMOS FET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800" b="0" i="0" u="none" strike="noStrike" baseline="0" dirty="0">
                <a:solidFill>
                  <a:srgbClr val="000000"/>
                </a:solidFill>
                <a:latin typeface="Roboto" panose="02000000000000000000" pitchFamily="2" charset="0"/>
              </a:rPr>
              <a:t>1.8V low-VT NMOS FET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800" b="0" i="0" u="none" strike="noStrike" baseline="0" dirty="0">
                <a:solidFill>
                  <a:srgbClr val="000000"/>
                </a:solidFill>
                <a:latin typeface="Roboto" panose="02000000000000000000" pitchFamily="2" charset="0"/>
              </a:rPr>
              <a:t>1.8V NMOS FET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800" b="0" i="0" u="none" strike="noStrike" baseline="0" dirty="0">
                <a:solidFill>
                  <a:srgbClr val="000000"/>
                </a:solidFill>
                <a:latin typeface="Roboto" panose="02000000000000000000" pitchFamily="2" charset="0"/>
              </a:rPr>
              <a:t>3.0V native NMOS FET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800" b="0" i="0" u="none" strike="noStrike" baseline="0" dirty="0">
                <a:solidFill>
                  <a:srgbClr val="000000"/>
                </a:solidFill>
                <a:latin typeface="Roboto" panose="02000000000000000000" pitchFamily="2" charset="0"/>
              </a:rPr>
              <a:t>5.0V native NMOS FET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800" b="0" i="0" u="none" strike="noStrike" baseline="0" dirty="0">
                <a:solidFill>
                  <a:srgbClr val="000000"/>
                </a:solidFill>
                <a:latin typeface="Roboto" panose="02000000000000000000" pitchFamily="2" charset="0"/>
              </a:rPr>
              <a:t>20V NMOS FET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800" b="0" i="0" u="none" strike="noStrike" baseline="0" dirty="0">
                <a:solidFill>
                  <a:srgbClr val="000000"/>
                </a:solidFill>
                <a:latin typeface="Roboto" panose="02000000000000000000" pitchFamily="2" charset="0"/>
              </a:rPr>
              <a:t>20V isolated NMOS FET 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4064B5-D6C3-413D-8108-1F6C52ACF38E}"/>
              </a:ext>
            </a:extLst>
          </p:cNvPr>
          <p:cNvSpPr txBox="1"/>
          <p:nvPr/>
        </p:nvSpPr>
        <p:spPr>
          <a:xfrm>
            <a:off x="5167398" y="2319615"/>
            <a:ext cx="6426781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sz="1400" b="0" i="0" u="none" strike="noStrike" baseline="0" dirty="0">
                <a:solidFill>
                  <a:srgbClr val="000000"/>
                </a:solidFill>
                <a:latin typeface="Roboto" panose="02000000000000000000" pitchFamily="2" charset="0"/>
              </a:rPr>
              <a:t>20V native NMOS FET 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sz="1400" b="0" i="0" u="none" strike="noStrike" baseline="0" dirty="0">
                <a:solidFill>
                  <a:srgbClr val="000000"/>
                </a:solidFill>
                <a:latin typeface="Roboto" panose="02000000000000000000" pitchFamily="2" charset="0"/>
              </a:rPr>
              <a:t>20V NMOS zero-VT FET 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sz="1400" b="0" i="0" u="none" strike="noStrike" baseline="0" dirty="0">
                <a:solidFill>
                  <a:srgbClr val="000000"/>
                </a:solidFill>
                <a:latin typeface="Roboto" panose="02000000000000000000" pitchFamily="2" charset="0"/>
              </a:rPr>
              <a:t>Bipolar (NPN) 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sz="1400" b="0" i="0" u="none" strike="noStrike" baseline="0" dirty="0">
                <a:solidFill>
                  <a:srgbClr val="000000"/>
                </a:solidFill>
                <a:latin typeface="Roboto" panose="02000000000000000000" pitchFamily="2" charset="0"/>
              </a:rPr>
              <a:t>5.0V/10.5V PMOS FET 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sz="1400" b="0" i="0" u="none" strike="noStrike" baseline="0" dirty="0">
                <a:solidFill>
                  <a:srgbClr val="000000"/>
                </a:solidFill>
                <a:latin typeface="Roboto" panose="02000000000000000000" pitchFamily="2" charset="0"/>
              </a:rPr>
              <a:t>10V/16V PMOS FET 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sz="1400" b="0" i="0" u="none" strike="noStrike" baseline="0" dirty="0">
                <a:solidFill>
                  <a:srgbClr val="000000"/>
                </a:solidFill>
                <a:latin typeface="Roboto" panose="02000000000000000000" pitchFamily="2" charset="0"/>
              </a:rPr>
              <a:t>1.8V high-VT PMOS FET 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sz="1400" b="0" i="0" u="none" strike="noStrike" baseline="0" dirty="0">
                <a:solidFill>
                  <a:srgbClr val="000000"/>
                </a:solidFill>
                <a:latin typeface="Roboto" panose="02000000000000000000" pitchFamily="2" charset="0"/>
              </a:rPr>
              <a:t>1.8V low-VT PMOS FET 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sz="1400" b="0" i="0" u="none" strike="noStrike" baseline="0" dirty="0">
                <a:solidFill>
                  <a:srgbClr val="000000"/>
                </a:solidFill>
                <a:latin typeface="Roboto" panose="02000000000000000000" pitchFamily="2" charset="0"/>
              </a:rPr>
              <a:t>1.8V PMOS FET 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sz="1400" b="0" i="0" u="none" strike="noStrike" baseline="0" dirty="0">
                <a:solidFill>
                  <a:srgbClr val="000000"/>
                </a:solidFill>
                <a:latin typeface="Roboto" panose="02000000000000000000" pitchFamily="2" charset="0"/>
              </a:rPr>
              <a:t>20V PMOS FET 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sz="1400" b="0" i="0" u="none" strike="noStrike" baseline="0" dirty="0">
                <a:solidFill>
                  <a:srgbClr val="000000"/>
                </a:solidFill>
                <a:latin typeface="Roboto" panose="02000000000000000000" pitchFamily="2" charset="0"/>
              </a:rPr>
              <a:t>Bipolar (PNP) 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sz="1400" b="0" i="0" u="none" strike="noStrike" baseline="0" dirty="0">
                <a:solidFill>
                  <a:srgbClr val="000000"/>
                </a:solidFill>
                <a:latin typeface="Roboto" panose="02000000000000000000" pitchFamily="2" charset="0"/>
              </a:rPr>
              <a:t>Generic Resistors 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sz="1400" b="0" i="0" u="none" strike="noStrike" baseline="0" dirty="0">
                <a:solidFill>
                  <a:srgbClr val="000000"/>
                </a:solidFill>
                <a:latin typeface="Roboto" panose="02000000000000000000" pitchFamily="2" charset="0"/>
              </a:rPr>
              <a:t>P+ poly precision resistors 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sz="1400" b="0" i="0" u="none" strike="noStrike" baseline="0" dirty="0">
                <a:solidFill>
                  <a:srgbClr val="000000"/>
                </a:solidFill>
                <a:latin typeface="Roboto" panose="02000000000000000000" pitchFamily="2" charset="0"/>
              </a:rPr>
              <a:t>P- poly precision resistors 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sz="1400" b="0" i="0" u="none" strike="noStrike" baseline="0" dirty="0">
                <a:solidFill>
                  <a:srgbClr val="000000"/>
                </a:solidFill>
                <a:latin typeface="Roboto" panose="02000000000000000000" pitchFamily="2" charset="0"/>
              </a:rPr>
              <a:t>SONOS cells 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sz="1400" b="0" i="0" u="none" strike="noStrike" baseline="0" dirty="0">
                <a:solidFill>
                  <a:srgbClr val="000000"/>
                </a:solidFill>
                <a:latin typeface="Roboto" panose="02000000000000000000" pitchFamily="2" charset="0"/>
              </a:rPr>
              <a:t>SRAM cells </a:t>
            </a:r>
          </a:p>
        </p:txBody>
      </p:sp>
    </p:spTree>
    <p:extLst>
      <p:ext uri="{BB962C8B-B14F-4D97-AF65-F5344CB8AC3E}">
        <p14:creationId xmlns:p14="http://schemas.microsoft.com/office/powerpoint/2010/main" val="3921947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65143-F761-42A6-89F2-0F883D64B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usage of each layer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8B151-9730-44A8-A16D-AAE18F3B59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583" y="1457739"/>
            <a:ext cx="8770419" cy="4583623"/>
          </a:xfrm>
        </p:spPr>
        <p:txBody>
          <a:bodyPr/>
          <a:lstStyle/>
          <a:p>
            <a:pPr marL="0" indent="0" algn="l">
              <a:buNone/>
            </a:pPr>
            <a:endParaRPr lang="en-US" sz="1800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1800" b="0" i="0" u="none" strike="noStrike" baseline="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Metal 1 : Power, Vdd, Vss.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1800" b="0" i="0" u="none" strike="noStrike" baseline="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Metal 2 : I/O ports.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b="0" i="0" u="none" strike="noStrike" baseline="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Metal 3,4,5 : For large designs and decreasing chip resistance.</a:t>
            </a:r>
          </a:p>
          <a:p>
            <a:endParaRPr lang="en-US" sz="1800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/>
            <a:endParaRPr lang="en-US" sz="1800" b="0" i="0" u="none" strike="noStrike" baseline="0" dirty="0">
              <a:solidFill>
                <a:srgbClr val="000000"/>
              </a:solidFill>
            </a:endParaRPr>
          </a:p>
          <a:p>
            <a:endParaRPr lang="en-US" sz="1800" b="0" i="0" u="none" strike="noStrike" baseline="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1800" i="0" u="none" strike="noStrike" baseline="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 Antenna Rules </a:t>
            </a:r>
          </a:p>
          <a:p>
            <a:endParaRPr lang="en-US" sz="1800" b="0" i="0" u="none" strike="noStrike" baseline="0" dirty="0">
              <a:solidFill>
                <a:srgbClr val="000000"/>
              </a:solidFill>
            </a:endParaRP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E842E6-6F2B-4133-BE22-BBF46BEB93F2}"/>
              </a:ext>
            </a:extLst>
          </p:cNvPr>
          <p:cNvSpPr txBox="1"/>
          <p:nvPr/>
        </p:nvSpPr>
        <p:spPr>
          <a:xfrm>
            <a:off x="503583" y="3457162"/>
            <a:ext cx="918228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what are the rule that are available in the DRC?</a:t>
            </a:r>
          </a:p>
        </p:txBody>
      </p:sp>
    </p:spTree>
    <p:extLst>
      <p:ext uri="{BB962C8B-B14F-4D97-AF65-F5344CB8AC3E}">
        <p14:creationId xmlns:p14="http://schemas.microsoft.com/office/powerpoint/2010/main" val="404465151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22</TotalTime>
  <Words>252</Words>
  <Application>Microsoft Office PowerPoint</Application>
  <PresentationFormat>Widescreen</PresentationFormat>
  <Paragraphs>63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Courier New</vt:lpstr>
      <vt:lpstr>Roboto</vt:lpstr>
      <vt:lpstr>Trebuchet MS</vt:lpstr>
      <vt:lpstr>Wingdings</vt:lpstr>
      <vt:lpstr>Wingdings 3</vt:lpstr>
      <vt:lpstr>Facet</vt:lpstr>
      <vt:lpstr>PDK</vt:lpstr>
      <vt:lpstr>PDK content</vt:lpstr>
      <vt:lpstr>File Types</vt:lpstr>
      <vt:lpstr>What’s the devices that this technology supports?</vt:lpstr>
      <vt:lpstr>what is the usage of each layer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PDK</dc:title>
  <dc:creator>Nouran Tarek Mahdy Ali Youness 16p3020</dc:creator>
  <cp:lastModifiedBy>Nouran Tarek Mahdy Ali Youness 16p3020</cp:lastModifiedBy>
  <cp:revision>3</cp:revision>
  <dcterms:created xsi:type="dcterms:W3CDTF">2021-09-15T01:25:27Z</dcterms:created>
  <dcterms:modified xsi:type="dcterms:W3CDTF">2021-09-15T01:48:15Z</dcterms:modified>
</cp:coreProperties>
</file>