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302" r:id="rId2"/>
    <p:sldId id="303" r:id="rId3"/>
    <p:sldId id="304" r:id="rId4"/>
    <p:sldId id="305" r:id="rId5"/>
  </p:sldIdLst>
  <p:sldSz cx="18288000" cy="10287000"/>
  <p:notesSz cx="6858000" cy="9144000"/>
  <p:embeddedFontLst>
    <p:embeddedFont>
      <p:font typeface="Calibri" panose="020F0502020204030204" pitchFamily="34" charset="0"/>
      <p:regular r:id="rId6"/>
      <p:bold r:id="rId7"/>
      <p:italic r:id="rId8"/>
      <p:boldItalic r:id="rId9"/>
    </p:embeddedFont>
    <p:embeddedFont>
      <p:font typeface="Calibri Light" panose="020F0302020204030204" pitchFamily="34" charset="0"/>
      <p:regular r:id="rId10"/>
      <p:italic r:id="rId1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59" autoAdjust="0"/>
    <p:restoredTop sz="94622" autoAdjust="0"/>
  </p:normalViewPr>
  <p:slideViewPr>
    <p:cSldViewPr>
      <p:cViewPr varScale="1">
        <p:scale>
          <a:sx n="49" d="100"/>
          <a:sy n="49" d="100"/>
        </p:scale>
        <p:origin x="636"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45920" y="1138428"/>
            <a:ext cx="15087600" cy="5349240"/>
          </a:xfrm>
        </p:spPr>
        <p:txBody>
          <a:bodyPr anchor="b">
            <a:normAutofit/>
          </a:bodyPr>
          <a:lstStyle>
            <a:lvl1pPr algn="l">
              <a:lnSpc>
                <a:spcPct val="85000"/>
              </a:lnSpc>
              <a:defRPr sz="12000" spc="-75"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650077" y="6683430"/>
            <a:ext cx="15087600" cy="1714500"/>
          </a:xfrm>
        </p:spPr>
        <p:txBody>
          <a:bodyPr lIns="91440" rIns="91440">
            <a:normAutofit/>
          </a:bodyPr>
          <a:lstStyle>
            <a:lvl1pPr marL="0" indent="0" algn="l">
              <a:buNone/>
              <a:defRPr sz="3600" cap="all" spc="300" baseline="0">
                <a:solidFill>
                  <a:schemeClr val="tx2"/>
                </a:solidFill>
                <a:latin typeface="+mj-lt"/>
              </a:defRPr>
            </a:lvl1pPr>
            <a:lvl2pPr marL="685800" indent="0" algn="ctr">
              <a:buNone/>
              <a:defRPr sz="3600"/>
            </a:lvl2pPr>
            <a:lvl3pPr marL="1371600" indent="0" algn="ctr">
              <a:buNone/>
              <a:defRPr sz="36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6130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50855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3087350" y="622168"/>
            <a:ext cx="3943350" cy="86361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622167"/>
            <a:ext cx="11601450" cy="8636133"/>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31889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84718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1138428"/>
            <a:ext cx="15087600" cy="5349240"/>
          </a:xfrm>
        </p:spPr>
        <p:txBody>
          <a:bodyPr anchor="b" anchorCtr="0">
            <a:normAutofit/>
          </a:bodyPr>
          <a:lstStyle>
            <a:lvl1pPr>
              <a:lnSpc>
                <a:spcPct val="85000"/>
              </a:lnSpc>
              <a:defRPr sz="12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645920" y="6679692"/>
            <a:ext cx="15087600" cy="1714500"/>
          </a:xfrm>
        </p:spPr>
        <p:txBody>
          <a:bodyPr lIns="91440" rIns="91440" anchor="t" anchorCtr="0">
            <a:normAutofit/>
          </a:bodyPr>
          <a:lstStyle>
            <a:lvl1pPr marL="0" indent="0">
              <a:buNone/>
              <a:defRPr sz="3600" cap="all" spc="300" baseline="0">
                <a:solidFill>
                  <a:schemeClr val="tx2"/>
                </a:solidFill>
                <a:latin typeface="+mj-lt"/>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761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645919" y="2768601"/>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326880" y="2768603"/>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26307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4592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4592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32688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32688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92327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31544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8BD707-D9CF-40AE-B4C6-C98DA3205C09}" type="datetimeFigureOut">
              <a:rPr lang="en-US" smtClean="0"/>
              <a:pPr/>
              <a:t>9/14/2021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60550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5" y="0"/>
            <a:ext cx="6076187"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060107" y="0"/>
            <a:ext cx="96012"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891538"/>
            <a:ext cx="4800600" cy="3429000"/>
          </a:xfrm>
        </p:spPr>
        <p:txBody>
          <a:bodyPr anchor="b">
            <a:normAutofit/>
          </a:bodyPr>
          <a:lstStyle>
            <a:lvl1pPr>
              <a:defRPr sz="5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200900" y="1097280"/>
            <a:ext cx="9738360" cy="788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4389120"/>
            <a:ext cx="4800600" cy="5068686"/>
          </a:xfrm>
        </p:spPr>
        <p:txBody>
          <a:bodyPr lIns="91440" rIns="91440">
            <a:normAutofit/>
          </a:bodyPr>
          <a:lstStyle>
            <a:lvl1pPr marL="0" indent="0">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a:xfrm>
            <a:off x="698268" y="9689678"/>
            <a:ext cx="3927765" cy="547688"/>
          </a:xfrm>
        </p:spPr>
        <p:txBody>
          <a:bodyPr/>
          <a:lstStyle>
            <a:lvl1pPr algn="l">
              <a:defRPr/>
            </a:lvl1pPr>
          </a:lstStyle>
          <a:p>
            <a:fld id="{1D8BD707-D9CF-40AE-B4C6-C98DA3205C09}" type="datetimeFigureOut">
              <a:rPr lang="en-US" smtClean="0"/>
              <a:pPr/>
              <a:t>9/14/2021</a:t>
            </a:fld>
            <a:endParaRPr lang="en-US"/>
          </a:p>
        </p:txBody>
      </p:sp>
      <p:sp>
        <p:nvSpPr>
          <p:cNvPr id="6" name="Footer Placeholder 5"/>
          <p:cNvSpPr>
            <a:spLocks noGrp="1"/>
          </p:cNvSpPr>
          <p:nvPr>
            <p:ph type="ftr" sz="quarter" idx="11"/>
          </p:nvPr>
        </p:nvSpPr>
        <p:spPr>
          <a:xfrm>
            <a:off x="7200900" y="9689678"/>
            <a:ext cx="6972300" cy="547688"/>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06711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7429500"/>
            <a:ext cx="18283238" cy="285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3" y="737261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7612380"/>
            <a:ext cx="15169896" cy="1234440"/>
          </a:xfrm>
        </p:spPr>
        <p:txBody>
          <a:bodyPr lIns="91440" tIns="0" rIns="91440" bIns="0" anchor="b">
            <a:noAutofit/>
          </a:bodyPr>
          <a:lstStyle>
            <a:lvl1pPr>
              <a:defRPr sz="5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3" y="0"/>
            <a:ext cx="18287978" cy="7372614"/>
          </a:xfrm>
          <a:blipFill>
            <a:blip r:embed="rId2"/>
            <a:stretch>
              <a:fillRect/>
            </a:stretch>
          </a:blipFill>
        </p:spPr>
        <p:txBody>
          <a:bodyPr lIns="457200" tIns="457200" anchor="t"/>
          <a:lstStyle>
            <a:lvl1pPr marL="0" indent="0">
              <a:buNone/>
              <a:defRPr sz="4800">
                <a:solidFill>
                  <a:schemeClr val="bg1"/>
                </a:solidFill>
              </a:defRPr>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645920" y="8860535"/>
            <a:ext cx="15169896" cy="891540"/>
          </a:xfrm>
        </p:spPr>
        <p:txBody>
          <a:bodyPr lIns="91440" tIns="0" rIns="91440" bIns="0">
            <a:normAutofit/>
          </a:bodyPr>
          <a:lstStyle>
            <a:lvl1pPr marL="0" indent="0">
              <a:spcBef>
                <a:spcPts val="0"/>
              </a:spcBef>
              <a:spcAft>
                <a:spcPts val="900"/>
              </a:spcAft>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55785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9601200"/>
            <a:ext cx="182880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9501474"/>
            <a:ext cx="18288002" cy="98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45920" y="429905"/>
            <a:ext cx="15087600" cy="217613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645920" y="2768601"/>
            <a:ext cx="15087600" cy="603504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45921" y="9689678"/>
            <a:ext cx="3708407" cy="547688"/>
          </a:xfrm>
          <a:prstGeom prst="rect">
            <a:avLst/>
          </a:prstGeom>
        </p:spPr>
        <p:txBody>
          <a:bodyPr vert="horz" lIns="91440" tIns="45720" rIns="91440" bIns="45720" rtlCol="0" anchor="ctr"/>
          <a:lstStyle>
            <a:lvl1pPr algn="l">
              <a:defRPr sz="1350">
                <a:solidFill>
                  <a:srgbClr val="FFFFFF"/>
                </a:solidFill>
              </a:defRPr>
            </a:lvl1pPr>
          </a:lstStyle>
          <a:p>
            <a:fld id="{1D8BD707-D9CF-40AE-B4C6-C98DA3205C09}" type="datetimeFigureOut">
              <a:rPr lang="en-US" smtClean="0"/>
              <a:pPr/>
              <a:t>9/14/2021</a:t>
            </a:fld>
            <a:endParaRPr lang="en-US"/>
          </a:p>
        </p:txBody>
      </p:sp>
      <p:sp>
        <p:nvSpPr>
          <p:cNvPr id="5" name="Footer Placeholder 4"/>
          <p:cNvSpPr>
            <a:spLocks noGrp="1"/>
          </p:cNvSpPr>
          <p:nvPr>
            <p:ph type="ftr" sz="quarter" idx="3"/>
          </p:nvPr>
        </p:nvSpPr>
        <p:spPr>
          <a:xfrm>
            <a:off x="5529278" y="9689678"/>
            <a:ext cx="7234206" cy="547688"/>
          </a:xfrm>
          <a:prstGeom prst="rect">
            <a:avLst/>
          </a:prstGeom>
        </p:spPr>
        <p:txBody>
          <a:bodyPr vert="horz" lIns="91440" tIns="45720" rIns="91440" bIns="45720" rtlCol="0" anchor="ctr"/>
          <a:lstStyle>
            <a:lvl1pPr algn="ctr">
              <a:defRPr sz="135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4850688" y="9689678"/>
            <a:ext cx="1968038" cy="547688"/>
          </a:xfrm>
          <a:prstGeom prst="rect">
            <a:avLst/>
          </a:prstGeom>
        </p:spPr>
        <p:txBody>
          <a:bodyPr vert="horz" lIns="91440" tIns="45720" rIns="91440" bIns="45720" rtlCol="0" anchor="ctr"/>
          <a:lstStyle>
            <a:lvl1pPr algn="r">
              <a:defRPr sz="1575">
                <a:solidFill>
                  <a:srgbClr val="FFFFFF"/>
                </a:solidFill>
              </a:defRPr>
            </a:lvl1pPr>
          </a:lstStyle>
          <a:p>
            <a:fld id="{B6F15528-21DE-4FAA-801E-634DDDAF4B2B}" type="slidenum">
              <a:rPr lang="en-US" smtClean="0"/>
              <a:pPr/>
              <a:t>‹#›</a:t>
            </a:fld>
            <a:endParaRPr lang="en-US"/>
          </a:p>
        </p:txBody>
      </p:sp>
      <p:cxnSp>
        <p:nvCxnSpPr>
          <p:cNvPr id="10" name="Straight Connector 9"/>
          <p:cNvCxnSpPr/>
          <p:nvPr/>
        </p:nvCxnSpPr>
        <p:spPr>
          <a:xfrm>
            <a:off x="1790298" y="2606768"/>
            <a:ext cx="149504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27346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371600" rtl="0" eaLnBrk="1" latinLnBrk="0" hangingPunct="1">
        <a:lnSpc>
          <a:spcPct val="85000"/>
        </a:lnSpc>
        <a:spcBef>
          <a:spcPct val="0"/>
        </a:spcBef>
        <a:buNone/>
        <a:defRPr sz="7200" kern="1200" spc="-75" baseline="0">
          <a:solidFill>
            <a:schemeClr val="tx1">
              <a:lumMod val="75000"/>
              <a:lumOff val="2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Calibri" panose="020F0502020204030204" pitchFamily="34" charset="0"/>
        <a:buChar char=" "/>
        <a:defRPr sz="3000" kern="1200">
          <a:solidFill>
            <a:schemeClr val="tx1">
              <a:lumMod val="75000"/>
              <a:lumOff val="25000"/>
            </a:schemeClr>
          </a:solidFill>
          <a:latin typeface="+mn-lt"/>
          <a:ea typeface="+mn-ea"/>
          <a:cs typeface="+mn-cs"/>
        </a:defRPr>
      </a:lvl1pPr>
      <a:lvl2pPr marL="576072" indent="-274320" algn="l" defTabSz="1371600" rtl="0" eaLnBrk="1" latinLnBrk="0" hangingPunct="1">
        <a:lnSpc>
          <a:spcPct val="90000"/>
        </a:lnSpc>
        <a:spcBef>
          <a:spcPts val="300"/>
        </a:spcBef>
        <a:spcAft>
          <a:spcPts val="600"/>
        </a:spcAft>
        <a:buClr>
          <a:schemeClr val="accent1"/>
        </a:buClr>
        <a:buFont typeface="Calibri" pitchFamily="34" charset="0"/>
        <a:buChar char="◦"/>
        <a:defRPr sz="2700" kern="1200">
          <a:solidFill>
            <a:schemeClr val="tx1">
              <a:lumMod val="75000"/>
              <a:lumOff val="25000"/>
            </a:schemeClr>
          </a:solidFill>
          <a:latin typeface="+mn-lt"/>
          <a:ea typeface="+mn-ea"/>
          <a:cs typeface="+mn-cs"/>
        </a:defRPr>
      </a:lvl2pPr>
      <a:lvl3pPr marL="85039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3pPr>
      <a:lvl4pPr marL="112471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4pPr>
      <a:lvl5pPr marL="139903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5pPr>
      <a:lvl6pPr marL="16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6pPr>
      <a:lvl7pPr marL="19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7pPr>
      <a:lvl8pPr marL="22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8pPr>
      <a:lvl9pPr marL="25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AA5DD-9525-49F7-AB8B-60EC09F8B6F5}"/>
              </a:ext>
            </a:extLst>
          </p:cNvPr>
          <p:cNvSpPr>
            <a:spLocks noGrp="1"/>
          </p:cNvSpPr>
          <p:nvPr>
            <p:ph type="ctrTitle"/>
          </p:nvPr>
        </p:nvSpPr>
        <p:spPr/>
        <p:txBody>
          <a:bodyPr/>
          <a:lstStyle/>
          <a:p>
            <a:pPr algn="ctr"/>
            <a:r>
              <a:rPr lang="en-US" dirty="0"/>
              <a:t>Dynamic Voltage Drop</a:t>
            </a:r>
          </a:p>
        </p:txBody>
      </p:sp>
      <p:sp>
        <p:nvSpPr>
          <p:cNvPr id="3" name="Subtitle 2">
            <a:extLst>
              <a:ext uri="{FF2B5EF4-FFF2-40B4-BE49-F238E27FC236}">
                <a16:creationId xmlns:a16="http://schemas.microsoft.com/office/drawing/2014/main" id="{FF055761-C0DF-43BB-8F6B-3BD3BEA86EA3}"/>
              </a:ext>
            </a:extLst>
          </p:cNvPr>
          <p:cNvSpPr>
            <a:spLocks noGrp="1"/>
          </p:cNvSpPr>
          <p:nvPr>
            <p:ph type="subTitle" idx="1"/>
          </p:nvPr>
        </p:nvSpPr>
        <p:spPr/>
        <p:txBody>
          <a:bodyPr/>
          <a:lstStyle/>
          <a:p>
            <a:pPr algn="ctr"/>
            <a:r>
              <a:rPr lang="en-US" dirty="0"/>
              <a:t>Nouran Tarek Mahdy</a:t>
            </a:r>
          </a:p>
        </p:txBody>
      </p:sp>
    </p:spTree>
    <p:extLst>
      <p:ext uri="{BB962C8B-B14F-4D97-AF65-F5344CB8AC3E}">
        <p14:creationId xmlns:p14="http://schemas.microsoft.com/office/powerpoint/2010/main" val="4153019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514E9-EB06-45BB-A90F-22CFDCC907CA}"/>
              </a:ext>
            </a:extLst>
          </p:cNvPr>
          <p:cNvSpPr>
            <a:spLocks noGrp="1"/>
          </p:cNvSpPr>
          <p:nvPr>
            <p:ph type="title"/>
          </p:nvPr>
        </p:nvSpPr>
        <p:spPr>
          <a:xfrm>
            <a:off x="914400" y="266700"/>
            <a:ext cx="15087600" cy="2176136"/>
          </a:xfrm>
        </p:spPr>
        <p:txBody>
          <a:bodyPr/>
          <a:lstStyle/>
          <a:p>
            <a:r>
              <a:rPr lang="en-US" dirty="0"/>
              <a:t>What’s Dynamic Voltage Drop?</a:t>
            </a:r>
          </a:p>
        </p:txBody>
      </p:sp>
      <p:sp>
        <p:nvSpPr>
          <p:cNvPr id="3" name="Content Placeholder 2">
            <a:extLst>
              <a:ext uri="{FF2B5EF4-FFF2-40B4-BE49-F238E27FC236}">
                <a16:creationId xmlns:a16="http://schemas.microsoft.com/office/drawing/2014/main" id="{1A165E75-7C86-4132-9A4E-05C114221A01}"/>
              </a:ext>
            </a:extLst>
          </p:cNvPr>
          <p:cNvSpPr>
            <a:spLocks noGrp="1"/>
          </p:cNvSpPr>
          <p:nvPr>
            <p:ph idx="1"/>
          </p:nvPr>
        </p:nvSpPr>
        <p:spPr>
          <a:xfrm>
            <a:off x="762000" y="2781300"/>
            <a:ext cx="15087600" cy="6035040"/>
          </a:xfrm>
        </p:spPr>
        <p:txBody>
          <a:bodyPr>
            <a:normAutofit lnSpcReduction="10000"/>
          </a:bodyPr>
          <a:lstStyle/>
          <a:p>
            <a:pPr>
              <a:buFont typeface="Wingdings" panose="05000000000000000000" pitchFamily="2" charset="2"/>
              <a:buChar char="Ø"/>
            </a:pPr>
            <a:r>
              <a:rPr lang="en-US" sz="2800" dirty="0"/>
              <a:t>It’ the quick decrease in voltage rails caused by high transient current received from the power grid</a:t>
            </a:r>
          </a:p>
          <a:p>
            <a:pPr>
              <a:buFont typeface="Wingdings" panose="05000000000000000000" pitchFamily="2" charset="2"/>
              <a:buChar char="Ø"/>
            </a:pPr>
            <a:endParaRPr lang="en-US" sz="2800" dirty="0"/>
          </a:p>
          <a:p>
            <a:pPr>
              <a:buFont typeface="Wingdings" panose="05000000000000000000" pitchFamily="2" charset="2"/>
              <a:buChar char="Ø"/>
            </a:pPr>
            <a:r>
              <a:rPr lang="en-US" sz="2800" dirty="0"/>
              <a:t>The instantaneous current drawn from the power grid during a switching 	event is taken into consideration with Dynamic IR drop.</a:t>
            </a:r>
          </a:p>
          <a:p>
            <a:pPr>
              <a:buFont typeface="Wingdings" panose="05000000000000000000" pitchFamily="2" charset="2"/>
              <a:buChar char="Ø"/>
            </a:pPr>
            <a:endParaRPr lang="en-US" sz="2800" dirty="0"/>
          </a:p>
          <a:p>
            <a:pPr>
              <a:buFont typeface="Wingdings" panose="05000000000000000000" pitchFamily="2" charset="2"/>
              <a:buChar char="Ø"/>
            </a:pPr>
            <a:endParaRPr lang="en-US" sz="2800" dirty="0"/>
          </a:p>
          <a:p>
            <a:pPr>
              <a:buFont typeface="Wingdings" panose="05000000000000000000" pitchFamily="2" charset="2"/>
              <a:buChar char="Ø"/>
            </a:pPr>
            <a:r>
              <a:rPr lang="en-US" sz="2800" dirty="0"/>
              <a:t>When the design team receives the simulation vectors from their functional or test pattern simulations, this analysis is frequently done at the end of the design cycle.</a:t>
            </a:r>
          </a:p>
          <a:p>
            <a:pPr>
              <a:buFont typeface="Wingdings" panose="05000000000000000000" pitchFamily="2" charset="2"/>
              <a:buChar char="Ø"/>
            </a:pPr>
            <a:endParaRPr lang="en-US" sz="2800" dirty="0"/>
          </a:p>
          <a:p>
            <a:pPr>
              <a:buFont typeface="Wingdings" panose="05000000000000000000" pitchFamily="2" charset="2"/>
              <a:buChar char="Ø"/>
            </a:pPr>
            <a:r>
              <a:rPr lang="en-US" sz="2800" dirty="0"/>
              <a:t>This is the most time-consuming technique of analysis, but it is necessary to avoid any surprises on silicon.</a:t>
            </a:r>
          </a:p>
          <a:p>
            <a:endParaRPr lang="en-US" dirty="0"/>
          </a:p>
        </p:txBody>
      </p:sp>
    </p:spTree>
    <p:extLst>
      <p:ext uri="{BB962C8B-B14F-4D97-AF65-F5344CB8AC3E}">
        <p14:creationId xmlns:p14="http://schemas.microsoft.com/office/powerpoint/2010/main" val="938995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CD2E-AF33-409D-A377-883CFBC844BC}"/>
              </a:ext>
            </a:extLst>
          </p:cNvPr>
          <p:cNvSpPr>
            <a:spLocks noGrp="1"/>
          </p:cNvSpPr>
          <p:nvPr>
            <p:ph type="title"/>
          </p:nvPr>
        </p:nvSpPr>
        <p:spPr>
          <a:xfrm>
            <a:off x="1219200" y="574361"/>
            <a:ext cx="14828520" cy="1817995"/>
          </a:xfrm>
        </p:spPr>
        <p:txBody>
          <a:bodyPr>
            <a:normAutofit fontScale="90000"/>
          </a:bodyPr>
          <a:lstStyle/>
          <a:p>
            <a:r>
              <a:rPr lang="en-US" sz="7200" dirty="0">
                <a:latin typeface="Calibri" pitchFamily="34" charset="0"/>
              </a:rPr>
              <a:t>Dynamic IR drop is a function of : </a:t>
            </a:r>
            <a:br>
              <a:rPr lang="en-US" sz="7200" b="1" u="sng" dirty="0">
                <a:latin typeface="Calibri" pitchFamily="34" charset="0"/>
              </a:rPr>
            </a:br>
            <a:endParaRPr lang="en-US" dirty="0"/>
          </a:p>
        </p:txBody>
      </p:sp>
      <p:sp>
        <p:nvSpPr>
          <p:cNvPr id="3" name="Content Placeholder 2">
            <a:extLst>
              <a:ext uri="{FF2B5EF4-FFF2-40B4-BE49-F238E27FC236}">
                <a16:creationId xmlns:a16="http://schemas.microsoft.com/office/drawing/2014/main" id="{86FFD4AE-B7B8-4977-AAEB-2DD0E030867A}"/>
              </a:ext>
            </a:extLst>
          </p:cNvPr>
          <p:cNvSpPr>
            <a:spLocks noGrp="1"/>
          </p:cNvSpPr>
          <p:nvPr>
            <p:ph idx="1"/>
          </p:nvPr>
        </p:nvSpPr>
        <p:spPr/>
        <p:txBody>
          <a:bodyPr/>
          <a:lstStyle/>
          <a:p>
            <a:pPr>
              <a:buFont typeface="Wingdings" panose="05000000000000000000" pitchFamily="2" charset="2"/>
              <a:buChar char="Ø"/>
            </a:pPr>
            <a:r>
              <a:rPr lang="en-US" sz="3200" b="1" dirty="0">
                <a:latin typeface="Calibri" pitchFamily="34" charset="0"/>
              </a:rPr>
              <a:t>Power Distribution Network (PDN): </a:t>
            </a:r>
          </a:p>
          <a:p>
            <a:r>
              <a:rPr lang="en-US" sz="3200" dirty="0">
                <a:latin typeface="Calibri" pitchFamily="34" charset="0"/>
              </a:rPr>
              <a:t>Weak PDN influences dynamic IR in the same way as it affects static IR . By changing standard cells, a weaker power grid is unable to satisfy the peak current demand. </a:t>
            </a:r>
          </a:p>
          <a:p>
            <a:pPr>
              <a:buFont typeface="Wingdings" panose="05000000000000000000" pitchFamily="2" charset="2"/>
              <a:buChar char="Ø"/>
            </a:pPr>
            <a:r>
              <a:rPr lang="en-US" sz="3200" b="1" dirty="0">
                <a:latin typeface="Calibri" pitchFamily="34" charset="0"/>
              </a:rPr>
              <a:t>Simultaneous Switching:</a:t>
            </a:r>
          </a:p>
          <a:p>
            <a:r>
              <a:rPr lang="en-US" sz="3200" dirty="0">
                <a:latin typeface="Calibri" pitchFamily="34" charset="0"/>
              </a:rPr>
              <a:t>the number of standard cells switched at the same time tends to produce local hotspots with greater peak current demand, causing voltage to decrease in these areas. </a:t>
            </a:r>
          </a:p>
          <a:p>
            <a:endParaRPr lang="en-US" sz="3200" dirty="0">
              <a:latin typeface="Calibri" pitchFamily="34" charset="0"/>
            </a:endParaRPr>
          </a:p>
          <a:p>
            <a:endParaRPr lang="en-US" dirty="0"/>
          </a:p>
        </p:txBody>
      </p:sp>
    </p:spTree>
    <p:extLst>
      <p:ext uri="{BB962C8B-B14F-4D97-AF65-F5344CB8AC3E}">
        <p14:creationId xmlns:p14="http://schemas.microsoft.com/office/powerpoint/2010/main" val="74615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CBAF5-82CE-4387-866C-849810FD5957}"/>
              </a:ext>
            </a:extLst>
          </p:cNvPr>
          <p:cNvSpPr>
            <a:spLocks noGrp="1"/>
          </p:cNvSpPr>
          <p:nvPr>
            <p:ph type="title"/>
          </p:nvPr>
        </p:nvSpPr>
        <p:spPr/>
        <p:txBody>
          <a:bodyPr/>
          <a:lstStyle/>
          <a:p>
            <a:r>
              <a:rPr lang="en-US" dirty="0"/>
              <a:t>How to reduce IR drop?</a:t>
            </a:r>
          </a:p>
        </p:txBody>
      </p:sp>
      <p:sp>
        <p:nvSpPr>
          <p:cNvPr id="3" name="Content Placeholder 2">
            <a:extLst>
              <a:ext uri="{FF2B5EF4-FFF2-40B4-BE49-F238E27FC236}">
                <a16:creationId xmlns:a16="http://schemas.microsoft.com/office/drawing/2014/main" id="{BF0C8361-3E59-4982-B6FD-C7FDAC73092E}"/>
              </a:ext>
            </a:extLst>
          </p:cNvPr>
          <p:cNvSpPr>
            <a:spLocks noGrp="1"/>
          </p:cNvSpPr>
          <p:nvPr>
            <p:ph idx="1"/>
          </p:nvPr>
        </p:nvSpPr>
        <p:spPr>
          <a:xfrm>
            <a:off x="1371600" y="3009900"/>
            <a:ext cx="15087600" cy="6035040"/>
          </a:xfrm>
        </p:spPr>
        <p:txBody>
          <a:bodyPr/>
          <a:lstStyle/>
          <a:p>
            <a:r>
              <a:rPr lang="en-US" sz="3200" b="1" dirty="0">
                <a:latin typeface="Calibri" pitchFamily="34" charset="0"/>
              </a:rPr>
              <a:t>1-Augmenting the power grid to minimize PG resistance: </a:t>
            </a:r>
            <a:r>
              <a:rPr lang="en-US" sz="3200" dirty="0">
                <a:latin typeface="Calibri" pitchFamily="34" charset="0"/>
              </a:rPr>
              <a:t>Increasing the number of power/ground straps improves current distribution to the standard cells, lowering the dynamic IR drop. </a:t>
            </a:r>
          </a:p>
          <a:p>
            <a:r>
              <a:rPr lang="en-US" sz="3200" b="1" dirty="0">
                <a:latin typeface="Calibri" pitchFamily="34" charset="0"/>
              </a:rPr>
              <a:t>2-Cell Padding: </a:t>
            </a:r>
            <a:r>
              <a:rPr lang="en-US" sz="3200" dirty="0">
                <a:latin typeface="Calibri" pitchFamily="34" charset="0"/>
              </a:rPr>
              <a:t>Another efficient technique to reduce dynamic IR drop is to space cells that switch at the same time apart from each other to limit peak current demand from the power grid.</a:t>
            </a:r>
          </a:p>
          <a:p>
            <a:r>
              <a:rPr lang="en-US" sz="3200" dirty="0">
                <a:latin typeface="Calibri" pitchFamily="34" charset="0"/>
              </a:rPr>
              <a:t>This is especially useful for clock cells that show temporal switching. </a:t>
            </a:r>
            <a:endParaRPr lang="en-US" sz="3200" dirty="0"/>
          </a:p>
          <a:p>
            <a:r>
              <a:rPr lang="en-US" sz="3200" b="1" dirty="0">
                <a:latin typeface="Calibri" pitchFamily="34" charset="0"/>
              </a:rPr>
              <a:t>3-Downsizing: </a:t>
            </a:r>
            <a:r>
              <a:rPr lang="en-US" sz="3200" dirty="0">
                <a:latin typeface="Calibri" pitchFamily="34" charset="0"/>
              </a:rPr>
              <a:t>Downsizing cells lowers the instantaneous current demand, however it may have a negative impact on setup time.</a:t>
            </a:r>
          </a:p>
          <a:p>
            <a:endParaRPr lang="en-US" dirty="0"/>
          </a:p>
        </p:txBody>
      </p:sp>
    </p:spTree>
    <p:extLst>
      <p:ext uri="{BB962C8B-B14F-4D97-AF65-F5344CB8AC3E}">
        <p14:creationId xmlns:p14="http://schemas.microsoft.com/office/powerpoint/2010/main" val="248654992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180</TotalTime>
  <Words>285</Words>
  <Application>Microsoft Office PowerPoint</Application>
  <PresentationFormat>Custom</PresentationFormat>
  <Paragraphs>21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 Light</vt:lpstr>
      <vt:lpstr>Calibri</vt:lpstr>
      <vt:lpstr>Wingdings</vt:lpstr>
      <vt:lpstr>Retrospect</vt:lpstr>
      <vt:lpstr>Dynamic Voltage Drop</vt:lpstr>
      <vt:lpstr>What’s Dynamic Voltage Drop?</vt:lpstr>
      <vt:lpstr>Dynamic IR drop is a function of :  </vt:lpstr>
      <vt:lpstr>How to reduce IR drop?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Muhammed EL Kassas</dc:creator>
  <cp:lastModifiedBy>Nouran Tarek Mahdy Ali Youness 16p3020</cp:lastModifiedBy>
  <cp:revision>20</cp:revision>
  <dcterms:created xsi:type="dcterms:W3CDTF">2006-08-16T00:00:00Z</dcterms:created>
  <dcterms:modified xsi:type="dcterms:W3CDTF">2021-09-15T02:00:12Z</dcterms:modified>
  <dc:identifier>DAEkLnAPWZ8</dc:identifier>
</cp:coreProperties>
</file>