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0" r:id="rId5"/>
    <p:sldId id="261" r:id="rId6"/>
    <p:sldId id="259" r:id="rId7"/>
    <p:sldId id="262" r:id="rId8"/>
    <p:sldId id="263" r:id="rId9"/>
    <p:sldId id="265" r:id="rId10"/>
    <p:sldId id="266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2969A6-50D5-4B4F-8E97-06017621A99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1B5F733-65E2-4179-AFFE-B221A4B081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6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69A6-50D5-4B4F-8E97-06017621A99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F733-65E2-4179-AFFE-B221A4B08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7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69A6-50D5-4B4F-8E97-06017621A99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F733-65E2-4179-AFFE-B221A4B081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94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69A6-50D5-4B4F-8E97-06017621A99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F733-65E2-4179-AFFE-B221A4B081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467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69A6-50D5-4B4F-8E97-06017621A99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F733-65E2-4179-AFFE-B221A4B08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69A6-50D5-4B4F-8E97-06017621A99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F733-65E2-4179-AFFE-B221A4B081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639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69A6-50D5-4B4F-8E97-06017621A99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F733-65E2-4179-AFFE-B221A4B081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19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69A6-50D5-4B4F-8E97-06017621A99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F733-65E2-4179-AFFE-B221A4B0817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786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69A6-50D5-4B4F-8E97-06017621A99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F733-65E2-4179-AFFE-B221A4B0817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3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69A6-50D5-4B4F-8E97-06017621A99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F733-65E2-4179-AFFE-B221A4B08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5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69A6-50D5-4B4F-8E97-06017621A99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F733-65E2-4179-AFFE-B221A4B0817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6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69A6-50D5-4B4F-8E97-06017621A99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F733-65E2-4179-AFFE-B221A4B08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4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69A6-50D5-4B4F-8E97-06017621A99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F733-65E2-4179-AFFE-B221A4B0817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6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69A6-50D5-4B4F-8E97-06017621A99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F733-65E2-4179-AFFE-B221A4B0817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1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69A6-50D5-4B4F-8E97-06017621A99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F733-65E2-4179-AFFE-B221A4B08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2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69A6-50D5-4B4F-8E97-06017621A99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F733-65E2-4179-AFFE-B221A4B0817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62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69A6-50D5-4B4F-8E97-06017621A99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F733-65E2-4179-AFFE-B221A4B08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2969A6-50D5-4B4F-8E97-06017621A99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B5F733-65E2-4179-AFFE-B221A4B08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6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5255-6563-4612-B8FB-FA38B15E1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F8639-5D33-4185-ADAE-C470FCB13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Nouran Tarek Mahdy</a:t>
            </a:r>
          </a:p>
        </p:txBody>
      </p:sp>
    </p:spTree>
    <p:extLst>
      <p:ext uri="{BB962C8B-B14F-4D97-AF65-F5344CB8AC3E}">
        <p14:creationId xmlns:p14="http://schemas.microsoft.com/office/powerpoint/2010/main" val="1089429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C033-6CB4-4C18-9A79-92C11B25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7F75-1E63-4766-90D2-58F8FED2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6400" dirty="0">
                <a:solidFill>
                  <a:srgbClr val="202122"/>
                </a:solidFill>
                <a:latin typeface="Arial" panose="020B0604020202020204" pitchFamily="34" charset="0"/>
              </a:rPr>
              <a:t>The clock of the receiver is a multiple of the bit rate, 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6400" dirty="0">
                <a:solidFill>
                  <a:srgbClr val="202122"/>
                </a:solidFill>
                <a:latin typeface="Arial" panose="020B0604020202020204" pitchFamily="34" charset="0"/>
              </a:rPr>
              <a:t>Every received bit is sampled at the middle of the bit’s time period. 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6400" dirty="0">
                <a:solidFill>
                  <a:srgbClr val="202122"/>
                </a:solidFill>
                <a:latin typeface="Arial" panose="020B0604020202020204" pitchFamily="34" charset="0"/>
              </a:rPr>
              <a:t>The USART can be configured to receive eight or nine bits by the RX9 bit in the RCSTA register. 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6400" dirty="0">
                <a:solidFill>
                  <a:srgbClr val="202122"/>
                </a:solidFill>
                <a:latin typeface="Arial" panose="020B0604020202020204" pitchFamily="34" charset="0"/>
              </a:rPr>
              <a:t>After the detection of a START bit, eight or nine bits of serial data are shifted from the RX pin into the Receive Shift Register, one bit at a time. 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6400" dirty="0">
                <a:solidFill>
                  <a:srgbClr val="202122"/>
                </a:solidFill>
                <a:latin typeface="Arial" panose="020B0604020202020204" pitchFamily="34" charset="0"/>
              </a:rPr>
              <a:t>After the last bit has been shifted in, the STOP bit is checked and the data is moved into the FIFO buffer. 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6400" dirty="0">
                <a:solidFill>
                  <a:srgbClr val="202122"/>
                </a:solidFill>
                <a:latin typeface="Arial" panose="020B0604020202020204" pitchFamily="34" charset="0"/>
              </a:rPr>
              <a:t>Two bytes can be held in the FIFO buffer while a third is being received. 6. RCREG is the output of the two element FIFO buffer. A next start bit can be sent immediately after the stop bit  RCIF: indicates when data is available in the RCREG. - It is read only bit, cleared by hardware when the RCREG register has been read and is empty. - If two bytes have been received, the RCIF bit will remain set until all the data has been read from RCREG.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3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BB6C-5F8E-41E0-83EA-878028F6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0" i="0" dirty="0">
                <a:solidFill>
                  <a:srgbClr val="3B3835"/>
                </a:solidFill>
                <a:effectLst/>
                <a:latin typeface="HelveticaNeue-Light"/>
              </a:rPr>
              <a:t>RECEIVER 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DDCE-383F-4AD9-9AC9-932583F2C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It happen during reception: 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 Overrun error: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When the buffer is full, and a third byte is received in the RSR register. When sampling the STOP bit of this third byte, OERR (RCSTA&lt;1&gt;) will be set and this word will be lost and transfer from the RSR register to the RCREG register is inhibited. This bit is cleared in software. 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 Framing error: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occurs when the receiver does not detect the STOP bit at the expected time. This happens because the receiver and the transmitter operates on different baud rates.</a:t>
            </a:r>
          </a:p>
        </p:txBody>
      </p:sp>
    </p:spTree>
    <p:extLst>
      <p:ext uri="{BB962C8B-B14F-4D97-AF65-F5344CB8AC3E}">
        <p14:creationId xmlns:p14="http://schemas.microsoft.com/office/powerpoint/2010/main" val="131621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E2CE-74DB-4CC1-88EE-F609FAA2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Baud Rate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9573-9E41-48C6-9599-F1C1782CB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Each bit is received/transmitted using a clock that is a multiple of the bit rate (x16 or x64). - So, we have to get this clock frequency from the oscillator frequency (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Fosc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) using the baud rate generator. 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It’s done by dividing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Fosc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by a programmable timing device to synchronize the bit duration for both the transmitter and the receiver. 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BAUD RATE GENERATOR  supports both the Asynchronous and Synchronous modes.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9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A12D-620B-4AAE-8EA6-A634B8E5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A743-B5AD-4B75-8FF7-D07D7E009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stands for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Universal Synchronous Asynchronous Receiver Transmitter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sometimes called the Serial Communications Interface or SCI.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USART module is one of the serial I/O modules for communication interfacing functions with other devices/units.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 It contains all shift registers, clock generators and data buffers needed for serial communication. –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It can work in synchronous mode, or in asynchronous mode. </a:t>
            </a:r>
          </a:p>
        </p:txBody>
      </p:sp>
    </p:spTree>
    <p:extLst>
      <p:ext uri="{BB962C8B-B14F-4D97-AF65-F5344CB8AC3E}">
        <p14:creationId xmlns:p14="http://schemas.microsoft.com/office/powerpoint/2010/main" val="272868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9195E3-F6EB-41C8-A8F2-5335449AB99D}"/>
              </a:ext>
            </a:extLst>
          </p:cNvPr>
          <p:cNvSpPr txBox="1"/>
          <p:nvPr/>
        </p:nvSpPr>
        <p:spPr>
          <a:xfrm>
            <a:off x="1060174" y="1343826"/>
            <a:ext cx="1007165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</a:rPr>
              <a:t>The USART uses two I/O pins to transmit and receive serial data. Both transmission and reception can occur at the same time i.e. ‘full duplex’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</a:rPr>
              <a:t>The USART can be configured as a full-duplex asynchronous system that can communicate with peripheral devices, such as CRT terminals and personal computers.</a:t>
            </a:r>
          </a:p>
          <a:p>
            <a:endParaRPr lang="en-US" sz="22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</a:rPr>
              <a:t>It can also be configured as a half-duplex synchronous system that can communicate with peripheral devices, such as Analog-to-Digital (A/D) or Digital-to-Analog (D/A) integrated circuits, serial EPROM’s, and so on</a:t>
            </a:r>
          </a:p>
        </p:txBody>
      </p:sp>
    </p:spTree>
    <p:extLst>
      <p:ext uri="{BB962C8B-B14F-4D97-AF65-F5344CB8AC3E}">
        <p14:creationId xmlns:p14="http://schemas.microsoft.com/office/powerpoint/2010/main" val="211695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2247-87AB-4481-AA60-123877F1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0680-41F5-41FE-8444-ED9E7FF22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synchronous mode requires that each end of an exchange respond in turn without initiating a new communication.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Asynchronous operation means that a process operates independently of other processes.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3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7AFA-E928-462B-80BE-24D47D4E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Synchronous Mode vs </a:t>
            </a:r>
            <a:r>
              <a:rPr lang="en-US" sz="36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Asynchronous mode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AF8F-BC80-422F-991F-9EEEFC734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requires both data and a clock. Asynchronous mode requires only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synchronous mode, the data is transmitted at a fixed rate. In asynchronous mode, the data does not have to be transmitted at a fixed rate.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Synchronous data is normally transmitted in the form of blocks, while asynchronous data is normally transmitted one 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byte</a:t>
            </a:r>
            <a:r>
              <a:rPr lang="en-US" sz="22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at a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Synchronous mode allows for a higher data transfer rate than asynchronous mode does, if all other factors are held constant.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9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17AC-20FB-4553-91E9-0EDEF412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990E-A77C-4765-B862-E00C4559A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261" y="2517912"/>
            <a:ext cx="10535478" cy="3591339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US" sz="6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It’s related to the various protocols:</a:t>
            </a:r>
          </a:p>
          <a:p>
            <a:pPr algn="l"/>
            <a:r>
              <a:rPr lang="en-US" sz="6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USARTs in synchronous mode transmits data in frames. In synchronous operation, characters must be provided on time until a frame is complete; if the controlling processor does not do so, this is an </a:t>
            </a:r>
            <a:r>
              <a:rPr lang="en-US" sz="6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"underrun error</a:t>
            </a:r>
            <a:r>
              <a:rPr lang="en-US" sz="6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," and transmission of the frame is aborted.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It’s used either character-oriented or bit-oriented mode.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6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character (STR and BSC) modes, the device relied on particular characters to define frame boundaries;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6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bit (HDLC and SDLC) modes earlier devices relied on physical-layer signals.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synchronous line is never silent; when the modem is transmitting, data is flowing. When the physical layer indicates that the modem is active, a USART will send a steady stream of padding, either characters or bits as appropriate to the device and protocol.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>
                <a:solidFill>
                  <a:srgbClr val="202122"/>
                </a:solidFill>
                <a:latin typeface="Arial" panose="020B0604020202020204" pitchFamily="34" charset="0"/>
              </a:rPr>
              <a:t>To send a byte, the application writes the byte to the transmit buffer, the UART stores received bytes in a buffer. Then the UART can generate an interrupt to notify the application or software can poll the port to find out if data has arrived.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6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2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4DB0-2FD3-45EB-80E5-133B29E9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USART </a:t>
            </a:r>
            <a:r>
              <a:rPr lang="en-US" b="0" i="0" dirty="0">
                <a:solidFill>
                  <a:srgbClr val="3B38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Asynchronous Mode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D123-E89D-4E7A-9B02-82D6D9BA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Data transfer happens in the following way: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In idle state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 </a:t>
            </a:r>
          </a:p>
          <a:p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Data line has logic high (1). </a:t>
            </a:r>
          </a:p>
          <a:p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Data transfer starts with a start bit, which is always a zero. </a:t>
            </a:r>
          </a:p>
          <a:p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Data word is transferred (8 or 9 bit), LSB is sent first. </a:t>
            </a:r>
          </a:p>
          <a:p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Each word ends with a stop bit, which is always high (1). </a:t>
            </a:r>
          </a:p>
          <a:p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Another byte can be sent directly after, and will start also with a start bit before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0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9C0D-0BED-4101-9813-8C3D7B10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USART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6650F-ED08-4DD6-8EDD-EE6E87EDE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The USART peripheral consists of three main parts: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Transmitter.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Receiver.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Baud generator.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5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F2E-34FB-4B4C-B4E2-9BF2D0BA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9C5D-4701-456D-B4CB-BE344B557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2600" dirty="0">
                <a:solidFill>
                  <a:srgbClr val="202122"/>
                </a:solidFill>
                <a:latin typeface="Arial" panose="020B0604020202020204" pitchFamily="34" charset="0"/>
              </a:rPr>
              <a:t>The module is enabled by setting the TXEN bit. </a:t>
            </a:r>
          </a:p>
          <a:p>
            <a:pPr algn="l">
              <a:buFont typeface="+mj-lt"/>
              <a:buAutoNum type="arabicPeriod"/>
            </a:pPr>
            <a:r>
              <a:rPr lang="en-US" sz="2600" dirty="0">
                <a:solidFill>
                  <a:srgbClr val="202122"/>
                </a:solidFill>
                <a:latin typeface="Arial" panose="020B0604020202020204" pitchFamily="34" charset="0"/>
              </a:rPr>
              <a:t> Data to be sent should be written into the TXREG register.</a:t>
            </a:r>
          </a:p>
          <a:p>
            <a:pPr algn="l">
              <a:buFont typeface="+mj-lt"/>
              <a:buAutoNum type="arabicPeriod"/>
            </a:pPr>
            <a:r>
              <a:rPr lang="en-US" sz="2600" dirty="0">
                <a:solidFill>
                  <a:srgbClr val="202122"/>
                </a:solidFill>
                <a:latin typeface="Arial" panose="020B0604020202020204" pitchFamily="34" charset="0"/>
              </a:rPr>
              <a:t> When using 9bit, TX9D must be written before writing TXREG. </a:t>
            </a:r>
          </a:p>
          <a:p>
            <a:pPr algn="l">
              <a:buFont typeface="+mj-lt"/>
              <a:buAutoNum type="arabicPeriod"/>
            </a:pPr>
            <a:r>
              <a:rPr lang="en-US" sz="2600" dirty="0">
                <a:solidFill>
                  <a:srgbClr val="202122"/>
                </a:solidFill>
                <a:latin typeface="Arial" panose="020B0604020202020204" pitchFamily="34" charset="0"/>
              </a:rPr>
              <a:t> Byte will be immediately transferred to the shift register TSR after the STOP bit from the pervious load is sent.</a:t>
            </a:r>
          </a:p>
          <a:p>
            <a:pPr algn="l">
              <a:buFont typeface="+mj-lt"/>
              <a:buAutoNum type="arabicPeriod"/>
            </a:pPr>
            <a:r>
              <a:rPr lang="en-US" sz="2600" dirty="0">
                <a:solidFill>
                  <a:srgbClr val="202122"/>
                </a:solidFill>
                <a:latin typeface="Arial" panose="020B0604020202020204" pitchFamily="34" charset="0"/>
              </a:rPr>
              <a:t> From there, data will be clocked out onto the TX pin preceded by a START bit and followed by a STOP bit.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80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</TotalTime>
  <Words>1087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</vt:lpstr>
      <vt:lpstr>Garamond</vt:lpstr>
      <vt:lpstr>HelveticaNeue-Light</vt:lpstr>
      <vt:lpstr>Wingdings</vt:lpstr>
      <vt:lpstr>Organic</vt:lpstr>
      <vt:lpstr>USART</vt:lpstr>
      <vt:lpstr>USART</vt:lpstr>
      <vt:lpstr>PowerPoint Presentation</vt:lpstr>
      <vt:lpstr>Modes of operation</vt:lpstr>
      <vt:lpstr>Synchronous Mode vs Asynchronous mode </vt:lpstr>
      <vt:lpstr>Operation</vt:lpstr>
      <vt:lpstr>USART Asynchronous Mode </vt:lpstr>
      <vt:lpstr>USART Parts</vt:lpstr>
      <vt:lpstr>Transmitter</vt:lpstr>
      <vt:lpstr>Receiver</vt:lpstr>
      <vt:lpstr>RECEIVER Errors</vt:lpstr>
      <vt:lpstr>Baud Rate 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USART</dc:title>
  <dc:creator>Nouran Tarek Mahdy Ali Youness 16p3020</dc:creator>
  <cp:lastModifiedBy>Nouran Tarek Mahdy Ali Youness 16p3020</cp:lastModifiedBy>
  <cp:revision>10</cp:revision>
  <dcterms:created xsi:type="dcterms:W3CDTF">2021-09-15T03:20:51Z</dcterms:created>
  <dcterms:modified xsi:type="dcterms:W3CDTF">2021-09-15T01:17:45Z</dcterms:modified>
</cp:coreProperties>
</file>