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5" r:id="rId8"/>
    <p:sldId id="266" r:id="rId9"/>
    <p:sldId id="267" r:id="rId10"/>
    <p:sldId id="269" r:id="rId11"/>
    <p:sldId id="270" r:id="rId12"/>
    <p:sldId id="26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DDD68-2875-4163-8FDF-2158F47C32E1}" type="datetimeFigureOut">
              <a:rPr lang="en-AE" smtClean="0"/>
              <a:t>11/06/2022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E6484-C226-4ABE-80B8-970B7566AE17}" type="slidenum">
              <a:rPr lang="en-AE" smtClean="0"/>
              <a:t>‹#›</a:t>
            </a:fld>
            <a:endParaRPr lang="en-AE"/>
          </a:p>
        </p:txBody>
      </p:sp>
    </p:spTree>
    <p:extLst>
      <p:ext uri="{BB962C8B-B14F-4D97-AF65-F5344CB8AC3E}">
        <p14:creationId xmlns:p14="http://schemas.microsoft.com/office/powerpoint/2010/main" val="1279068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5AD431-B287-491A-B99D-1C5D4AFDB0AE}"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125379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10815-9DF5-463F-A4E0-FE7A2F3A0D8A}"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318047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823BDB-D55A-47A8-B443-3DD9DBB799D0}"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326529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B4AEB9-67DF-42BB-A023-D6EB9F531CEF}"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193687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F05664-A4F8-4CBE-AB93-18993B9E5F07}"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383328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B38996-0E87-4CE6-8D4C-C71C9823C520}"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180054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34A672-2D32-4159-9F61-25E6373B6BBC}" type="datetime1">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410665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9312A0-2CA1-4231-9AB4-5E85EBBCD8AC}" type="datetime1">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307220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DEE58-9A3A-4C54-9740-FC75347D57AA}" type="datetime1">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305301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2CC09-46EB-4D05-80CC-B3FB4980ABDD}"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154409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5C34E6-5B09-421C-86B7-D2F4AB099EF7}"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92B41-6630-4477-90D5-130C9D4C14F6}" type="slidenum">
              <a:rPr lang="en-US" smtClean="0"/>
              <a:t>‹#›</a:t>
            </a:fld>
            <a:endParaRPr lang="en-US"/>
          </a:p>
        </p:txBody>
      </p:sp>
    </p:spTree>
    <p:extLst>
      <p:ext uri="{BB962C8B-B14F-4D97-AF65-F5344CB8AC3E}">
        <p14:creationId xmlns:p14="http://schemas.microsoft.com/office/powerpoint/2010/main" val="335813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5DEE8-D601-40D1-A107-3E859EFB1E1C}" type="datetime1">
              <a:rPr lang="en-US" smtClean="0"/>
              <a:t>6/11/2022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92B41-6630-4477-90D5-130C9D4C14F6}" type="slidenum">
              <a:rPr lang="en-US" smtClean="0"/>
              <a:t>‹#›</a:t>
            </a:fld>
            <a:endParaRPr lang="en-US"/>
          </a:p>
        </p:txBody>
      </p:sp>
    </p:spTree>
    <p:extLst>
      <p:ext uri="{BB962C8B-B14F-4D97-AF65-F5344CB8AC3E}">
        <p14:creationId xmlns:p14="http://schemas.microsoft.com/office/powerpoint/2010/main" val="27695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leem.saleh@student.guc.edu.eg" TargetMode="External"/><Relationship Id="rId2" Type="http://schemas.openxmlformats.org/officeDocument/2006/relationships/hyperlink" Target="mailto:habiba.hesham@student.guc.edu.eg"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nadeem.ghaly@student.guc.edu.e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5953" y="3560956"/>
            <a:ext cx="9419064" cy="3069978"/>
          </a:xfrm>
        </p:spPr>
        <p:txBody>
          <a:bodyPr>
            <a:normAutofit/>
          </a:bodyPr>
          <a:lstStyle/>
          <a:p>
            <a:r>
              <a:rPr lang="en-US" b="1" dirty="0"/>
              <a:t>Team members:</a:t>
            </a:r>
          </a:p>
          <a:p>
            <a:pPr algn="l"/>
            <a:endParaRPr lang="en-US" b="0" dirty="0">
              <a:effectLst/>
            </a:endParaRPr>
          </a:p>
          <a:p>
            <a:pPr algn="l"/>
            <a:r>
              <a:rPr lang="en-US" dirty="0" err="1"/>
              <a:t>Habiba</a:t>
            </a:r>
            <a:r>
              <a:rPr lang="en-US" dirty="0"/>
              <a:t> </a:t>
            </a:r>
            <a:r>
              <a:rPr lang="en-US" dirty="0" err="1"/>
              <a:t>Hesham</a:t>
            </a:r>
            <a:r>
              <a:rPr lang="en-US" dirty="0"/>
              <a:t>	43-0280	</a:t>
            </a:r>
            <a:r>
              <a:rPr lang="en-US" u="sng" dirty="0">
                <a:hlinkClick r:id="rId2"/>
              </a:rPr>
              <a:t>habiba.hesham@student.guc.edu.eg</a:t>
            </a:r>
            <a:endParaRPr lang="en-US" b="0" dirty="0">
              <a:effectLst/>
            </a:endParaRPr>
          </a:p>
          <a:p>
            <a:pPr algn="l"/>
            <a:endParaRPr lang="en-US" dirty="0"/>
          </a:p>
          <a:p>
            <a:pPr algn="l"/>
            <a:r>
              <a:rPr lang="en-US" dirty="0" err="1"/>
              <a:t>Seleem</a:t>
            </a:r>
            <a:r>
              <a:rPr lang="en-US" dirty="0"/>
              <a:t> </a:t>
            </a:r>
            <a:r>
              <a:rPr lang="en-US" dirty="0" err="1"/>
              <a:t>Moftah</a:t>
            </a:r>
            <a:r>
              <a:rPr lang="en-US" dirty="0"/>
              <a:t> 	43-3339	</a:t>
            </a:r>
            <a:r>
              <a:rPr lang="en-US" u="sng" dirty="0">
                <a:hlinkClick r:id="rId3"/>
              </a:rPr>
              <a:t>seleem.saleh@student.guc.edu.eg</a:t>
            </a:r>
            <a:endParaRPr lang="en-US" b="0" dirty="0">
              <a:effectLst/>
            </a:endParaRPr>
          </a:p>
          <a:p>
            <a:pPr algn="l"/>
            <a:r>
              <a:rPr lang="en-US" b="0" dirty="0">
                <a:effectLst/>
              </a:rPr>
              <a:t/>
            </a:r>
            <a:br>
              <a:rPr lang="en-US" b="0" dirty="0">
                <a:effectLst/>
              </a:rPr>
            </a:br>
            <a:r>
              <a:rPr lang="en-US" dirty="0"/>
              <a:t>Nadeem </a:t>
            </a:r>
            <a:r>
              <a:rPr lang="en-US" dirty="0" err="1"/>
              <a:t>Hesham</a:t>
            </a:r>
            <a:r>
              <a:rPr lang="en-US" dirty="0"/>
              <a:t>	43- 3854	</a:t>
            </a:r>
            <a:r>
              <a:rPr lang="en-US" u="sng" dirty="0">
                <a:hlinkClick r:id="rId4"/>
              </a:rPr>
              <a:t>nadeem.ghaly@student.guc.edu.eg</a:t>
            </a:r>
            <a:endParaRPr lang="en-US" b="0" dirty="0">
              <a:effectLst/>
            </a:endParaRPr>
          </a:p>
          <a:p>
            <a:pPr algn="l"/>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5087" y="279893"/>
            <a:ext cx="2461733" cy="799671"/>
          </a:xfrm>
          <a:prstGeom prst="rect">
            <a:avLst/>
          </a:prstGeom>
        </p:spPr>
      </p:pic>
      <p:sp>
        <p:nvSpPr>
          <p:cNvPr id="5" name="TextBox 4"/>
          <p:cNvSpPr txBox="1"/>
          <p:nvPr/>
        </p:nvSpPr>
        <p:spPr>
          <a:xfrm>
            <a:off x="4013924" y="1991296"/>
            <a:ext cx="4163122" cy="1569660"/>
          </a:xfrm>
          <a:prstGeom prst="rect">
            <a:avLst/>
          </a:prstGeom>
          <a:noFill/>
        </p:spPr>
        <p:txBody>
          <a:bodyPr wrap="square" rtlCol="0">
            <a:spAutoFit/>
          </a:bodyPr>
          <a:lstStyle/>
          <a:p>
            <a:pPr algn="ctr"/>
            <a:r>
              <a:rPr lang="en-US" sz="3200" b="1" u="sng" dirty="0"/>
              <a:t>Course Project</a:t>
            </a:r>
          </a:p>
          <a:p>
            <a:pPr algn="ctr"/>
            <a:r>
              <a:rPr lang="en-US" sz="3200" b="1" u="sng" dirty="0"/>
              <a:t>Milestone 3</a:t>
            </a:r>
          </a:p>
          <a:p>
            <a:pPr algn="ctr"/>
            <a:endParaRPr lang="en-US" sz="3200" b="1" u="sng" dirty="0"/>
          </a:p>
        </p:txBody>
      </p:sp>
      <p:sp>
        <p:nvSpPr>
          <p:cNvPr id="2" name="Slide Number Placeholder 1">
            <a:extLst>
              <a:ext uri="{FF2B5EF4-FFF2-40B4-BE49-F238E27FC236}">
                <a16:creationId xmlns:a16="http://schemas.microsoft.com/office/drawing/2014/main" xmlns="" id="{04C47523-1DBE-E3FA-18DC-9D54D2E2C7E6}"/>
              </a:ext>
            </a:extLst>
          </p:cNvPr>
          <p:cNvSpPr>
            <a:spLocks noGrp="1"/>
          </p:cNvSpPr>
          <p:nvPr>
            <p:ph type="sldNum" sz="quarter" idx="12"/>
          </p:nvPr>
        </p:nvSpPr>
        <p:spPr/>
        <p:txBody>
          <a:bodyPr/>
          <a:lstStyle/>
          <a:p>
            <a:fld id="{D9592B41-6630-4477-90D5-130C9D4C14F6}" type="slidenum">
              <a:rPr lang="en-US" smtClean="0"/>
              <a:t>1</a:t>
            </a:fld>
            <a:endParaRPr lang="en-US"/>
          </a:p>
        </p:txBody>
      </p:sp>
    </p:spTree>
    <p:extLst>
      <p:ext uri="{BB962C8B-B14F-4D97-AF65-F5344CB8AC3E}">
        <p14:creationId xmlns:p14="http://schemas.microsoft.com/office/powerpoint/2010/main" val="217328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99D82-CBA9-145E-51DE-767BEC796789}"/>
              </a:ext>
            </a:extLst>
          </p:cNvPr>
          <p:cNvSpPr>
            <a:spLocks noGrp="1"/>
          </p:cNvSpPr>
          <p:nvPr>
            <p:ph type="title"/>
          </p:nvPr>
        </p:nvSpPr>
        <p:spPr/>
        <p:txBody>
          <a:bodyPr/>
          <a:lstStyle/>
          <a:p>
            <a:r>
              <a:rPr lang="en-US" u="sng" dirty="0" smtClean="0"/>
              <a:t>Accuracy:</a:t>
            </a:r>
            <a:endParaRPr lang="en-AE" u="sng" dirty="0"/>
          </a:p>
        </p:txBody>
      </p:sp>
      <p:sp>
        <p:nvSpPr>
          <p:cNvPr id="6" name="Slide Number Placeholder 5">
            <a:extLst>
              <a:ext uri="{FF2B5EF4-FFF2-40B4-BE49-F238E27FC236}">
                <a16:creationId xmlns:a16="http://schemas.microsoft.com/office/drawing/2014/main" xmlns="" id="{A4B9C31D-C2C1-8C02-9C34-5C1235CB635C}"/>
              </a:ext>
            </a:extLst>
          </p:cNvPr>
          <p:cNvSpPr>
            <a:spLocks noGrp="1"/>
          </p:cNvSpPr>
          <p:nvPr>
            <p:ph type="sldNum" sz="quarter" idx="12"/>
          </p:nvPr>
        </p:nvSpPr>
        <p:spPr>
          <a:xfrm>
            <a:off x="8610600" y="6341884"/>
            <a:ext cx="2743200" cy="365125"/>
          </a:xfrm>
        </p:spPr>
        <p:txBody>
          <a:bodyPr/>
          <a:lstStyle/>
          <a:p>
            <a:fld id="{D9592B41-6630-4477-90D5-130C9D4C14F6}" type="slidenum">
              <a:rPr lang="en-US" smtClean="0"/>
              <a:t>10</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78234"/>
            <a:ext cx="3848100" cy="914400"/>
          </a:xfr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0494" t="53597" r="52041" b="5064"/>
          <a:stretch/>
        </p:blipFill>
        <p:spPr>
          <a:xfrm>
            <a:off x="838200" y="3980179"/>
            <a:ext cx="3589075" cy="2498548"/>
          </a:xfrm>
          <a:prstGeom prst="rect">
            <a:avLst/>
          </a:prstGeom>
        </p:spPr>
      </p:pic>
      <p:sp>
        <p:nvSpPr>
          <p:cNvPr id="10" name="Content Placeholder 2"/>
          <p:cNvSpPr txBox="1">
            <a:spLocks/>
          </p:cNvSpPr>
          <p:nvPr/>
        </p:nvSpPr>
        <p:spPr>
          <a:xfrm>
            <a:off x="838200" y="1825625"/>
            <a:ext cx="3952741" cy="552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Overall Accuracy</a:t>
            </a:r>
            <a:endParaRPr lang="en-US" dirty="0" smtClean="0"/>
          </a:p>
        </p:txBody>
      </p:sp>
      <p:sp>
        <p:nvSpPr>
          <p:cNvPr id="11" name="Content Placeholder 2"/>
          <p:cNvSpPr txBox="1">
            <a:spLocks/>
          </p:cNvSpPr>
          <p:nvPr/>
        </p:nvSpPr>
        <p:spPr>
          <a:xfrm>
            <a:off x="967795" y="3292634"/>
            <a:ext cx="3368215" cy="4494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Run against Accuracy</a:t>
            </a:r>
            <a:endParaRPr lang="en-US" dirty="0" smtClean="0"/>
          </a:p>
        </p:txBody>
      </p:sp>
      <p:sp>
        <p:nvSpPr>
          <p:cNvPr id="12" name="Content Placeholder 2"/>
          <p:cNvSpPr txBox="1">
            <a:spLocks/>
          </p:cNvSpPr>
          <p:nvPr/>
        </p:nvSpPr>
        <p:spPr>
          <a:xfrm>
            <a:off x="6634229" y="2065883"/>
            <a:ext cx="3952741" cy="552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Extra Information</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799" y="2814142"/>
            <a:ext cx="6096001" cy="2976563"/>
          </a:xfrm>
          <a:prstGeom prst="rect">
            <a:avLst/>
          </a:prstGeom>
        </p:spPr>
      </p:pic>
    </p:spTree>
    <p:extLst>
      <p:ext uri="{BB962C8B-B14F-4D97-AF65-F5344CB8AC3E}">
        <p14:creationId xmlns:p14="http://schemas.microsoft.com/office/powerpoint/2010/main" val="131520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99D82-CBA9-145E-51DE-767BEC796789}"/>
              </a:ext>
            </a:extLst>
          </p:cNvPr>
          <p:cNvSpPr>
            <a:spLocks noGrp="1"/>
          </p:cNvSpPr>
          <p:nvPr>
            <p:ph type="title"/>
          </p:nvPr>
        </p:nvSpPr>
        <p:spPr/>
        <p:txBody>
          <a:bodyPr/>
          <a:lstStyle/>
          <a:p>
            <a:r>
              <a:rPr lang="en-US" u="sng" dirty="0" smtClean="0"/>
              <a:t>Model Summary</a:t>
            </a:r>
            <a:endParaRPr lang="en-AE" u="sng" dirty="0"/>
          </a:p>
        </p:txBody>
      </p:sp>
      <p:sp>
        <p:nvSpPr>
          <p:cNvPr id="6" name="Slide Number Placeholder 5">
            <a:extLst>
              <a:ext uri="{FF2B5EF4-FFF2-40B4-BE49-F238E27FC236}">
                <a16:creationId xmlns:a16="http://schemas.microsoft.com/office/drawing/2014/main" xmlns="" id="{A4B9C31D-C2C1-8C02-9C34-5C1235CB635C}"/>
              </a:ext>
            </a:extLst>
          </p:cNvPr>
          <p:cNvSpPr>
            <a:spLocks noGrp="1"/>
          </p:cNvSpPr>
          <p:nvPr>
            <p:ph type="sldNum" sz="quarter" idx="12"/>
          </p:nvPr>
        </p:nvSpPr>
        <p:spPr>
          <a:xfrm>
            <a:off x="8610600" y="6341884"/>
            <a:ext cx="2743200" cy="365125"/>
          </a:xfrm>
        </p:spPr>
        <p:txBody>
          <a:bodyPr/>
          <a:lstStyle/>
          <a:p>
            <a:fld id="{D9592B41-6630-4477-90D5-130C9D4C14F6}" type="slidenum">
              <a:rPr lang="en-US" smtClean="0"/>
              <a:t>11</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880" t="37183" r="40991" b="2535"/>
          <a:stretch/>
        </p:blipFill>
        <p:spPr>
          <a:xfrm>
            <a:off x="3579823" y="1941666"/>
            <a:ext cx="5030777" cy="4400218"/>
          </a:xfrm>
          <a:prstGeom prst="rect">
            <a:avLst/>
          </a:prstGeom>
        </p:spPr>
      </p:pic>
    </p:spTree>
    <p:extLst>
      <p:ext uri="{BB962C8B-B14F-4D97-AF65-F5344CB8AC3E}">
        <p14:creationId xmlns:p14="http://schemas.microsoft.com/office/powerpoint/2010/main" val="217519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99D82-CBA9-145E-51DE-767BEC796789}"/>
              </a:ext>
            </a:extLst>
          </p:cNvPr>
          <p:cNvSpPr>
            <a:spLocks noGrp="1"/>
          </p:cNvSpPr>
          <p:nvPr>
            <p:ph type="title"/>
          </p:nvPr>
        </p:nvSpPr>
        <p:spPr/>
        <p:txBody>
          <a:bodyPr/>
          <a:lstStyle/>
          <a:p>
            <a:r>
              <a:rPr lang="en-US" u="sng" dirty="0" smtClean="0"/>
              <a:t>Comments:</a:t>
            </a:r>
            <a:endParaRPr lang="en-AE" u="sng" dirty="0"/>
          </a:p>
        </p:txBody>
      </p:sp>
      <p:sp>
        <p:nvSpPr>
          <p:cNvPr id="6" name="Slide Number Placeholder 5">
            <a:extLst>
              <a:ext uri="{FF2B5EF4-FFF2-40B4-BE49-F238E27FC236}">
                <a16:creationId xmlns:a16="http://schemas.microsoft.com/office/drawing/2014/main" xmlns="" id="{A4B9C31D-C2C1-8C02-9C34-5C1235CB635C}"/>
              </a:ext>
            </a:extLst>
          </p:cNvPr>
          <p:cNvSpPr>
            <a:spLocks noGrp="1"/>
          </p:cNvSpPr>
          <p:nvPr>
            <p:ph type="sldNum" sz="quarter" idx="12"/>
          </p:nvPr>
        </p:nvSpPr>
        <p:spPr/>
        <p:txBody>
          <a:bodyPr/>
          <a:lstStyle/>
          <a:p>
            <a:fld id="{D9592B41-6630-4477-90D5-130C9D4C14F6}" type="slidenum">
              <a:rPr lang="en-US" smtClean="0"/>
              <a:t>12</a:t>
            </a:fld>
            <a:endParaRPr lang="en-US"/>
          </a:p>
        </p:txBody>
      </p:sp>
      <p:sp>
        <p:nvSpPr>
          <p:cNvPr id="7" name="Content Placeholder 2"/>
          <p:cNvSpPr>
            <a:spLocks noGrp="1"/>
          </p:cNvSpPr>
          <p:nvPr>
            <p:ph idx="1"/>
          </p:nvPr>
        </p:nvSpPr>
        <p:spPr>
          <a:xfrm>
            <a:off x="838200" y="1825625"/>
            <a:ext cx="10515600" cy="2746375"/>
          </a:xfrm>
        </p:spPr>
        <p:txBody>
          <a:bodyPr>
            <a:normAutofit/>
          </a:bodyPr>
          <a:lstStyle/>
          <a:p>
            <a:pPr marL="0" indent="0">
              <a:buNone/>
            </a:pPr>
            <a:r>
              <a:rPr lang="en-US" dirty="0" smtClean="0"/>
              <a:t>For the accuracy obtained, we can notice that the results were not as good as expected and this was to due to several reasons including:</a:t>
            </a:r>
          </a:p>
          <a:p>
            <a:pPr marL="971550" lvl="1" indent="-514350">
              <a:buFont typeface="+mj-lt"/>
              <a:buAutoNum type="arabicPeriod"/>
            </a:pPr>
            <a:r>
              <a:rPr lang="en-US" dirty="0" smtClean="0"/>
              <a:t>The dataset did not contain enough images</a:t>
            </a:r>
          </a:p>
          <a:p>
            <a:pPr marL="971550" lvl="1" indent="-514350">
              <a:buFont typeface="+mj-lt"/>
              <a:buAutoNum type="arabicPeriod"/>
            </a:pPr>
            <a:r>
              <a:rPr lang="en-US" dirty="0" smtClean="0"/>
              <a:t>CNN requires very large amount of data in order to perform better</a:t>
            </a:r>
          </a:p>
          <a:p>
            <a:pPr marL="971550" lvl="1" indent="-514350">
              <a:buFont typeface="+mj-lt"/>
              <a:buAutoNum type="arabicPeriod"/>
            </a:pPr>
            <a:r>
              <a:rPr lang="en-US" dirty="0" smtClean="0"/>
              <a:t>CNN is Expensive to train, takes a lot of time and computational power.</a:t>
            </a:r>
          </a:p>
          <a:p>
            <a:pPr marL="971550" lvl="1" indent="-514350">
              <a:buFont typeface="+mj-lt"/>
              <a:buAutoNum type="arabicPeriod"/>
            </a:pPr>
            <a:r>
              <a:rPr lang="en-US" dirty="0" smtClean="0"/>
              <a:t>Requires classifiers to comprehend the output.</a:t>
            </a:r>
          </a:p>
          <a:p>
            <a:pPr marL="457200" lvl="1" indent="0">
              <a:buNone/>
            </a:pPr>
            <a:endParaRPr lang="en-US" dirty="0" smtClean="0"/>
          </a:p>
        </p:txBody>
      </p:sp>
      <p:sp>
        <p:nvSpPr>
          <p:cNvPr id="5" name="Content Placeholder 2"/>
          <p:cNvSpPr txBox="1">
            <a:spLocks/>
          </p:cNvSpPr>
          <p:nvPr/>
        </p:nvSpPr>
        <p:spPr>
          <a:xfrm>
            <a:off x="838200" y="4983162"/>
            <a:ext cx="10515600" cy="2746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In order to obtain better results, we would suggest adding new layers and having a dataset consisting of at least 10,000 images.</a:t>
            </a:r>
          </a:p>
          <a:p>
            <a:pPr marL="457200" lvl="1" indent="0">
              <a:buFont typeface="Arial" panose="020B0604020202020204" pitchFamily="34" charset="0"/>
              <a:buNone/>
            </a:pPr>
            <a:endParaRPr lang="en-US" dirty="0" smtClean="0"/>
          </a:p>
        </p:txBody>
      </p:sp>
    </p:spTree>
    <p:extLst>
      <p:ext uri="{BB962C8B-B14F-4D97-AF65-F5344CB8AC3E}">
        <p14:creationId xmlns:p14="http://schemas.microsoft.com/office/powerpoint/2010/main" val="198456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D9592B41-6630-4477-90D5-130C9D4C14F6}" type="slidenum">
              <a:rPr lang="en-US" smtClean="0"/>
              <a:t>13</a:t>
            </a:fld>
            <a:endParaRPr lang="en-US"/>
          </a:p>
        </p:txBody>
      </p:sp>
    </p:spTree>
    <p:extLst>
      <p:ext uri="{BB962C8B-B14F-4D97-AF65-F5344CB8AC3E}">
        <p14:creationId xmlns:p14="http://schemas.microsoft.com/office/powerpoint/2010/main" val="292166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217"/>
            <a:ext cx="10515600" cy="1325563"/>
          </a:xfrm>
        </p:spPr>
        <p:txBody>
          <a:bodyPr/>
          <a:lstStyle/>
          <a:p>
            <a:pPr algn="ctr"/>
            <a:r>
              <a:rPr lang="en-US" u="sng" dirty="0"/>
              <a:t>Flow Chart</a:t>
            </a:r>
          </a:p>
        </p:txBody>
      </p:sp>
      <p:sp>
        <p:nvSpPr>
          <p:cNvPr id="4" name="Rectangle 3"/>
          <p:cNvSpPr/>
          <p:nvPr/>
        </p:nvSpPr>
        <p:spPr>
          <a:xfrm>
            <a:off x="490654" y="3152078"/>
            <a:ext cx="1241502" cy="8028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a:t>
            </a:r>
          </a:p>
        </p:txBody>
      </p:sp>
      <p:sp>
        <p:nvSpPr>
          <p:cNvPr id="5" name="Rectangle 4"/>
          <p:cNvSpPr/>
          <p:nvPr/>
        </p:nvSpPr>
        <p:spPr>
          <a:xfrm>
            <a:off x="2821258" y="3144644"/>
            <a:ext cx="1810215" cy="8028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Dataset</a:t>
            </a:r>
            <a:br>
              <a:rPr lang="en-US" dirty="0"/>
            </a:br>
            <a:r>
              <a:rPr lang="en-US" dirty="0"/>
              <a:t>Preprocessing</a:t>
            </a:r>
          </a:p>
        </p:txBody>
      </p:sp>
      <p:sp>
        <p:nvSpPr>
          <p:cNvPr id="6" name="Rectangle 5"/>
          <p:cNvSpPr/>
          <p:nvPr/>
        </p:nvSpPr>
        <p:spPr>
          <a:xfrm>
            <a:off x="6155473" y="3174381"/>
            <a:ext cx="1241502" cy="80288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Training</a:t>
            </a:r>
            <a:br>
              <a:rPr lang="en-US" dirty="0"/>
            </a:br>
            <a:r>
              <a:rPr lang="en-US" dirty="0"/>
              <a:t>( CNN )</a:t>
            </a:r>
          </a:p>
        </p:txBody>
      </p:sp>
      <p:sp>
        <p:nvSpPr>
          <p:cNvPr id="7" name="Rectangle 6"/>
          <p:cNvSpPr/>
          <p:nvPr/>
        </p:nvSpPr>
        <p:spPr>
          <a:xfrm>
            <a:off x="10228933" y="3174381"/>
            <a:ext cx="1241502" cy="802888"/>
          </a:xfrm>
          <a:prstGeom prst="rect">
            <a:avLst/>
          </a:prstGeom>
          <a:solidFill>
            <a:schemeClr val="accent6">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Output</a:t>
            </a:r>
          </a:p>
        </p:txBody>
      </p:sp>
      <p:cxnSp>
        <p:nvCxnSpPr>
          <p:cNvPr id="9" name="Straight Arrow Connector 8"/>
          <p:cNvCxnSpPr/>
          <p:nvPr/>
        </p:nvCxnSpPr>
        <p:spPr>
          <a:xfrm>
            <a:off x="1828800" y="3553522"/>
            <a:ext cx="8251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4835912" y="3546088"/>
            <a:ext cx="10519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8222167" y="3174381"/>
            <a:ext cx="1241502" cy="8028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a:t>
            </a:r>
          </a:p>
        </p:txBody>
      </p:sp>
      <p:cxnSp>
        <p:nvCxnSpPr>
          <p:cNvPr id="14" name="Straight Arrow Connector 13"/>
          <p:cNvCxnSpPr/>
          <p:nvPr/>
        </p:nvCxnSpPr>
        <p:spPr>
          <a:xfrm flipV="1">
            <a:off x="7545658" y="3553522"/>
            <a:ext cx="512957" cy="3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726365" y="4125951"/>
            <a:ext cx="0" cy="81032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3726366" y="4936273"/>
            <a:ext cx="5211795"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8929906" y="4213085"/>
            <a:ext cx="8255" cy="723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V="1">
            <a:off x="9627221" y="3575825"/>
            <a:ext cx="512957" cy="3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xmlns="" id="{8A25CC45-2DF6-4EB1-2C21-4595DC4351BA}"/>
              </a:ext>
            </a:extLst>
          </p:cNvPr>
          <p:cNvSpPr txBox="1"/>
          <p:nvPr/>
        </p:nvSpPr>
        <p:spPr>
          <a:xfrm>
            <a:off x="5176164" y="3245745"/>
            <a:ext cx="1423359" cy="307777"/>
          </a:xfrm>
          <a:prstGeom prst="rect">
            <a:avLst/>
          </a:prstGeom>
          <a:noFill/>
        </p:spPr>
        <p:txBody>
          <a:bodyPr wrap="square" rtlCol="0">
            <a:spAutoFit/>
          </a:bodyPr>
          <a:lstStyle/>
          <a:p>
            <a:r>
              <a:rPr lang="en-US" sz="1400" dirty="0"/>
              <a:t>80%</a:t>
            </a:r>
            <a:endParaRPr lang="en-AE" sz="1400" dirty="0"/>
          </a:p>
        </p:txBody>
      </p:sp>
      <p:sp>
        <p:nvSpPr>
          <p:cNvPr id="16" name="TextBox 15">
            <a:extLst>
              <a:ext uri="{FF2B5EF4-FFF2-40B4-BE49-F238E27FC236}">
                <a16:creationId xmlns:a16="http://schemas.microsoft.com/office/drawing/2014/main" xmlns="" id="{AAFFBC60-83DC-FD87-293E-1929E0B0F412}"/>
              </a:ext>
            </a:extLst>
          </p:cNvPr>
          <p:cNvSpPr txBox="1"/>
          <p:nvPr/>
        </p:nvSpPr>
        <p:spPr>
          <a:xfrm>
            <a:off x="6332263" y="4691710"/>
            <a:ext cx="1423359" cy="307777"/>
          </a:xfrm>
          <a:prstGeom prst="rect">
            <a:avLst/>
          </a:prstGeom>
          <a:noFill/>
        </p:spPr>
        <p:txBody>
          <a:bodyPr wrap="square" rtlCol="0">
            <a:spAutoFit/>
          </a:bodyPr>
          <a:lstStyle/>
          <a:p>
            <a:r>
              <a:rPr lang="en-US" sz="1400" dirty="0"/>
              <a:t>20%</a:t>
            </a:r>
            <a:endParaRPr lang="en-AE" sz="1400" dirty="0"/>
          </a:p>
        </p:txBody>
      </p:sp>
      <p:sp>
        <p:nvSpPr>
          <p:cNvPr id="3" name="Slide Number Placeholder 2">
            <a:extLst>
              <a:ext uri="{FF2B5EF4-FFF2-40B4-BE49-F238E27FC236}">
                <a16:creationId xmlns:a16="http://schemas.microsoft.com/office/drawing/2014/main" xmlns="" id="{91979E8B-7771-97FA-4E9C-6228345C9D73}"/>
              </a:ext>
            </a:extLst>
          </p:cNvPr>
          <p:cNvSpPr>
            <a:spLocks noGrp="1"/>
          </p:cNvSpPr>
          <p:nvPr>
            <p:ph type="sldNum" sz="quarter" idx="12"/>
          </p:nvPr>
        </p:nvSpPr>
        <p:spPr/>
        <p:txBody>
          <a:bodyPr/>
          <a:lstStyle/>
          <a:p>
            <a:fld id="{D9592B41-6630-4477-90D5-130C9D4C14F6}" type="slidenum">
              <a:rPr lang="en-US" smtClean="0"/>
              <a:t>2</a:t>
            </a:fld>
            <a:endParaRPr lang="en-US"/>
          </a:p>
        </p:txBody>
      </p:sp>
    </p:spTree>
    <p:extLst>
      <p:ext uri="{BB962C8B-B14F-4D97-AF65-F5344CB8AC3E}">
        <p14:creationId xmlns:p14="http://schemas.microsoft.com/office/powerpoint/2010/main" val="254879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Dataset</a:t>
            </a:r>
          </a:p>
        </p:txBody>
      </p:sp>
      <p:sp>
        <p:nvSpPr>
          <p:cNvPr id="3" name="Content Placeholder 2"/>
          <p:cNvSpPr>
            <a:spLocks noGrp="1"/>
          </p:cNvSpPr>
          <p:nvPr>
            <p:ph idx="1"/>
          </p:nvPr>
        </p:nvSpPr>
        <p:spPr>
          <a:xfrm>
            <a:off x="838200" y="1825625"/>
            <a:ext cx="1984513" cy="4351338"/>
          </a:xfrm>
        </p:spPr>
        <p:txBody>
          <a:bodyPr>
            <a:normAutofit fontScale="92500" lnSpcReduction="20000"/>
          </a:bodyPr>
          <a:lstStyle/>
          <a:p>
            <a:r>
              <a:rPr lang="en-US" dirty="0"/>
              <a:t>Animals</a:t>
            </a:r>
          </a:p>
          <a:p>
            <a:r>
              <a:rPr lang="en-US" dirty="0"/>
              <a:t>Blood</a:t>
            </a:r>
          </a:p>
          <a:p>
            <a:r>
              <a:rPr lang="en-US" dirty="0"/>
              <a:t>Dancing </a:t>
            </a:r>
          </a:p>
          <a:p>
            <a:r>
              <a:rPr lang="en-US" dirty="0"/>
              <a:t>Talking</a:t>
            </a:r>
          </a:p>
          <a:p>
            <a:r>
              <a:rPr lang="en-US" dirty="0"/>
              <a:t>Football</a:t>
            </a:r>
          </a:p>
          <a:p>
            <a:r>
              <a:rPr lang="en-US" dirty="0"/>
              <a:t>Guitar</a:t>
            </a:r>
          </a:p>
          <a:p>
            <a:r>
              <a:rPr lang="en-US" dirty="0"/>
              <a:t>Gun</a:t>
            </a:r>
          </a:p>
          <a:p>
            <a:r>
              <a:rPr lang="en-US" dirty="0"/>
              <a:t>Piano</a:t>
            </a:r>
          </a:p>
          <a:p>
            <a:r>
              <a:rPr lang="en-US" dirty="0"/>
              <a:t>Swimming</a:t>
            </a:r>
          </a:p>
          <a:p>
            <a:r>
              <a:rPr lang="en-US" dirty="0"/>
              <a:t>Smoking</a:t>
            </a:r>
          </a:p>
        </p:txBody>
      </p:sp>
      <p:sp>
        <p:nvSpPr>
          <p:cNvPr id="4" name="Content Placeholder 2"/>
          <p:cNvSpPr txBox="1">
            <a:spLocks/>
          </p:cNvSpPr>
          <p:nvPr/>
        </p:nvSpPr>
        <p:spPr>
          <a:xfrm>
            <a:off x="3018182" y="1825625"/>
            <a:ext cx="917381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Each class contains 400 image, with total of 4000 image in the dataset.</a:t>
            </a:r>
          </a:p>
          <a:p>
            <a:r>
              <a:rPr lang="en-US" dirty="0"/>
              <a:t> The dataset is then labelled and categorized using an index vector. Example: an image in the ‘Animals’ class will have a vector of [1,0,0,0,0,0,0,0,0,0] while an image from the piano class will have a vector of [0,0,0,0,0,0,0,1,0,0].</a:t>
            </a:r>
          </a:p>
          <a:p>
            <a:r>
              <a:rPr lang="en-US" dirty="0"/>
              <a:t>The dataset was normalized (by dividing the values of the pixels by 255 so they range between 0 and 1) as a kind of preprocessing.</a:t>
            </a:r>
          </a:p>
        </p:txBody>
      </p:sp>
      <p:sp>
        <p:nvSpPr>
          <p:cNvPr id="5" name="Slide Number Placeholder 4">
            <a:extLst>
              <a:ext uri="{FF2B5EF4-FFF2-40B4-BE49-F238E27FC236}">
                <a16:creationId xmlns:a16="http://schemas.microsoft.com/office/drawing/2014/main" xmlns="" id="{4E1794BB-145D-BD48-8907-2BD117E0A59C}"/>
              </a:ext>
            </a:extLst>
          </p:cNvPr>
          <p:cNvSpPr>
            <a:spLocks noGrp="1"/>
          </p:cNvSpPr>
          <p:nvPr>
            <p:ph type="sldNum" sz="quarter" idx="12"/>
          </p:nvPr>
        </p:nvSpPr>
        <p:spPr/>
        <p:txBody>
          <a:bodyPr/>
          <a:lstStyle/>
          <a:p>
            <a:fld id="{D9592B41-6630-4477-90D5-130C9D4C14F6}" type="slidenum">
              <a:rPr lang="en-US" smtClean="0"/>
              <a:t>3</a:t>
            </a:fld>
            <a:endParaRPr lang="en-US"/>
          </a:p>
        </p:txBody>
      </p:sp>
    </p:spTree>
    <p:extLst>
      <p:ext uri="{BB962C8B-B14F-4D97-AF65-F5344CB8AC3E}">
        <p14:creationId xmlns:p14="http://schemas.microsoft.com/office/powerpoint/2010/main" val="35711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371" y="365125"/>
            <a:ext cx="1717482" cy="1325563"/>
          </a:xfrm>
        </p:spPr>
        <p:txBody>
          <a:bodyPr>
            <a:normAutofit/>
          </a:bodyPr>
          <a:lstStyle/>
          <a:p>
            <a:r>
              <a:rPr lang="en-US" sz="3200" dirty="0"/>
              <a:t>Dataset:</a:t>
            </a:r>
          </a:p>
        </p:txBody>
      </p:sp>
      <p:pic>
        <p:nvPicPr>
          <p:cNvPr id="4" name="Content Placeholder 3"/>
          <p:cNvPicPr>
            <a:picLocks noGrp="1" noChangeAspect="1"/>
          </p:cNvPicPr>
          <p:nvPr>
            <p:ph idx="1"/>
          </p:nvPr>
        </p:nvPicPr>
        <p:blipFill>
          <a:blip r:embed="rId2"/>
          <a:stretch>
            <a:fillRect/>
          </a:stretch>
        </p:blipFill>
        <p:spPr>
          <a:xfrm>
            <a:off x="2256526" y="0"/>
            <a:ext cx="8951155" cy="6711488"/>
          </a:xfrm>
          <a:prstGeom prst="rect">
            <a:avLst/>
          </a:prstGeom>
        </p:spPr>
      </p:pic>
      <p:sp>
        <p:nvSpPr>
          <p:cNvPr id="3" name="Slide Number Placeholder 2">
            <a:extLst>
              <a:ext uri="{FF2B5EF4-FFF2-40B4-BE49-F238E27FC236}">
                <a16:creationId xmlns:a16="http://schemas.microsoft.com/office/drawing/2014/main" xmlns="" id="{E605EA60-7624-0F5B-A18F-8827FE8F8E5B}"/>
              </a:ext>
            </a:extLst>
          </p:cNvPr>
          <p:cNvSpPr>
            <a:spLocks noGrp="1"/>
          </p:cNvSpPr>
          <p:nvPr>
            <p:ph type="sldNum" sz="quarter" idx="12"/>
          </p:nvPr>
        </p:nvSpPr>
        <p:spPr/>
        <p:txBody>
          <a:bodyPr/>
          <a:lstStyle/>
          <a:p>
            <a:fld id="{D9592B41-6630-4477-90D5-130C9D4C14F6}" type="slidenum">
              <a:rPr lang="en-US" smtClean="0"/>
              <a:t>4</a:t>
            </a:fld>
            <a:endParaRPr lang="en-US"/>
          </a:p>
        </p:txBody>
      </p:sp>
    </p:spTree>
    <p:extLst>
      <p:ext uri="{BB962C8B-B14F-4D97-AF65-F5344CB8AC3E}">
        <p14:creationId xmlns:p14="http://schemas.microsoft.com/office/powerpoint/2010/main" val="388311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FD29F-DA0F-BC1E-18EC-5F8A499672B1}"/>
              </a:ext>
            </a:extLst>
          </p:cNvPr>
          <p:cNvSpPr>
            <a:spLocks noGrp="1"/>
          </p:cNvSpPr>
          <p:nvPr>
            <p:ph type="title"/>
          </p:nvPr>
        </p:nvSpPr>
        <p:spPr/>
        <p:txBody>
          <a:bodyPr/>
          <a:lstStyle/>
          <a:p>
            <a:r>
              <a:rPr lang="en-US" u="sng" dirty="0"/>
              <a:t>CNN Architecture</a:t>
            </a:r>
            <a:endParaRPr lang="en-AE" u="sng" dirty="0"/>
          </a:p>
        </p:txBody>
      </p:sp>
      <p:sp>
        <p:nvSpPr>
          <p:cNvPr id="4" name="Rectangle: Rounded Corners 3">
            <a:extLst>
              <a:ext uri="{FF2B5EF4-FFF2-40B4-BE49-F238E27FC236}">
                <a16:creationId xmlns:a16="http://schemas.microsoft.com/office/drawing/2014/main" xmlns="" id="{1F18CE46-4A8C-364F-4901-5EFB16B41151}"/>
              </a:ext>
            </a:extLst>
          </p:cNvPr>
          <p:cNvSpPr/>
          <p:nvPr/>
        </p:nvSpPr>
        <p:spPr>
          <a:xfrm>
            <a:off x="1485180" y="2990491"/>
            <a:ext cx="142335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 Layer</a:t>
            </a:r>
            <a:endParaRPr lang="en-AE" dirty="0"/>
          </a:p>
        </p:txBody>
      </p:sp>
      <p:sp>
        <p:nvSpPr>
          <p:cNvPr id="5" name="Rectangle: Rounded Corners 4">
            <a:extLst>
              <a:ext uri="{FF2B5EF4-FFF2-40B4-BE49-F238E27FC236}">
                <a16:creationId xmlns:a16="http://schemas.microsoft.com/office/drawing/2014/main" xmlns="" id="{A4A8095A-AF74-5061-94F8-1120BC0FBE8D}"/>
              </a:ext>
            </a:extLst>
          </p:cNvPr>
          <p:cNvSpPr/>
          <p:nvPr/>
        </p:nvSpPr>
        <p:spPr>
          <a:xfrm>
            <a:off x="3434750" y="2990491"/>
            <a:ext cx="142335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Max Pooling Layer</a:t>
            </a:r>
            <a:endParaRPr lang="en-AE" dirty="0"/>
          </a:p>
        </p:txBody>
      </p:sp>
      <p:sp>
        <p:nvSpPr>
          <p:cNvPr id="6" name="Rectangle: Rounded Corners 5">
            <a:extLst>
              <a:ext uri="{FF2B5EF4-FFF2-40B4-BE49-F238E27FC236}">
                <a16:creationId xmlns:a16="http://schemas.microsoft.com/office/drawing/2014/main" xmlns="" id="{B69360C1-3CDF-F0BA-24EA-4960895654AF}"/>
              </a:ext>
            </a:extLst>
          </p:cNvPr>
          <p:cNvSpPr/>
          <p:nvPr/>
        </p:nvSpPr>
        <p:spPr>
          <a:xfrm>
            <a:off x="5392946" y="2990491"/>
            <a:ext cx="142335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 Layer</a:t>
            </a:r>
            <a:endParaRPr lang="en-AE" dirty="0"/>
          </a:p>
        </p:txBody>
      </p:sp>
      <p:sp>
        <p:nvSpPr>
          <p:cNvPr id="7" name="Rectangle: Rounded Corners 6">
            <a:extLst>
              <a:ext uri="{FF2B5EF4-FFF2-40B4-BE49-F238E27FC236}">
                <a16:creationId xmlns:a16="http://schemas.microsoft.com/office/drawing/2014/main" xmlns="" id="{D61F3733-8D17-F29B-7787-F60568506E97}"/>
              </a:ext>
            </a:extLst>
          </p:cNvPr>
          <p:cNvSpPr/>
          <p:nvPr/>
        </p:nvSpPr>
        <p:spPr>
          <a:xfrm>
            <a:off x="7333890" y="2990491"/>
            <a:ext cx="142335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Max Pooling Layer</a:t>
            </a:r>
            <a:endParaRPr lang="en-AE" dirty="0"/>
          </a:p>
        </p:txBody>
      </p:sp>
      <p:sp>
        <p:nvSpPr>
          <p:cNvPr id="8" name="Rectangle: Rounded Corners 7">
            <a:extLst>
              <a:ext uri="{FF2B5EF4-FFF2-40B4-BE49-F238E27FC236}">
                <a16:creationId xmlns:a16="http://schemas.microsoft.com/office/drawing/2014/main" xmlns="" id="{B971D4A8-72D2-1161-A624-F983BAF53E0F}"/>
              </a:ext>
            </a:extLst>
          </p:cNvPr>
          <p:cNvSpPr/>
          <p:nvPr/>
        </p:nvSpPr>
        <p:spPr>
          <a:xfrm>
            <a:off x="9283460" y="2990491"/>
            <a:ext cx="142335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 Layer</a:t>
            </a:r>
            <a:endParaRPr lang="en-AE" dirty="0"/>
          </a:p>
        </p:txBody>
      </p:sp>
      <p:sp>
        <p:nvSpPr>
          <p:cNvPr id="9" name="Rectangle: Rounded Corners 8">
            <a:extLst>
              <a:ext uri="{FF2B5EF4-FFF2-40B4-BE49-F238E27FC236}">
                <a16:creationId xmlns:a16="http://schemas.microsoft.com/office/drawing/2014/main" xmlns="" id="{F24FA659-CB2D-13E6-AC92-4A52A3936E2F}"/>
              </a:ext>
            </a:extLst>
          </p:cNvPr>
          <p:cNvSpPr/>
          <p:nvPr/>
        </p:nvSpPr>
        <p:spPr>
          <a:xfrm>
            <a:off x="9283459" y="4362091"/>
            <a:ext cx="142335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Flatten</a:t>
            </a:r>
            <a:endParaRPr lang="en-AE" dirty="0"/>
          </a:p>
        </p:txBody>
      </p:sp>
      <p:sp>
        <p:nvSpPr>
          <p:cNvPr id="10" name="Rectangle: Rounded Corners 9">
            <a:extLst>
              <a:ext uri="{FF2B5EF4-FFF2-40B4-BE49-F238E27FC236}">
                <a16:creationId xmlns:a16="http://schemas.microsoft.com/office/drawing/2014/main" xmlns="" id="{B560AAA3-5601-76AD-19E5-D22E49240332}"/>
              </a:ext>
            </a:extLst>
          </p:cNvPr>
          <p:cNvSpPr/>
          <p:nvPr/>
        </p:nvSpPr>
        <p:spPr>
          <a:xfrm>
            <a:off x="7333889" y="4362091"/>
            <a:ext cx="142335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FC Layer</a:t>
            </a:r>
          </a:p>
          <a:p>
            <a:pPr algn="ctr"/>
            <a:r>
              <a:rPr lang="en-US" dirty="0"/>
              <a:t>(Sigmoid)</a:t>
            </a:r>
            <a:endParaRPr lang="en-AE" dirty="0"/>
          </a:p>
        </p:txBody>
      </p:sp>
      <p:sp>
        <p:nvSpPr>
          <p:cNvPr id="11" name="Rectangle: Rounded Corners 10">
            <a:extLst>
              <a:ext uri="{FF2B5EF4-FFF2-40B4-BE49-F238E27FC236}">
                <a16:creationId xmlns:a16="http://schemas.microsoft.com/office/drawing/2014/main" xmlns="" id="{224B606A-D50A-4967-325F-408532B47D42}"/>
              </a:ext>
            </a:extLst>
          </p:cNvPr>
          <p:cNvSpPr/>
          <p:nvPr/>
        </p:nvSpPr>
        <p:spPr>
          <a:xfrm>
            <a:off x="5384319" y="4362091"/>
            <a:ext cx="142335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FC Layer</a:t>
            </a:r>
          </a:p>
          <a:p>
            <a:pPr algn="ctr"/>
            <a:r>
              <a:rPr lang="en-US" dirty="0"/>
              <a:t>(</a:t>
            </a:r>
            <a:r>
              <a:rPr lang="en-US" dirty="0" err="1"/>
              <a:t>Softmax</a:t>
            </a:r>
            <a:r>
              <a:rPr lang="en-US" dirty="0"/>
              <a:t>)</a:t>
            </a:r>
            <a:endParaRPr lang="en-AE" dirty="0"/>
          </a:p>
        </p:txBody>
      </p:sp>
      <p:cxnSp>
        <p:nvCxnSpPr>
          <p:cNvPr id="14" name="Straight Arrow Connector 13">
            <a:extLst>
              <a:ext uri="{FF2B5EF4-FFF2-40B4-BE49-F238E27FC236}">
                <a16:creationId xmlns:a16="http://schemas.microsoft.com/office/drawing/2014/main" xmlns="" id="{BE25FA29-B06D-89DF-83DC-77641AFFC9E9}"/>
              </a:ext>
            </a:extLst>
          </p:cNvPr>
          <p:cNvCxnSpPr>
            <a:cxnSpLocks/>
            <a:stCxn id="4" idx="3"/>
            <a:endCxn id="5" idx="1"/>
          </p:cNvCxnSpPr>
          <p:nvPr/>
        </p:nvCxnSpPr>
        <p:spPr>
          <a:xfrm>
            <a:off x="2908539" y="3447691"/>
            <a:ext cx="526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817A4C45-AEAF-3321-B6DE-358C30846A6E}"/>
              </a:ext>
            </a:extLst>
          </p:cNvPr>
          <p:cNvCxnSpPr>
            <a:cxnSpLocks/>
            <a:stCxn id="5" idx="3"/>
            <a:endCxn id="6" idx="1"/>
          </p:cNvCxnSpPr>
          <p:nvPr/>
        </p:nvCxnSpPr>
        <p:spPr>
          <a:xfrm>
            <a:off x="4858109" y="3447691"/>
            <a:ext cx="534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242DA3FE-FBD6-01E1-BB11-C028C855E9A9}"/>
              </a:ext>
            </a:extLst>
          </p:cNvPr>
          <p:cNvCxnSpPr>
            <a:cxnSpLocks/>
            <a:stCxn id="6" idx="3"/>
            <a:endCxn id="7" idx="1"/>
          </p:cNvCxnSpPr>
          <p:nvPr/>
        </p:nvCxnSpPr>
        <p:spPr>
          <a:xfrm>
            <a:off x="6816305" y="3447691"/>
            <a:ext cx="517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75D798A9-EE3B-4D86-1F7A-0DFDA88D966D}"/>
              </a:ext>
            </a:extLst>
          </p:cNvPr>
          <p:cNvCxnSpPr>
            <a:cxnSpLocks/>
            <a:stCxn id="7" idx="3"/>
            <a:endCxn id="8" idx="1"/>
          </p:cNvCxnSpPr>
          <p:nvPr/>
        </p:nvCxnSpPr>
        <p:spPr>
          <a:xfrm>
            <a:off x="8757249" y="3447691"/>
            <a:ext cx="526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069D1E5-E02F-301D-5E70-F26C19136C64}"/>
              </a:ext>
            </a:extLst>
          </p:cNvPr>
          <p:cNvCxnSpPr>
            <a:stCxn id="8" idx="2"/>
            <a:endCxn id="9" idx="0"/>
          </p:cNvCxnSpPr>
          <p:nvPr/>
        </p:nvCxnSpPr>
        <p:spPr>
          <a:xfrm flipH="1">
            <a:off x="9995139" y="3904891"/>
            <a:ext cx="1"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3D20AFDE-2EBE-6594-F437-5311401EB40C}"/>
              </a:ext>
            </a:extLst>
          </p:cNvPr>
          <p:cNvCxnSpPr>
            <a:stCxn id="9" idx="1"/>
            <a:endCxn id="10" idx="3"/>
          </p:cNvCxnSpPr>
          <p:nvPr/>
        </p:nvCxnSpPr>
        <p:spPr>
          <a:xfrm flipH="1">
            <a:off x="8757248" y="4819291"/>
            <a:ext cx="526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FF61F340-A2A9-7633-9269-D5C6D993FBA3}"/>
              </a:ext>
            </a:extLst>
          </p:cNvPr>
          <p:cNvCxnSpPr/>
          <p:nvPr/>
        </p:nvCxnSpPr>
        <p:spPr>
          <a:xfrm flipH="1">
            <a:off x="6807678" y="4819291"/>
            <a:ext cx="526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1FA910C1-AD4F-EB06-82C1-E2733CD3D4D9}"/>
              </a:ext>
            </a:extLst>
          </p:cNvPr>
          <p:cNvSpPr txBox="1"/>
          <p:nvPr/>
        </p:nvSpPr>
        <p:spPr>
          <a:xfrm>
            <a:off x="1476554" y="2036384"/>
            <a:ext cx="1423359" cy="954107"/>
          </a:xfrm>
          <a:prstGeom prst="rect">
            <a:avLst/>
          </a:prstGeom>
          <a:noFill/>
        </p:spPr>
        <p:txBody>
          <a:bodyPr wrap="square" rtlCol="0">
            <a:spAutoFit/>
          </a:bodyPr>
          <a:lstStyle/>
          <a:p>
            <a:r>
              <a:rPr lang="en-US" sz="1400" dirty="0"/>
              <a:t>Filter Size: 3x3</a:t>
            </a:r>
          </a:p>
          <a:p>
            <a:r>
              <a:rPr lang="en-US" sz="1400" dirty="0"/>
              <a:t>Conv Kernel: 32</a:t>
            </a:r>
          </a:p>
          <a:p>
            <a:r>
              <a:rPr lang="en-US" sz="1400" dirty="0"/>
              <a:t>In: 480,640,3</a:t>
            </a:r>
          </a:p>
          <a:p>
            <a:r>
              <a:rPr lang="en-US" sz="1400" dirty="0"/>
              <a:t>Out: 478,638,32</a:t>
            </a:r>
            <a:endParaRPr lang="en-AE" sz="1400" dirty="0"/>
          </a:p>
        </p:txBody>
      </p:sp>
      <p:sp>
        <p:nvSpPr>
          <p:cNvPr id="40" name="TextBox 39">
            <a:extLst>
              <a:ext uri="{FF2B5EF4-FFF2-40B4-BE49-F238E27FC236}">
                <a16:creationId xmlns:a16="http://schemas.microsoft.com/office/drawing/2014/main" xmlns="" id="{F97ED05C-0711-9307-7EE9-F6043E1A00F4}"/>
              </a:ext>
            </a:extLst>
          </p:cNvPr>
          <p:cNvSpPr txBox="1"/>
          <p:nvPr/>
        </p:nvSpPr>
        <p:spPr>
          <a:xfrm>
            <a:off x="3434750" y="2019042"/>
            <a:ext cx="1423359" cy="954107"/>
          </a:xfrm>
          <a:prstGeom prst="rect">
            <a:avLst/>
          </a:prstGeom>
          <a:noFill/>
        </p:spPr>
        <p:txBody>
          <a:bodyPr wrap="square" rtlCol="0">
            <a:spAutoFit/>
          </a:bodyPr>
          <a:lstStyle/>
          <a:p>
            <a:r>
              <a:rPr lang="en-US" sz="1400" dirty="0"/>
              <a:t>Filter Size: 3x3</a:t>
            </a:r>
          </a:p>
          <a:p>
            <a:r>
              <a:rPr lang="en-US" sz="1400" dirty="0"/>
              <a:t>Conv Kernel:</a:t>
            </a:r>
          </a:p>
          <a:p>
            <a:r>
              <a:rPr lang="en-US" sz="1400" dirty="0"/>
              <a:t>In: 478,638,32</a:t>
            </a:r>
          </a:p>
          <a:p>
            <a:r>
              <a:rPr lang="en-US" sz="1400" dirty="0"/>
              <a:t>Out:  239,319,32</a:t>
            </a:r>
            <a:endParaRPr lang="en-AE" sz="1400" dirty="0"/>
          </a:p>
        </p:txBody>
      </p:sp>
      <p:sp>
        <p:nvSpPr>
          <p:cNvPr id="41" name="TextBox 40">
            <a:extLst>
              <a:ext uri="{FF2B5EF4-FFF2-40B4-BE49-F238E27FC236}">
                <a16:creationId xmlns:a16="http://schemas.microsoft.com/office/drawing/2014/main" xmlns="" id="{6B5775F4-BA0C-8B9F-8C8F-02B4560D0F53}"/>
              </a:ext>
            </a:extLst>
          </p:cNvPr>
          <p:cNvSpPr txBox="1"/>
          <p:nvPr/>
        </p:nvSpPr>
        <p:spPr>
          <a:xfrm>
            <a:off x="5392946" y="2036383"/>
            <a:ext cx="1423359" cy="954107"/>
          </a:xfrm>
          <a:prstGeom prst="rect">
            <a:avLst/>
          </a:prstGeom>
          <a:noFill/>
        </p:spPr>
        <p:txBody>
          <a:bodyPr wrap="square" rtlCol="0">
            <a:spAutoFit/>
          </a:bodyPr>
          <a:lstStyle/>
          <a:p>
            <a:r>
              <a:rPr lang="en-US" sz="1400" dirty="0"/>
              <a:t>Filter Size: 3x3</a:t>
            </a:r>
          </a:p>
          <a:p>
            <a:r>
              <a:rPr lang="en-US" sz="1400" dirty="0"/>
              <a:t>Conv Kernel: 64</a:t>
            </a:r>
          </a:p>
          <a:p>
            <a:r>
              <a:rPr lang="en-US" sz="1400" dirty="0"/>
              <a:t>In: 239,319,32</a:t>
            </a:r>
          </a:p>
          <a:p>
            <a:r>
              <a:rPr lang="en-US" sz="1400" dirty="0"/>
              <a:t>Out:  235,315,64</a:t>
            </a:r>
            <a:endParaRPr lang="en-AE" sz="1400" dirty="0"/>
          </a:p>
        </p:txBody>
      </p:sp>
      <p:sp>
        <p:nvSpPr>
          <p:cNvPr id="42" name="TextBox 41">
            <a:extLst>
              <a:ext uri="{FF2B5EF4-FFF2-40B4-BE49-F238E27FC236}">
                <a16:creationId xmlns:a16="http://schemas.microsoft.com/office/drawing/2014/main" xmlns="" id="{93844813-7B48-60E1-73C0-4A46C5318E70}"/>
              </a:ext>
            </a:extLst>
          </p:cNvPr>
          <p:cNvSpPr txBox="1"/>
          <p:nvPr/>
        </p:nvSpPr>
        <p:spPr>
          <a:xfrm>
            <a:off x="7333888" y="2019042"/>
            <a:ext cx="1423359" cy="954107"/>
          </a:xfrm>
          <a:prstGeom prst="rect">
            <a:avLst/>
          </a:prstGeom>
          <a:noFill/>
        </p:spPr>
        <p:txBody>
          <a:bodyPr wrap="square" rtlCol="0">
            <a:spAutoFit/>
          </a:bodyPr>
          <a:lstStyle/>
          <a:p>
            <a:r>
              <a:rPr lang="en-US" sz="1400" dirty="0"/>
              <a:t>Filter Size: 3x3</a:t>
            </a:r>
          </a:p>
          <a:p>
            <a:r>
              <a:rPr lang="en-US" sz="1400" dirty="0"/>
              <a:t>Conv Kernel:</a:t>
            </a:r>
          </a:p>
          <a:p>
            <a:r>
              <a:rPr lang="en-US" sz="1400" dirty="0"/>
              <a:t>In: 235,315,64</a:t>
            </a:r>
          </a:p>
          <a:p>
            <a:r>
              <a:rPr lang="en-US" sz="1400" dirty="0"/>
              <a:t>Out:  117,157,64</a:t>
            </a:r>
            <a:endParaRPr lang="en-AE" sz="1400" dirty="0"/>
          </a:p>
        </p:txBody>
      </p:sp>
      <p:sp>
        <p:nvSpPr>
          <p:cNvPr id="43" name="TextBox 42">
            <a:extLst>
              <a:ext uri="{FF2B5EF4-FFF2-40B4-BE49-F238E27FC236}">
                <a16:creationId xmlns:a16="http://schemas.microsoft.com/office/drawing/2014/main" xmlns="" id="{9F0ADA04-29DB-B7F2-13D9-66F879CD590D}"/>
              </a:ext>
            </a:extLst>
          </p:cNvPr>
          <p:cNvSpPr txBox="1"/>
          <p:nvPr/>
        </p:nvSpPr>
        <p:spPr>
          <a:xfrm>
            <a:off x="9274830" y="2036383"/>
            <a:ext cx="1423359" cy="954107"/>
          </a:xfrm>
          <a:prstGeom prst="rect">
            <a:avLst/>
          </a:prstGeom>
          <a:noFill/>
        </p:spPr>
        <p:txBody>
          <a:bodyPr wrap="square" rtlCol="0">
            <a:spAutoFit/>
          </a:bodyPr>
          <a:lstStyle/>
          <a:p>
            <a:r>
              <a:rPr lang="en-US" sz="1400" dirty="0"/>
              <a:t>Filter Size: 3x3</a:t>
            </a:r>
          </a:p>
          <a:p>
            <a:r>
              <a:rPr lang="en-US" sz="1400" dirty="0"/>
              <a:t>Conv Kernel: 64</a:t>
            </a:r>
          </a:p>
          <a:p>
            <a:r>
              <a:rPr lang="en-US" sz="1400" dirty="0"/>
              <a:t>In: 117,157,64</a:t>
            </a:r>
          </a:p>
          <a:p>
            <a:r>
              <a:rPr lang="en-US" sz="1400" dirty="0"/>
              <a:t>Out:  111,151,64</a:t>
            </a:r>
            <a:endParaRPr lang="en-AE" sz="1400" dirty="0"/>
          </a:p>
        </p:txBody>
      </p:sp>
      <p:sp>
        <p:nvSpPr>
          <p:cNvPr id="44" name="TextBox 43">
            <a:extLst>
              <a:ext uri="{FF2B5EF4-FFF2-40B4-BE49-F238E27FC236}">
                <a16:creationId xmlns:a16="http://schemas.microsoft.com/office/drawing/2014/main" xmlns="" id="{5D1E8B60-1E6E-6761-38E3-A1A07CEBABD6}"/>
              </a:ext>
            </a:extLst>
          </p:cNvPr>
          <p:cNvSpPr txBox="1"/>
          <p:nvPr/>
        </p:nvSpPr>
        <p:spPr>
          <a:xfrm>
            <a:off x="9336655" y="5276490"/>
            <a:ext cx="1423359" cy="523220"/>
          </a:xfrm>
          <a:prstGeom prst="rect">
            <a:avLst/>
          </a:prstGeom>
          <a:noFill/>
        </p:spPr>
        <p:txBody>
          <a:bodyPr wrap="square" rtlCol="0">
            <a:spAutoFit/>
          </a:bodyPr>
          <a:lstStyle/>
          <a:p>
            <a:r>
              <a:rPr lang="en-US" sz="1400" dirty="0"/>
              <a:t>In: 111,151,64</a:t>
            </a:r>
          </a:p>
          <a:p>
            <a:r>
              <a:rPr lang="en-US" sz="1400" dirty="0"/>
              <a:t>Out:  1072704,1</a:t>
            </a:r>
            <a:endParaRPr lang="en-AE" sz="1400" dirty="0"/>
          </a:p>
        </p:txBody>
      </p:sp>
      <p:sp>
        <p:nvSpPr>
          <p:cNvPr id="45" name="TextBox 44">
            <a:extLst>
              <a:ext uri="{FF2B5EF4-FFF2-40B4-BE49-F238E27FC236}">
                <a16:creationId xmlns:a16="http://schemas.microsoft.com/office/drawing/2014/main" xmlns="" id="{EE985DF3-9945-D13E-4AE5-3F66C6557121}"/>
              </a:ext>
            </a:extLst>
          </p:cNvPr>
          <p:cNvSpPr txBox="1"/>
          <p:nvPr/>
        </p:nvSpPr>
        <p:spPr>
          <a:xfrm>
            <a:off x="7387085" y="5276490"/>
            <a:ext cx="1423359" cy="738664"/>
          </a:xfrm>
          <a:prstGeom prst="rect">
            <a:avLst/>
          </a:prstGeom>
          <a:noFill/>
        </p:spPr>
        <p:txBody>
          <a:bodyPr wrap="square" rtlCol="0">
            <a:spAutoFit/>
          </a:bodyPr>
          <a:lstStyle/>
          <a:p>
            <a:r>
              <a:rPr lang="en-US" sz="1400" dirty="0"/>
              <a:t>Neurons = 64</a:t>
            </a:r>
          </a:p>
          <a:p>
            <a:r>
              <a:rPr lang="en-US" sz="1400" dirty="0"/>
              <a:t>In: 1072704,1</a:t>
            </a:r>
          </a:p>
          <a:p>
            <a:r>
              <a:rPr lang="en-US" sz="1400" dirty="0"/>
              <a:t>Out: 64,1</a:t>
            </a:r>
            <a:endParaRPr lang="en-AE" sz="1400" dirty="0"/>
          </a:p>
        </p:txBody>
      </p:sp>
      <p:sp>
        <p:nvSpPr>
          <p:cNvPr id="47" name="Rectangle: Rounded Corners 46">
            <a:extLst>
              <a:ext uri="{FF2B5EF4-FFF2-40B4-BE49-F238E27FC236}">
                <a16:creationId xmlns:a16="http://schemas.microsoft.com/office/drawing/2014/main" xmlns="" id="{EE473690-1B20-32F8-1869-F2780DAA2B62}"/>
              </a:ext>
            </a:extLst>
          </p:cNvPr>
          <p:cNvSpPr/>
          <p:nvPr/>
        </p:nvSpPr>
        <p:spPr>
          <a:xfrm>
            <a:off x="3437624" y="4379433"/>
            <a:ext cx="142335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Output</a:t>
            </a:r>
          </a:p>
          <a:p>
            <a:pPr algn="ctr"/>
            <a:r>
              <a:rPr lang="en-US" dirty="0"/>
              <a:t>Layer</a:t>
            </a:r>
            <a:endParaRPr lang="en-AE" dirty="0"/>
          </a:p>
        </p:txBody>
      </p:sp>
      <p:cxnSp>
        <p:nvCxnSpPr>
          <p:cNvPr id="49" name="Straight Arrow Connector 48">
            <a:extLst>
              <a:ext uri="{FF2B5EF4-FFF2-40B4-BE49-F238E27FC236}">
                <a16:creationId xmlns:a16="http://schemas.microsoft.com/office/drawing/2014/main" xmlns="" id="{319B4A96-76A6-E150-F01A-5FFBD6897004}"/>
              </a:ext>
            </a:extLst>
          </p:cNvPr>
          <p:cNvCxnSpPr/>
          <p:nvPr/>
        </p:nvCxnSpPr>
        <p:spPr>
          <a:xfrm flipH="1">
            <a:off x="4858108" y="4819291"/>
            <a:ext cx="526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Slide Number Placeholder 52">
            <a:extLst>
              <a:ext uri="{FF2B5EF4-FFF2-40B4-BE49-F238E27FC236}">
                <a16:creationId xmlns:a16="http://schemas.microsoft.com/office/drawing/2014/main" xmlns="" id="{85A4D539-CB03-330A-F2D4-F2E4A44DD27D}"/>
              </a:ext>
            </a:extLst>
          </p:cNvPr>
          <p:cNvSpPr>
            <a:spLocks noGrp="1"/>
          </p:cNvSpPr>
          <p:nvPr>
            <p:ph type="sldNum" sz="quarter" idx="12"/>
          </p:nvPr>
        </p:nvSpPr>
        <p:spPr/>
        <p:txBody>
          <a:bodyPr/>
          <a:lstStyle/>
          <a:p>
            <a:fld id="{D9592B41-6630-4477-90D5-130C9D4C14F6}" type="slidenum">
              <a:rPr lang="en-US" smtClean="0"/>
              <a:t>5</a:t>
            </a:fld>
            <a:endParaRPr lang="en-US"/>
          </a:p>
        </p:txBody>
      </p:sp>
      <p:sp>
        <p:nvSpPr>
          <p:cNvPr id="54" name="TextBox 53">
            <a:extLst>
              <a:ext uri="{FF2B5EF4-FFF2-40B4-BE49-F238E27FC236}">
                <a16:creationId xmlns:a16="http://schemas.microsoft.com/office/drawing/2014/main" xmlns="" id="{C41FBD8A-A82D-96E4-B0CF-A3FFE65CBF31}"/>
              </a:ext>
            </a:extLst>
          </p:cNvPr>
          <p:cNvSpPr txBox="1"/>
          <p:nvPr/>
        </p:nvSpPr>
        <p:spPr>
          <a:xfrm>
            <a:off x="5412354" y="5276490"/>
            <a:ext cx="1423359" cy="738664"/>
          </a:xfrm>
          <a:prstGeom prst="rect">
            <a:avLst/>
          </a:prstGeom>
          <a:noFill/>
        </p:spPr>
        <p:txBody>
          <a:bodyPr wrap="square" rtlCol="0">
            <a:spAutoFit/>
          </a:bodyPr>
          <a:lstStyle/>
          <a:p>
            <a:r>
              <a:rPr lang="en-US" sz="1400" dirty="0"/>
              <a:t>Neurons = 10</a:t>
            </a:r>
          </a:p>
          <a:p>
            <a:r>
              <a:rPr lang="en-US" sz="1400" dirty="0"/>
              <a:t>In: 64,1</a:t>
            </a:r>
          </a:p>
          <a:p>
            <a:r>
              <a:rPr lang="en-US" sz="1400" dirty="0"/>
              <a:t>Out: 10,1</a:t>
            </a:r>
            <a:endParaRPr lang="en-AE" sz="1400" dirty="0"/>
          </a:p>
        </p:txBody>
      </p:sp>
    </p:spTree>
    <p:extLst>
      <p:ext uri="{BB962C8B-B14F-4D97-AF65-F5344CB8AC3E}">
        <p14:creationId xmlns:p14="http://schemas.microsoft.com/office/powerpoint/2010/main" val="149440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99D82-CBA9-145E-51DE-767BEC796789}"/>
              </a:ext>
            </a:extLst>
          </p:cNvPr>
          <p:cNvSpPr>
            <a:spLocks noGrp="1"/>
          </p:cNvSpPr>
          <p:nvPr>
            <p:ph type="title"/>
          </p:nvPr>
        </p:nvSpPr>
        <p:spPr/>
        <p:txBody>
          <a:bodyPr/>
          <a:lstStyle/>
          <a:p>
            <a:r>
              <a:rPr lang="en-US" u="sng" dirty="0"/>
              <a:t>CNN Summary:</a:t>
            </a:r>
            <a:endParaRPr lang="en-AE" u="sng" dirty="0"/>
          </a:p>
        </p:txBody>
      </p:sp>
      <p:pic>
        <p:nvPicPr>
          <p:cNvPr id="5" name="Content Placeholder 4">
            <a:extLst>
              <a:ext uri="{FF2B5EF4-FFF2-40B4-BE49-F238E27FC236}">
                <a16:creationId xmlns:a16="http://schemas.microsoft.com/office/drawing/2014/main" xmlns="" id="{0BF4D7FB-D668-657B-CEC8-6848224774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383" t="23269" r="46399" b="5758"/>
          <a:stretch/>
        </p:blipFill>
        <p:spPr>
          <a:xfrm>
            <a:off x="3283788" y="1868667"/>
            <a:ext cx="5624423" cy="4618218"/>
          </a:xfrm>
        </p:spPr>
      </p:pic>
      <p:sp>
        <p:nvSpPr>
          <p:cNvPr id="6" name="Slide Number Placeholder 5">
            <a:extLst>
              <a:ext uri="{FF2B5EF4-FFF2-40B4-BE49-F238E27FC236}">
                <a16:creationId xmlns:a16="http://schemas.microsoft.com/office/drawing/2014/main" xmlns="" id="{A4B9C31D-C2C1-8C02-9C34-5C1235CB635C}"/>
              </a:ext>
            </a:extLst>
          </p:cNvPr>
          <p:cNvSpPr>
            <a:spLocks noGrp="1"/>
          </p:cNvSpPr>
          <p:nvPr>
            <p:ph type="sldNum" sz="quarter" idx="12"/>
          </p:nvPr>
        </p:nvSpPr>
        <p:spPr/>
        <p:txBody>
          <a:bodyPr/>
          <a:lstStyle/>
          <a:p>
            <a:fld id="{D9592B41-6630-4477-90D5-130C9D4C14F6}" type="slidenum">
              <a:rPr lang="en-US" smtClean="0"/>
              <a:t>6</a:t>
            </a:fld>
            <a:endParaRPr lang="en-US"/>
          </a:p>
        </p:txBody>
      </p:sp>
    </p:spTree>
    <p:extLst>
      <p:ext uri="{BB962C8B-B14F-4D97-AF65-F5344CB8AC3E}">
        <p14:creationId xmlns:p14="http://schemas.microsoft.com/office/powerpoint/2010/main" val="12888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99D82-CBA9-145E-51DE-767BEC796789}"/>
              </a:ext>
            </a:extLst>
          </p:cNvPr>
          <p:cNvSpPr>
            <a:spLocks noGrp="1"/>
          </p:cNvSpPr>
          <p:nvPr>
            <p:ph type="title"/>
          </p:nvPr>
        </p:nvSpPr>
        <p:spPr/>
        <p:txBody>
          <a:bodyPr/>
          <a:lstStyle/>
          <a:p>
            <a:r>
              <a:rPr lang="en-US" u="sng" dirty="0" smtClean="0"/>
              <a:t>Code summary:</a:t>
            </a:r>
            <a:endParaRPr lang="en-AE" u="sng" dirty="0"/>
          </a:p>
        </p:txBody>
      </p:sp>
      <p:sp>
        <p:nvSpPr>
          <p:cNvPr id="6" name="Slide Number Placeholder 5">
            <a:extLst>
              <a:ext uri="{FF2B5EF4-FFF2-40B4-BE49-F238E27FC236}">
                <a16:creationId xmlns:a16="http://schemas.microsoft.com/office/drawing/2014/main" xmlns="" id="{A4B9C31D-C2C1-8C02-9C34-5C1235CB635C}"/>
              </a:ext>
            </a:extLst>
          </p:cNvPr>
          <p:cNvSpPr>
            <a:spLocks noGrp="1"/>
          </p:cNvSpPr>
          <p:nvPr>
            <p:ph type="sldNum" sz="quarter" idx="12"/>
          </p:nvPr>
        </p:nvSpPr>
        <p:spPr/>
        <p:txBody>
          <a:bodyPr/>
          <a:lstStyle/>
          <a:p>
            <a:fld id="{D9592B41-6630-4477-90D5-130C9D4C14F6}" type="slidenum">
              <a:rPr lang="en-US" smtClean="0"/>
              <a:t>7</a:t>
            </a:fld>
            <a:endParaRPr lang="en-US"/>
          </a:p>
        </p:txBody>
      </p:sp>
      <p:sp>
        <p:nvSpPr>
          <p:cNvPr id="7"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First, we initialized an array with size 4000 so this acts like our ground truth, for example the first 400 images belong to “ANIMAL” class. Thi</a:t>
            </a:r>
            <a:r>
              <a:rPr lang="en-US" dirty="0" smtClean="0"/>
              <a:t>s class if the first class so we refer to it with index 0. So for the first 400 images the array contains 0 and so on for the 4000 images. This was achieved by using 2 nested loops</a:t>
            </a:r>
          </a:p>
          <a:p>
            <a:pPr marL="514350" indent="-514350">
              <a:buFont typeface="+mj-lt"/>
              <a:buAutoNum type="arabicPeriod"/>
            </a:pPr>
            <a:endParaRPr lang="en-US" dirty="0"/>
          </a:p>
          <a:p>
            <a:pPr marL="514350" indent="-514350">
              <a:buFont typeface="+mj-lt"/>
              <a:buAutoNum type="arabicPeriod"/>
            </a:pPr>
            <a:r>
              <a:rPr lang="en-US" dirty="0" smtClean="0"/>
              <a:t>The next step is </a:t>
            </a:r>
            <a:r>
              <a:rPr lang="en-US" dirty="0"/>
              <a:t>using the </a:t>
            </a:r>
            <a:r>
              <a:rPr lang="en-US" dirty="0" smtClean="0"/>
              <a:t>to_categorical method. This method takes each image and constructs an array of size 10 (number of classes) and has zeroes in every index of this array except the index of the class it belongs to. E.g.: image from class 4 (class “FOOTBALL”) should give array like [0,0,0,0,1,0,0,0,0,0].</a:t>
            </a:r>
          </a:p>
          <a:p>
            <a:pPr marL="514350" indent="-514350">
              <a:buFont typeface="+mj-lt"/>
              <a:buAutoNum type="arabicPeriod"/>
            </a:pPr>
            <a:endParaRPr lang="en-US" dirty="0"/>
          </a:p>
          <a:p>
            <a:pPr marL="514350" indent="-514350">
              <a:buFont typeface="+mj-lt"/>
              <a:buAutoNum type="arabicPeriod"/>
            </a:pPr>
            <a:endParaRPr lang="en-US" dirty="0" smtClean="0"/>
          </a:p>
        </p:txBody>
      </p:sp>
    </p:spTree>
    <p:extLst>
      <p:ext uri="{BB962C8B-B14F-4D97-AF65-F5344CB8AC3E}">
        <p14:creationId xmlns:p14="http://schemas.microsoft.com/office/powerpoint/2010/main" val="225919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99D82-CBA9-145E-51DE-767BEC796789}"/>
              </a:ext>
            </a:extLst>
          </p:cNvPr>
          <p:cNvSpPr>
            <a:spLocks noGrp="1"/>
          </p:cNvSpPr>
          <p:nvPr>
            <p:ph type="title"/>
          </p:nvPr>
        </p:nvSpPr>
        <p:spPr/>
        <p:txBody>
          <a:bodyPr/>
          <a:lstStyle/>
          <a:p>
            <a:r>
              <a:rPr lang="en-US" u="sng" dirty="0" smtClean="0"/>
              <a:t>Code summary:</a:t>
            </a:r>
            <a:endParaRPr lang="en-AE" u="sng" dirty="0"/>
          </a:p>
        </p:txBody>
      </p:sp>
      <p:sp>
        <p:nvSpPr>
          <p:cNvPr id="6" name="Slide Number Placeholder 5">
            <a:extLst>
              <a:ext uri="{FF2B5EF4-FFF2-40B4-BE49-F238E27FC236}">
                <a16:creationId xmlns:a16="http://schemas.microsoft.com/office/drawing/2014/main" xmlns="" id="{A4B9C31D-C2C1-8C02-9C34-5C1235CB635C}"/>
              </a:ext>
            </a:extLst>
          </p:cNvPr>
          <p:cNvSpPr>
            <a:spLocks noGrp="1"/>
          </p:cNvSpPr>
          <p:nvPr>
            <p:ph type="sldNum" sz="quarter" idx="12"/>
          </p:nvPr>
        </p:nvSpPr>
        <p:spPr/>
        <p:txBody>
          <a:bodyPr/>
          <a:lstStyle/>
          <a:p>
            <a:fld id="{D9592B41-6630-4477-90D5-130C9D4C14F6}" type="slidenum">
              <a:rPr lang="en-US" smtClean="0"/>
              <a:t>8</a:t>
            </a:fld>
            <a:endParaRPr lang="en-US"/>
          </a:p>
        </p:txBody>
      </p:sp>
      <p:sp>
        <p:nvSpPr>
          <p:cNvPr id="7" name="Content Placeholder 2"/>
          <p:cNvSpPr>
            <a:spLocks noGrp="1"/>
          </p:cNvSpPr>
          <p:nvPr>
            <p:ph idx="1"/>
          </p:nvPr>
        </p:nvSpPr>
        <p:spPr/>
        <p:txBody>
          <a:bodyPr>
            <a:normAutofit/>
          </a:bodyPr>
          <a:lstStyle/>
          <a:p>
            <a:pPr marL="514350" indent="-514350">
              <a:buFont typeface="+mj-lt"/>
              <a:buAutoNum type="arabicPeriod" startAt="3"/>
            </a:pPr>
            <a:r>
              <a:rPr lang="en-US" dirty="0" smtClean="0"/>
              <a:t>The next step is dividing the data set to 80% training and 20% testing. This was done using the train_test_split method and adding test size = 0.2 </a:t>
            </a:r>
          </a:p>
          <a:p>
            <a:pPr marL="514350" indent="-514350">
              <a:buFont typeface="+mj-lt"/>
              <a:buAutoNum type="arabicPeriod" startAt="3"/>
            </a:pPr>
            <a:endParaRPr lang="en-US" dirty="0"/>
          </a:p>
          <a:p>
            <a:pPr marL="514350" indent="-514350">
              <a:buFont typeface="+mj-lt"/>
              <a:buAutoNum type="arabicPeriod" startAt="3"/>
            </a:pPr>
            <a:r>
              <a:rPr lang="en-US" dirty="0" smtClean="0"/>
              <a:t>Then we normalize the arrays we have so all the values range from 0 to 1.</a:t>
            </a:r>
          </a:p>
          <a:p>
            <a:pPr marL="514350" indent="-514350">
              <a:buFont typeface="+mj-lt"/>
              <a:buAutoNum type="arabicPeriod" startAt="3"/>
            </a:pPr>
            <a:endParaRPr lang="en-US" dirty="0"/>
          </a:p>
          <a:p>
            <a:pPr marL="514350" indent="-514350">
              <a:buFont typeface="+mj-lt"/>
              <a:buAutoNum type="arabicPeriod" startAt="3"/>
            </a:pPr>
            <a:r>
              <a:rPr lang="en-US" dirty="0" smtClean="0"/>
              <a:t>Then we change all the array to be </a:t>
            </a:r>
            <a:r>
              <a:rPr lang="en-US" dirty="0" err="1" smtClean="0"/>
              <a:t>np</a:t>
            </a:r>
            <a:r>
              <a:rPr lang="en-US" dirty="0" smtClean="0"/>
              <a:t> array as some functions take </a:t>
            </a:r>
            <a:r>
              <a:rPr lang="en-US" dirty="0" err="1" smtClean="0"/>
              <a:t>np</a:t>
            </a:r>
            <a:r>
              <a:rPr lang="en-US" dirty="0" smtClean="0"/>
              <a:t> array as a parameter </a:t>
            </a:r>
            <a:endParaRPr lang="en-US" dirty="0"/>
          </a:p>
          <a:p>
            <a:pPr marL="514350" indent="-514350">
              <a:buFont typeface="+mj-lt"/>
              <a:buAutoNum type="arabicPeriod" startAt="3"/>
            </a:pPr>
            <a:endParaRPr lang="en-US" dirty="0"/>
          </a:p>
          <a:p>
            <a:pPr marL="514350" indent="-514350">
              <a:buFont typeface="+mj-lt"/>
              <a:buAutoNum type="arabicPeriod" startAt="3"/>
            </a:pPr>
            <a:endParaRPr lang="en-US" dirty="0" smtClean="0"/>
          </a:p>
        </p:txBody>
      </p:sp>
    </p:spTree>
    <p:extLst>
      <p:ext uri="{BB962C8B-B14F-4D97-AF65-F5344CB8AC3E}">
        <p14:creationId xmlns:p14="http://schemas.microsoft.com/office/powerpoint/2010/main" val="405078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99D82-CBA9-145E-51DE-767BEC796789}"/>
              </a:ext>
            </a:extLst>
          </p:cNvPr>
          <p:cNvSpPr>
            <a:spLocks noGrp="1"/>
          </p:cNvSpPr>
          <p:nvPr>
            <p:ph type="title"/>
          </p:nvPr>
        </p:nvSpPr>
        <p:spPr/>
        <p:txBody>
          <a:bodyPr/>
          <a:lstStyle/>
          <a:p>
            <a:r>
              <a:rPr lang="en-US" u="sng" dirty="0" smtClean="0"/>
              <a:t>Code summary:</a:t>
            </a:r>
            <a:endParaRPr lang="en-AE" u="sng" dirty="0"/>
          </a:p>
        </p:txBody>
      </p:sp>
      <p:sp>
        <p:nvSpPr>
          <p:cNvPr id="6" name="Slide Number Placeholder 5">
            <a:extLst>
              <a:ext uri="{FF2B5EF4-FFF2-40B4-BE49-F238E27FC236}">
                <a16:creationId xmlns:a16="http://schemas.microsoft.com/office/drawing/2014/main" xmlns="" id="{A4B9C31D-C2C1-8C02-9C34-5C1235CB635C}"/>
              </a:ext>
            </a:extLst>
          </p:cNvPr>
          <p:cNvSpPr>
            <a:spLocks noGrp="1"/>
          </p:cNvSpPr>
          <p:nvPr>
            <p:ph type="sldNum" sz="quarter" idx="12"/>
          </p:nvPr>
        </p:nvSpPr>
        <p:spPr/>
        <p:txBody>
          <a:bodyPr/>
          <a:lstStyle/>
          <a:p>
            <a:fld id="{D9592B41-6630-4477-90D5-130C9D4C14F6}" type="slidenum">
              <a:rPr lang="en-US" smtClean="0"/>
              <a:t>9</a:t>
            </a:fld>
            <a:endParaRPr lang="en-US"/>
          </a:p>
        </p:txBody>
      </p:sp>
      <p:sp>
        <p:nvSpPr>
          <p:cNvPr id="7" name="Content Placeholder 2"/>
          <p:cNvSpPr>
            <a:spLocks noGrp="1"/>
          </p:cNvSpPr>
          <p:nvPr>
            <p:ph idx="1"/>
          </p:nvPr>
        </p:nvSpPr>
        <p:spPr/>
        <p:txBody>
          <a:bodyPr>
            <a:normAutofit/>
          </a:bodyPr>
          <a:lstStyle/>
          <a:p>
            <a:pPr marL="514350" indent="-514350">
              <a:buFont typeface="+mj-lt"/>
              <a:buAutoNum type="arabicPeriod" startAt="6"/>
            </a:pPr>
            <a:r>
              <a:rPr lang="en-US" dirty="0" smtClean="0"/>
              <a:t>For step 6, we add 3 sequential modes. All of them having activation function “</a:t>
            </a:r>
            <a:r>
              <a:rPr lang="en-US" dirty="0" err="1" smtClean="0"/>
              <a:t>relu</a:t>
            </a:r>
            <a:r>
              <a:rPr lang="en-US" dirty="0" smtClean="0"/>
              <a:t>”. For the first model we also state the size of the image and specify that it has 3 bands (RGB)</a:t>
            </a:r>
          </a:p>
          <a:p>
            <a:pPr marL="514350" indent="-514350">
              <a:buFont typeface="+mj-lt"/>
              <a:buAutoNum type="arabicPeriod" startAt="6"/>
            </a:pPr>
            <a:endParaRPr lang="en-US" dirty="0"/>
          </a:p>
          <a:p>
            <a:pPr marL="514350" indent="-514350">
              <a:buFont typeface="+mj-lt"/>
              <a:buAutoNum type="arabicPeriod" startAt="6"/>
            </a:pPr>
            <a:r>
              <a:rPr lang="en-US" dirty="0" smtClean="0"/>
              <a:t>Then we add 2 layers which are the sigmoid and </a:t>
            </a:r>
            <a:r>
              <a:rPr lang="en-US" dirty="0" err="1" smtClean="0"/>
              <a:t>softmax</a:t>
            </a:r>
            <a:r>
              <a:rPr lang="en-US" dirty="0" smtClean="0"/>
              <a:t> layers to our model</a:t>
            </a:r>
            <a:endParaRPr lang="en-US" dirty="0"/>
          </a:p>
          <a:p>
            <a:pPr marL="514350" indent="-514350">
              <a:buFont typeface="+mj-lt"/>
              <a:buAutoNum type="arabicPeriod" startAt="6"/>
            </a:pPr>
            <a:endParaRPr lang="en-US" dirty="0"/>
          </a:p>
          <a:p>
            <a:pPr marL="514350" indent="-514350">
              <a:buFont typeface="+mj-lt"/>
              <a:buAutoNum type="arabicPeriod" startAt="6"/>
            </a:pPr>
            <a:r>
              <a:rPr lang="en-US" dirty="0" smtClean="0"/>
              <a:t>Then we compile our model while using the optimizer called “</a:t>
            </a:r>
            <a:r>
              <a:rPr lang="en-US" dirty="0" err="1" smtClean="0"/>
              <a:t>adam</a:t>
            </a:r>
            <a:r>
              <a:rPr lang="en-US" dirty="0" smtClean="0"/>
              <a:t>” in order to check the accuracy of the code.</a:t>
            </a:r>
          </a:p>
        </p:txBody>
      </p:sp>
    </p:spTree>
    <p:extLst>
      <p:ext uri="{BB962C8B-B14F-4D97-AF65-F5344CB8AC3E}">
        <p14:creationId xmlns:p14="http://schemas.microsoft.com/office/powerpoint/2010/main" val="3073584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653</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Flow Chart</vt:lpstr>
      <vt:lpstr>Dataset</vt:lpstr>
      <vt:lpstr>Dataset:</vt:lpstr>
      <vt:lpstr>CNN Architecture</vt:lpstr>
      <vt:lpstr>CNN Summary:</vt:lpstr>
      <vt:lpstr>Code summary:</vt:lpstr>
      <vt:lpstr>Code summary:</vt:lpstr>
      <vt:lpstr>Code summary:</vt:lpstr>
      <vt:lpstr>Accuracy:</vt:lpstr>
      <vt:lpstr>Model Summary</vt:lpstr>
      <vt:lpstr>Comments: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hisham</dc:creator>
  <cp:lastModifiedBy>nadeem hesham</cp:lastModifiedBy>
  <cp:revision>11</cp:revision>
  <dcterms:created xsi:type="dcterms:W3CDTF">2022-06-08T20:58:45Z</dcterms:created>
  <dcterms:modified xsi:type="dcterms:W3CDTF">2022-06-11T19:55:27Z</dcterms:modified>
</cp:coreProperties>
</file>