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5DDE31-8E7D-41BC-A0A9-7D6CADB702F4}">
  <a:tblStyle styleId="{2F5DDE31-8E7D-41BC-A0A9-7D6CADB702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460D3DE-E71F-4AE1-B61B-D55943438E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19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e2322f6c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e2322f6c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308886f99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308886f99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fcfad31c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fcfad31c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fcfad31c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fcfad31c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fcfad31c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fcfad31c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fcfad31c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fcfad31c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dad2e74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dad2e74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fcfad31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fcfad31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fe46525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fe46525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e2322f6c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e2322f6c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e2322f6c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e2322f6c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eaf3ea1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eaf3ea1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e2322f6c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e2322f6c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eaf3ea1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eaf3ea1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e2322f6c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e2322f6c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fcfad31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fcfad31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fcfad31c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fcfad31c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fcfad31c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fcfad31c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npate@ur.rochester.edu" TargetMode="External"/><Relationship Id="rId4" Type="http://schemas.openxmlformats.org/officeDocument/2006/relationships/hyperlink" Target="mailto:aproma@cs.rochester.edu" TargetMode="External"/><Relationship Id="rId5" Type="http://schemas.openxmlformats.org/officeDocument/2006/relationships/hyperlink" Target="mailto:dihan@wustl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nalyticsvidhya.com/blog/2022/02/introduction-to-collaborative-filtering/" TargetMode="External"/><Relationship Id="rId4" Type="http://schemas.openxmlformats.org/officeDocument/2006/relationships/hyperlink" Target="https://www.goguardian.com/glossary/what-is-content-filtering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Predicting Individual Media Preferences and News Exposure:</a:t>
            </a:r>
            <a:br>
              <a:rPr lang="en" sz="3500"/>
            </a:br>
            <a:r>
              <a:rPr i="1" lang="en" sz="2833"/>
              <a:t>An Algorithmic Approach Using Demographic Data and Media Use Habits</a:t>
            </a:r>
            <a:endParaRPr i="1" sz="2833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Adiba, Dihan, Neeley, Nour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Algorithms Tested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 Nearest Neighbor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Gradient Boosting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Cosine Similarity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XGBoost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 Forests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 Neural Network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Transformer Model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017725"/>
            <a:ext cx="871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tends to perform better in terms of </a:t>
            </a:r>
            <a:r>
              <a:rPr lang="en"/>
              <a:t>accuracy</a:t>
            </a:r>
            <a:r>
              <a:rPr lang="en"/>
              <a:t>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 comes close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models not so great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525" y="2277675"/>
            <a:ext cx="4903849" cy="1920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3562050" y="4198025"/>
            <a:ext cx="20199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Fig: Concept of random forest </a:t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3286350" y="4775500"/>
            <a:ext cx="2473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https://godatadrive.com/blog/random-forests</a:t>
            </a:r>
            <a:endParaRPr sz="9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Random Forest </a:t>
            </a:r>
            <a:endParaRPr/>
          </a:p>
        </p:txBody>
      </p:sp>
      <p:graphicFrame>
        <p:nvGraphicFramePr>
          <p:cNvPr id="142" name="Google Shape;142;p24"/>
          <p:cNvGraphicFramePr/>
          <p:nvPr/>
        </p:nvGraphicFramePr>
        <p:xfrm>
          <a:off x="194613" y="1331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{2F5DDE31-8E7D-41BC-A0A9-7D6CADB702F4}</a:tableStyleId>
              </a:tblPr>
              <a:tblGrid>
                <a:gridCol w="777025"/>
                <a:gridCol w="517750"/>
                <a:gridCol w="519900"/>
                <a:gridCol w="519925"/>
                <a:gridCol w="583650"/>
                <a:gridCol w="583650"/>
                <a:gridCol w="583650"/>
                <a:gridCol w="583650"/>
                <a:gridCol w="583650"/>
                <a:gridCol w="583650"/>
                <a:gridCol w="583650"/>
                <a:gridCol w="583650"/>
                <a:gridCol w="583650"/>
                <a:gridCol w="583650"/>
                <a:gridCol w="583650"/>
              </a:tblGrid>
              <a:tr h="68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3.1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3.2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4.1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4.2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5.1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5.2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6.1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6.2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7.1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7.2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0.79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4"/>
          <p:cNvSpPr txBox="1"/>
          <p:nvPr/>
        </p:nvSpPr>
        <p:spPr>
          <a:xfrm>
            <a:off x="702675" y="3674275"/>
            <a:ext cx="27012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1. Media networks - ABC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2. Media networks - CBS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3. Media networks - NBC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4. Media networks - CNN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587850" y="3674275"/>
            <a:ext cx="29880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5. Media networks - Fox News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6. Media networks - MSNBC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7. Media networks - PBS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6985525" y="3743125"/>
            <a:ext cx="15132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Predictions</a:t>
            </a:r>
            <a:b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.1 : True 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.2: False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2772875" y="2730100"/>
            <a:ext cx="3425100" cy="479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Findings: Accuracy is pretty high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Random Forest </a:t>
            </a:r>
            <a:endParaRPr/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194613" y="1331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{2F5DDE31-8E7D-41BC-A0A9-7D6CADB702F4}</a:tableStyleId>
              </a:tblPr>
              <a:tblGrid>
                <a:gridCol w="777025"/>
                <a:gridCol w="517750"/>
                <a:gridCol w="519900"/>
                <a:gridCol w="519925"/>
                <a:gridCol w="583650"/>
                <a:gridCol w="583650"/>
                <a:gridCol w="583650"/>
                <a:gridCol w="583650"/>
                <a:gridCol w="583650"/>
                <a:gridCol w="583650"/>
                <a:gridCol w="583650"/>
                <a:gridCol w="583650"/>
                <a:gridCol w="583650"/>
                <a:gridCol w="583650"/>
                <a:gridCol w="583650"/>
              </a:tblGrid>
              <a:tr h="68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3.1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3.2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4.1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4.2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5.1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5.2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6.1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6.2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7.1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7.2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0.79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p25"/>
          <p:cNvSpPr txBox="1"/>
          <p:nvPr/>
        </p:nvSpPr>
        <p:spPr>
          <a:xfrm>
            <a:off x="702675" y="3674275"/>
            <a:ext cx="27012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1. Media networks - ABC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2. Media networks - CBS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3. Media networks - NBC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4. Media networks - CNN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3587850" y="3674275"/>
            <a:ext cx="29880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5. Media networks - Fox News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6. Media networks - MSNBC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7. Media networks - PBS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6985525" y="3743125"/>
            <a:ext cx="15132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Predictions</a:t>
            </a:r>
            <a:b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.1 : True 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.2: False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2009300" y="2730100"/>
            <a:ext cx="4983900" cy="479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Findings: Accuracy is highest for predicting PBS 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7695025" y="1371425"/>
            <a:ext cx="1316700" cy="10527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Random Forest </a:t>
            </a:r>
            <a:endParaRPr/>
          </a:p>
        </p:txBody>
      </p:sp>
      <p:graphicFrame>
        <p:nvGraphicFramePr>
          <p:cNvPr id="163" name="Google Shape;163;p26"/>
          <p:cNvGraphicFramePr/>
          <p:nvPr/>
        </p:nvGraphicFramePr>
        <p:xfrm>
          <a:off x="194613" y="155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{2F5DDE31-8E7D-41BC-A0A9-7D6CADB702F4}</a:tableStyleId>
              </a:tblPr>
              <a:tblGrid>
                <a:gridCol w="777025"/>
                <a:gridCol w="517750"/>
                <a:gridCol w="519900"/>
                <a:gridCol w="519925"/>
                <a:gridCol w="583650"/>
                <a:gridCol w="583650"/>
                <a:gridCol w="583650"/>
                <a:gridCol w="583650"/>
                <a:gridCol w="583650"/>
                <a:gridCol w="583650"/>
                <a:gridCol w="583650"/>
                <a:gridCol w="583650"/>
                <a:gridCol w="583650"/>
                <a:gridCol w="583650"/>
                <a:gridCol w="583650"/>
              </a:tblGrid>
              <a:tr h="68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3.1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3.2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4.1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4.2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5.1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5.2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6.1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6.2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7.1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7.2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0.79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Macro Average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0.57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0.76</a:t>
                      </a:r>
                      <a:endParaRPr sz="1100"/>
                    </a:p>
                  </a:txBody>
                  <a:tcPr marT="91425" marB="91425" marR="91425" marL="914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0.69</a:t>
                      </a:r>
                      <a:endParaRPr sz="1100"/>
                    </a:p>
                  </a:txBody>
                  <a:tcPr marT="91425" marB="91425" marR="91425" marL="914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0.47</a:t>
                      </a:r>
                      <a:endParaRPr sz="1100"/>
                    </a:p>
                  </a:txBody>
                  <a:tcPr marT="91425" marB="91425" marR="91425" marL="914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p26"/>
          <p:cNvSpPr txBox="1"/>
          <p:nvPr/>
        </p:nvSpPr>
        <p:spPr>
          <a:xfrm>
            <a:off x="702675" y="3808425"/>
            <a:ext cx="27012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1. Media networks - ABC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2. Media networks - CBS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3. Media networks - NBC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4. Media networks - CNN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3587850" y="3808425"/>
            <a:ext cx="29880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5. Media networks - Fox News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6. Media networks - MSNBC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7. Media networks - PBS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6985525" y="3869462"/>
            <a:ext cx="15132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Predictions</a:t>
            </a:r>
            <a:b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.1 : True 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.2: False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788475" y="1017725"/>
            <a:ext cx="75771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40C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Macro Average: All classes equally contribute to the final averaged metric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1883700" y="3297813"/>
            <a:ext cx="5376600" cy="479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Findings: Macro Average performs relatively worse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Accuracy </a:t>
            </a:r>
            <a:endParaRPr/>
          </a:p>
        </p:txBody>
      </p:sp>
      <p:graphicFrame>
        <p:nvGraphicFramePr>
          <p:cNvPr id="174" name="Google Shape;174;p27"/>
          <p:cNvGraphicFramePr/>
          <p:nvPr/>
        </p:nvGraphicFramePr>
        <p:xfrm>
          <a:off x="278063" y="134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{2F5DDE31-8E7D-41BC-A0A9-7D6CADB702F4}</a:tableStyleId>
              </a:tblPr>
              <a:tblGrid>
                <a:gridCol w="762200"/>
                <a:gridCol w="507875"/>
                <a:gridCol w="510000"/>
                <a:gridCol w="510025"/>
                <a:gridCol w="572525"/>
                <a:gridCol w="572525"/>
                <a:gridCol w="572525"/>
                <a:gridCol w="572525"/>
                <a:gridCol w="572525"/>
                <a:gridCol w="572525"/>
                <a:gridCol w="572525"/>
                <a:gridCol w="572525"/>
                <a:gridCol w="572525"/>
                <a:gridCol w="572525"/>
                <a:gridCol w="572525"/>
              </a:tblGrid>
              <a:tr h="68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1.1</a:t>
                      </a:r>
                      <a:endParaRPr b="1"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3.1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3.2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4.1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4.2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5.1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5.2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6.1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6.2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7.1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7.2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4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 Forest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</a:t>
                      </a:r>
                      <a:br>
                        <a:rPr lang="en"/>
                      </a:br>
                      <a:r>
                        <a:rPr lang="en"/>
                        <a:t>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5" name="Google Shape;175;p27"/>
          <p:cNvSpPr txBox="1"/>
          <p:nvPr/>
        </p:nvSpPr>
        <p:spPr>
          <a:xfrm>
            <a:off x="702675" y="3674275"/>
            <a:ext cx="27012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1. Media networks - ABC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2. Media networks - CBS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3. Media networks - NBC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4. Media networks - CNN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3587850" y="3674275"/>
            <a:ext cx="29880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5. Media networks - Fox News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6. Media networks - MSNBC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7. Media networks - PBS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6985525" y="3743125"/>
            <a:ext cx="15132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Predictions</a:t>
            </a:r>
            <a:b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.1 : True 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.2: False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Inspecting the Data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was uneven in amount of “consumed” vs. “not consumed”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Table of % “consumed” in data for each news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Overpredicting on “not consumed” response → better user trust than the latter</a:t>
            </a:r>
            <a:endParaRPr/>
          </a:p>
        </p:txBody>
      </p:sp>
      <p:graphicFrame>
        <p:nvGraphicFramePr>
          <p:cNvPr id="184" name="Google Shape;184;p28"/>
          <p:cNvGraphicFramePr/>
          <p:nvPr/>
        </p:nvGraphicFramePr>
        <p:xfrm>
          <a:off x="1600238" y="217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{6460D3DE-E71F-4AE1-B61B-D55943438EDC}</a:tableStyleId>
              </a:tblPr>
              <a:tblGrid>
                <a:gridCol w="849075"/>
                <a:gridCol w="849075"/>
                <a:gridCol w="849075"/>
                <a:gridCol w="849075"/>
                <a:gridCol w="849075"/>
                <a:gridCol w="849075"/>
                <a:gridCol w="849075"/>
              </a:tblGrid>
              <a:tr h="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CBS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NBC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Fox News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MSNBC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PBS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0.379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0.356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0.365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0.343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0.389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85" name="Google Shape;185;p28"/>
          <p:cNvSpPr/>
          <p:nvPr/>
        </p:nvSpPr>
        <p:spPr>
          <a:xfrm>
            <a:off x="5777725" y="1995275"/>
            <a:ext cx="1872900" cy="10527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Retrieve media content based on preference predictions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Summarize media content the individual is exposed to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Can help reduce belief in political misinformation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Refine and validate the predictive algorithms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 additional datasets from diverse sources to enhance its generalizability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behavioral data, such as social media interactions and temporal consumption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 multimodal data and contextual sentiment analysis to improve the accuracy of our insights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Field </a:t>
            </a:r>
            <a:r>
              <a:rPr lang="en"/>
              <a:t>experiments</a:t>
            </a:r>
            <a:r>
              <a:rPr lang="en"/>
              <a:t> and interdisciplinary collaborations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ethical considerations, such as privacy, data security, and bias mitigation, in a priority throughout the research process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490250" y="526350"/>
            <a:ext cx="81486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03" name="Google Shape;203;p31"/>
          <p:cNvSpPr txBox="1"/>
          <p:nvPr/>
        </p:nvSpPr>
        <p:spPr>
          <a:xfrm>
            <a:off x="490250" y="1378450"/>
            <a:ext cx="8285700" cy="1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Nour Assili      	</a:t>
            </a:r>
            <a:r>
              <a:rPr lang="en" u="sng">
                <a:solidFill>
                  <a:schemeClr val="hlink"/>
                </a:solidFill>
              </a:rPr>
              <a:t>nassili@u.rochester.edu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Neeley Pate    	</a:t>
            </a:r>
            <a:r>
              <a:rPr lang="en" u="sng">
                <a:solidFill>
                  <a:schemeClr val="hlink"/>
                </a:solidFill>
                <a:hlinkClick r:id="rId3"/>
              </a:rPr>
              <a:t>npate@ur.rochester.edu</a:t>
            </a:r>
            <a:r>
              <a:rPr lang="en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Adiba Proma   	</a:t>
            </a:r>
            <a:r>
              <a:rPr lang="en" u="sng">
                <a:solidFill>
                  <a:schemeClr val="hlink"/>
                </a:solidFill>
                <a:hlinkClick r:id="rId4"/>
              </a:rPr>
              <a:t>aproma@cs.rochester.edu</a:t>
            </a:r>
            <a:r>
              <a:rPr lang="en">
                <a:solidFill>
                  <a:srgbClr val="434343"/>
                </a:solidFill>
              </a:rPr>
              <a:t> 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434343"/>
                </a:solidFill>
              </a:rPr>
              <a:t>Dihan Shi	     	</a:t>
            </a:r>
            <a:r>
              <a:rPr lang="en" u="sng">
                <a:solidFill>
                  <a:schemeClr val="hlink"/>
                </a:solidFill>
                <a:hlinkClick r:id="rId5"/>
              </a:rPr>
              <a:t>dihan@wustl.edu</a:t>
            </a:r>
            <a:r>
              <a:rPr lang="en" u="sng">
                <a:solidFill>
                  <a:schemeClr val="accent5"/>
                </a:solidFill>
              </a:rPr>
              <a:t>		dihan.org</a:t>
            </a:r>
            <a:r>
              <a:rPr lang="en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73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M</a:t>
            </a:r>
            <a:r>
              <a:rPr lang="en" sz="1700"/>
              <a:t>edia plays a crucial role in shaping public opinion and political discourse </a:t>
            </a:r>
            <a:r>
              <a:rPr lang="en" sz="1100"/>
              <a:t>(McCombs &amp; Shaw, 1972)</a:t>
            </a:r>
            <a:endParaRPr sz="11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Individuals have access to a wide range of media outlets, each with its own perspective and bias </a:t>
            </a:r>
            <a:r>
              <a:rPr lang="en" sz="1100"/>
              <a:t>(Flaxman et al., 2016)</a:t>
            </a:r>
            <a:endParaRPr sz="11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Essential for analyzing public opinion formation, issue salience, media bias, and voting behavior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Important to understand election behavior and policy perceptions </a:t>
            </a:r>
            <a:endParaRPr sz="17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374" y="445025"/>
            <a:ext cx="2629075" cy="175371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5684100" y="2223425"/>
            <a:ext cx="19341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Who you vote for! </a:t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1750" y="2627375"/>
            <a:ext cx="2360317" cy="18414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7137014" y="4468872"/>
            <a:ext cx="1832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Policies 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in Political Science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</a:t>
            </a:r>
            <a:r>
              <a:rPr lang="en"/>
              <a:t>Receive-Accept-Sample” (RAS) model of public opinion formation </a:t>
            </a:r>
            <a:r>
              <a:rPr lang="en" sz="1200"/>
              <a:t>(Zaller, 1992)</a:t>
            </a:r>
            <a:endParaRPr sz="12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Media bias and polarization </a:t>
            </a:r>
            <a:r>
              <a:rPr lang="en" sz="1200"/>
              <a:t>(Gentzkow &amp; Shapiro, 2010; Prior, 2013)</a:t>
            </a:r>
            <a:endParaRPr sz="12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Media agenda-setting and mass perceptions of issue salience </a:t>
            </a:r>
            <a:r>
              <a:rPr lang="en" sz="1200"/>
              <a:t>(McCombs &amp; Shaw, 1972)</a:t>
            </a:r>
            <a:endParaRPr sz="12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Media influence and voting intentions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Work on User Preference Prediction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 filtering algorithms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user’s past </a:t>
            </a:r>
            <a:r>
              <a:rPr lang="en"/>
              <a:t>preferred</a:t>
            </a:r>
            <a:r>
              <a:rPr lang="en"/>
              <a:t> documents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Collaborative filtering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similar users’ preferred sources 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77025" y="4568875"/>
            <a:ext cx="80706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Karimi, M., Jannach, D., &amp; Jugovac, M. (2018). News recommender systems–Survey and roads ahead. Information Processing &amp; Management, 54(6), 1203-1227., </a:t>
            </a:r>
            <a:endParaRPr sz="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https://www.analyticsvidhya.com/blog/2022/02/introduction-to-collaborative-filtering/</a:t>
            </a:r>
            <a:r>
              <a:rPr lang="en" sz="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https://www.goguardian.com/glossary/what-is-content-filtering</a:t>
            </a:r>
            <a:r>
              <a:rPr lang="en" sz="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9400" y="1075950"/>
            <a:ext cx="1782499" cy="17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569025" y="2858450"/>
            <a:ext cx="1942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Content filtering </a:t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4421" y="2062763"/>
            <a:ext cx="1782500" cy="216498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" name="Google Shape;87;p16"/>
          <p:cNvSpPr txBox="1"/>
          <p:nvPr/>
        </p:nvSpPr>
        <p:spPr>
          <a:xfrm>
            <a:off x="7392700" y="4227750"/>
            <a:ext cx="15591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Collaborative filtering</a:t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Previously: s</a:t>
            </a:r>
            <a:r>
              <a:rPr lang="en"/>
              <a:t>trong focus on </a:t>
            </a:r>
            <a:r>
              <a:rPr b="1" lang="en"/>
              <a:t>what news</a:t>
            </a:r>
            <a:r>
              <a:rPr lang="en"/>
              <a:t> individual people want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goal: What </a:t>
            </a:r>
            <a:r>
              <a:rPr b="1" lang="en"/>
              <a:t>news sources</a:t>
            </a:r>
            <a:r>
              <a:rPr lang="en"/>
              <a:t> individual people want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Methods: </a:t>
            </a:r>
            <a:r>
              <a:rPr lang="en"/>
              <a:t>Try out different prediction algorithms</a:t>
            </a:r>
            <a:r>
              <a:rPr lang="en"/>
              <a:t> to predict individual media preferences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Data: </a:t>
            </a:r>
            <a:r>
              <a:rPr b="1" lang="en"/>
              <a:t>2022 Cooperative Election Study (CES)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Features: Demographic data, Media use habits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of interest: News sources consumed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1a. What are different ways of predicting news source preferences based on user characteristics?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1b. How do these different ways perform in comparison to each other?</a:t>
            </a:r>
            <a:endParaRPr sz="2300"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2. Which components of a user’s demographics and media use habits have the most impact in determining media </a:t>
            </a:r>
            <a:r>
              <a:rPr lang="en" sz="2300"/>
              <a:t>preferences</a:t>
            </a:r>
            <a:r>
              <a:rPr lang="en" sz="2300"/>
              <a:t>?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31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RQ1: </a:t>
            </a:r>
            <a:r>
              <a:rPr lang="en" sz="2300"/>
              <a:t>What are different ways of predicting news source preferences based on user characteristics?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RQ2: How do these different ways perform in comparison to each other?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 Cooperative Election Study (CES)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557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Nationally representative survey of Americans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60,000 participants total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(22,179 with complete responses to outcome variables)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split into indicators for more features / binary indication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100" y="1649400"/>
            <a:ext cx="2951100" cy="148860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2182350" y="4784025"/>
            <a:ext cx="54945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https://tischcollege.tufts.edu/research-faculty/research-centers/cooperative-election-study</a:t>
            </a:r>
            <a:endParaRPr sz="9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9997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Demographic Information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Inputstate: location based on state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Birthyr: age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Gender4: gender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Educ: education attainment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Race: race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Industry: occupation category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Hispanic: hispanic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Employ: employment status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Faminc_new: annual family income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Media and Social Media Habits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CC22_300: media use past 24 hours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CC22_300a: news scale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CC22_300c: print scale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CC22_300d: recent social media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