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0" r:id="rId5"/>
    <p:sldId id="271" r:id="rId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77283" autoAdjust="0"/>
  </p:normalViewPr>
  <p:slideViewPr>
    <p:cSldViewPr snapToGrid="0" snapToObjects="1">
      <p:cViewPr varScale="1">
        <p:scale>
          <a:sx n="88" d="100"/>
          <a:sy n="88" d="100"/>
        </p:scale>
        <p:origin x="1470" y="9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instacart.com/datasets/grocery-shopping-2017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instacart.com/datasets/grocery-shopping-2017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94DA9-A763-4560-8A21-01CF793050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FCD6EA-8C56-4CCC-B1A5-BBB6AD3FD82F}">
      <dgm:prSet phldrT="[Text]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dirty="0"/>
            <a:t>Success Criteria</a:t>
          </a:r>
        </a:p>
      </dgm:t>
    </dgm:pt>
    <dgm:pt modelId="{639D373F-0BEA-475C-A588-D64023F2296C}" type="parTrans" cxnId="{BCF21FBD-EC17-4828-8C6D-DAA3B0514670}">
      <dgm:prSet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endParaRPr lang="en-US"/>
        </a:p>
      </dgm:t>
    </dgm:pt>
    <dgm:pt modelId="{7DEF35B5-0932-43FA-991B-AD64584BE4B6}" type="sibTrans" cxnId="{BCF21FBD-EC17-4828-8C6D-DAA3B0514670}">
      <dgm:prSet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endParaRPr lang="en-US"/>
        </a:p>
      </dgm:t>
    </dgm:pt>
    <dgm:pt modelId="{D1940352-7931-4F14-94EF-8F6DB8A93076}">
      <dgm:prSet phldrT="[Text]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dirty="0"/>
            <a:t>Value</a:t>
          </a:r>
        </a:p>
      </dgm:t>
    </dgm:pt>
    <dgm:pt modelId="{682F75B0-2BA5-44B2-B013-D8F8153E6945}" type="parTrans" cxnId="{5F54BD83-FDA7-4A55-A2DF-88A32A61B6DF}">
      <dgm:prSet/>
      <dgm:spPr/>
      <dgm:t>
        <a:bodyPr/>
        <a:lstStyle/>
        <a:p>
          <a:endParaRPr lang="en-US"/>
        </a:p>
      </dgm:t>
    </dgm:pt>
    <dgm:pt modelId="{0BDEB327-51D3-4B5A-96CD-E1B9B3BA6CDC}" type="sibTrans" cxnId="{5F54BD83-FDA7-4A55-A2DF-88A32A61B6DF}">
      <dgm:prSet/>
      <dgm:spPr/>
      <dgm:t>
        <a:bodyPr/>
        <a:lstStyle/>
        <a:p>
          <a:endParaRPr lang="en-US"/>
        </a:p>
      </dgm:t>
    </dgm:pt>
    <dgm:pt modelId="{A6526272-6883-48B6-B654-1A684B3DACA4}">
      <dgm:prSet phldrT="[Text]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dirty="0">
              <a:solidFill>
                <a:schemeClr val="tx1"/>
              </a:solidFill>
            </a:rPr>
            <a:t>Provide customized algorithm for the problem</a:t>
          </a:r>
        </a:p>
      </dgm:t>
    </dgm:pt>
    <dgm:pt modelId="{181B01F8-F27C-4552-9D32-272D66FFFA54}" type="parTrans" cxnId="{A1771075-5BBD-4F6E-BEBF-0625727C315A}">
      <dgm:prSet/>
      <dgm:spPr/>
      <dgm:t>
        <a:bodyPr/>
        <a:lstStyle/>
        <a:p>
          <a:endParaRPr lang="en-US"/>
        </a:p>
      </dgm:t>
    </dgm:pt>
    <dgm:pt modelId="{6CB8CB0F-BAF3-4873-87F6-62E0C25BCA8E}" type="sibTrans" cxnId="{A1771075-5BBD-4F6E-BEBF-0625727C315A}">
      <dgm:prSet/>
      <dgm:spPr/>
      <dgm:t>
        <a:bodyPr/>
        <a:lstStyle/>
        <a:p>
          <a:endParaRPr lang="en-US"/>
        </a:p>
      </dgm:t>
    </dgm:pt>
    <dgm:pt modelId="{9C458879-A92D-470E-8917-5BA4F138C7F6}">
      <dgm:prSet phldrT="[Text]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dirty="0"/>
            <a:t>Goal</a:t>
          </a:r>
        </a:p>
      </dgm:t>
    </dgm:pt>
    <dgm:pt modelId="{DF8C98E3-6B4B-45A8-8247-81FE488A2755}" type="parTrans" cxnId="{0BEB704A-4182-4D5A-9B43-5CDED8ACC60D}">
      <dgm:prSet/>
      <dgm:spPr/>
      <dgm:t>
        <a:bodyPr/>
        <a:lstStyle/>
        <a:p>
          <a:endParaRPr lang="en-US"/>
        </a:p>
      </dgm:t>
    </dgm:pt>
    <dgm:pt modelId="{C58AD275-0425-42EC-896C-5E28B645D5D2}" type="sibTrans" cxnId="{0BEB704A-4182-4D5A-9B43-5CDED8ACC60D}">
      <dgm:prSet/>
      <dgm:spPr/>
      <dgm:t>
        <a:bodyPr/>
        <a:lstStyle/>
        <a:p>
          <a:endParaRPr lang="en-US"/>
        </a:p>
      </dgm:t>
    </dgm:pt>
    <dgm:pt modelId="{BCE295F6-6006-48E9-AC4C-B53E976ACB53}">
      <dgm:prSet phldrT="[Text]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dirty="0"/>
            <a:t>Contribution</a:t>
          </a:r>
        </a:p>
      </dgm:t>
    </dgm:pt>
    <dgm:pt modelId="{974A7D11-83A2-4C88-B1A8-E941E22AB0FD}" type="parTrans" cxnId="{4E5DB25B-2E80-45BF-B327-8BECED8A0BC0}">
      <dgm:prSet/>
      <dgm:spPr/>
      <dgm:t>
        <a:bodyPr/>
        <a:lstStyle/>
        <a:p>
          <a:endParaRPr lang="en-US"/>
        </a:p>
      </dgm:t>
    </dgm:pt>
    <dgm:pt modelId="{BCD3002F-F0FC-4DDB-A818-D60461967D88}" type="sibTrans" cxnId="{4E5DB25B-2E80-45BF-B327-8BECED8A0BC0}">
      <dgm:prSet/>
      <dgm:spPr/>
      <dgm:t>
        <a:bodyPr/>
        <a:lstStyle/>
        <a:p>
          <a:endParaRPr lang="en-US"/>
        </a:p>
      </dgm:t>
    </dgm:pt>
    <dgm:pt modelId="{64DE0C4C-33F2-4B5D-80C6-2060878A6CB8}">
      <dgm:prSet phldrT="[Text]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dirty="0">
              <a:solidFill>
                <a:schemeClr val="tx1"/>
              </a:solidFill>
            </a:rPr>
            <a:t>Current solutions are time consuming</a:t>
          </a:r>
        </a:p>
      </dgm:t>
    </dgm:pt>
    <dgm:pt modelId="{F97E1E53-E6A1-4929-9ADF-7078223CEB86}" type="parTrans" cxnId="{86832567-4A8F-4BEA-A54B-90398B90359B}">
      <dgm:prSet/>
      <dgm:spPr/>
      <dgm:t>
        <a:bodyPr/>
        <a:lstStyle/>
        <a:p>
          <a:endParaRPr lang="en-US"/>
        </a:p>
      </dgm:t>
    </dgm:pt>
    <dgm:pt modelId="{3E731479-FA8E-419D-B677-4993BBFBC2D2}" type="sibTrans" cxnId="{86832567-4A8F-4BEA-A54B-90398B90359B}">
      <dgm:prSet/>
      <dgm:spPr/>
      <dgm:t>
        <a:bodyPr/>
        <a:lstStyle/>
        <a:p>
          <a:endParaRPr lang="en-US"/>
        </a:p>
      </dgm:t>
    </dgm:pt>
    <dgm:pt modelId="{F6F75607-B2D0-434C-A0C2-4FCD565A5897}">
      <dgm:prSet phldrT="[Text]" custT="1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sz="2000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To solve the special case of vehicle routing problem based on </a:t>
          </a:r>
          <a:r>
            <a:rPr lang="en-US" sz="2000" kern="1200">
              <a:solidFill>
                <a:prstClr val="black"/>
              </a:solidFill>
              <a:latin typeface="Arial"/>
              <a:ea typeface="+mn-ea"/>
              <a:cs typeface="+mn-cs"/>
            </a:rPr>
            <a:t>Instacart</a:t>
          </a:r>
          <a:r>
            <a:rPr lang="en-US" sz="2000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 data</a:t>
          </a:r>
        </a:p>
      </dgm:t>
    </dgm:pt>
    <dgm:pt modelId="{736E8E5B-F6CD-407D-9CB2-BCCB8F4DDC1C}" type="parTrans" cxnId="{16E4E0AA-DAA1-4D89-AA2D-EAFAF667A594}">
      <dgm:prSet/>
      <dgm:spPr/>
      <dgm:t>
        <a:bodyPr/>
        <a:lstStyle/>
        <a:p>
          <a:endParaRPr lang="en-US"/>
        </a:p>
      </dgm:t>
    </dgm:pt>
    <dgm:pt modelId="{4D64BE9C-531C-4748-B9B8-B6E16C5D5A55}" type="sibTrans" cxnId="{16E4E0AA-DAA1-4D89-AA2D-EAFAF667A594}">
      <dgm:prSet/>
      <dgm:spPr/>
      <dgm:t>
        <a:bodyPr/>
        <a:lstStyle/>
        <a:p>
          <a:endParaRPr lang="en-US"/>
        </a:p>
      </dgm:t>
    </dgm:pt>
    <dgm:pt modelId="{6D6FD878-3F49-4D7D-9E80-E9DD694939F6}">
      <dgm:prSet phldrT="[Text]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dirty="0"/>
            <a:t>Solution time</a:t>
          </a:r>
        </a:p>
      </dgm:t>
    </dgm:pt>
    <dgm:pt modelId="{605AE037-9C39-43E2-9C25-DD6DF1860D6C}" type="parTrans" cxnId="{66E58557-94DD-470A-8238-75BEE6A74148}">
      <dgm:prSet/>
      <dgm:spPr/>
      <dgm:t>
        <a:bodyPr/>
        <a:lstStyle/>
        <a:p>
          <a:endParaRPr lang="en-US"/>
        </a:p>
      </dgm:t>
    </dgm:pt>
    <dgm:pt modelId="{016BA03D-B2E6-43D2-9E2C-9AE3F5A6E681}" type="sibTrans" cxnId="{66E58557-94DD-470A-8238-75BEE6A74148}">
      <dgm:prSet/>
      <dgm:spPr/>
      <dgm:t>
        <a:bodyPr/>
        <a:lstStyle/>
        <a:p>
          <a:endParaRPr lang="en-US"/>
        </a:p>
      </dgm:t>
    </dgm:pt>
    <dgm:pt modelId="{E5F43F3D-E116-4BCE-9CBA-2F258F3CBE05}">
      <dgm:prSet phldrT="[Text]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dirty="0"/>
            <a:t>Total driver’s travel time</a:t>
          </a:r>
        </a:p>
      </dgm:t>
    </dgm:pt>
    <dgm:pt modelId="{1242BB2F-DBA6-48AC-9B5A-C2C29BF27660}" type="parTrans" cxnId="{B55C1975-7EAC-4FED-9F6B-337AD69225D8}">
      <dgm:prSet/>
      <dgm:spPr/>
      <dgm:t>
        <a:bodyPr/>
        <a:lstStyle/>
        <a:p>
          <a:endParaRPr lang="en-US"/>
        </a:p>
      </dgm:t>
    </dgm:pt>
    <dgm:pt modelId="{55117BDB-B3E6-43A2-8C0C-30306F8AD307}" type="sibTrans" cxnId="{B55C1975-7EAC-4FED-9F6B-337AD69225D8}">
      <dgm:prSet/>
      <dgm:spPr/>
      <dgm:t>
        <a:bodyPr/>
        <a:lstStyle/>
        <a:p>
          <a:endParaRPr lang="en-US"/>
        </a:p>
      </dgm:t>
    </dgm:pt>
    <dgm:pt modelId="{C85F7C2A-90AC-4CC1-9E02-CB8385C50F42}">
      <dgm:prSet phldrT="[Text]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dirty="0"/>
            <a:t>On time delivery</a:t>
          </a:r>
        </a:p>
      </dgm:t>
    </dgm:pt>
    <dgm:pt modelId="{0606C15F-3D37-4FDE-AD56-20B634527A85}" type="parTrans" cxnId="{6AA53ED8-DBD0-4062-AD81-FC76A48F6359}">
      <dgm:prSet/>
      <dgm:spPr/>
      <dgm:t>
        <a:bodyPr/>
        <a:lstStyle/>
        <a:p>
          <a:endParaRPr lang="en-US"/>
        </a:p>
      </dgm:t>
    </dgm:pt>
    <dgm:pt modelId="{9273BE75-9E9A-482A-938E-3D801AD27622}" type="sibTrans" cxnId="{6AA53ED8-DBD0-4062-AD81-FC76A48F6359}">
      <dgm:prSet/>
      <dgm:spPr/>
      <dgm:t>
        <a:bodyPr/>
        <a:lstStyle/>
        <a:p>
          <a:endParaRPr lang="en-US"/>
        </a:p>
      </dgm:t>
    </dgm:pt>
    <dgm:pt modelId="{B9CF0E41-A9D8-4FE9-AA4B-0D2A9B2F68C6}">
      <dgm:prSet phldrT="[Text]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dirty="0">
              <a:solidFill>
                <a:schemeClr val="tx1"/>
              </a:solidFill>
            </a:rPr>
            <a:t>Improves the user experience</a:t>
          </a:r>
        </a:p>
      </dgm:t>
    </dgm:pt>
    <dgm:pt modelId="{E06B32C9-E530-4066-8581-F287EB166710}" type="parTrans" cxnId="{50D5ED12-C7F0-4311-89E7-2CDBF6DF5A32}">
      <dgm:prSet/>
      <dgm:spPr/>
      <dgm:t>
        <a:bodyPr/>
        <a:lstStyle/>
        <a:p>
          <a:endParaRPr lang="en-US"/>
        </a:p>
      </dgm:t>
    </dgm:pt>
    <dgm:pt modelId="{F55F8785-F073-43F7-BA32-0B56ED163A7D}" type="sibTrans" cxnId="{50D5ED12-C7F0-4311-89E7-2CDBF6DF5A32}">
      <dgm:prSet/>
      <dgm:spPr/>
      <dgm:t>
        <a:bodyPr/>
        <a:lstStyle/>
        <a:p>
          <a:endParaRPr lang="en-US"/>
        </a:p>
      </dgm:t>
    </dgm:pt>
    <dgm:pt modelId="{E3E16FC7-524F-4479-A030-BAE0D8096B77}">
      <dgm:prSet phldrT="[Text]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dirty="0">
              <a:solidFill>
                <a:schemeClr val="tx1"/>
              </a:solidFill>
            </a:rPr>
            <a:t>They are not customized for this specific case</a:t>
          </a:r>
        </a:p>
      </dgm:t>
    </dgm:pt>
    <dgm:pt modelId="{8381A022-7626-4C97-B6C4-442A64C8ADAF}" type="parTrans" cxnId="{36CBABD6-E4E6-4A7F-92E7-1A3E6B30FBE7}">
      <dgm:prSet/>
      <dgm:spPr/>
      <dgm:t>
        <a:bodyPr/>
        <a:lstStyle/>
        <a:p>
          <a:endParaRPr lang="en-US"/>
        </a:p>
      </dgm:t>
    </dgm:pt>
    <dgm:pt modelId="{B02FEA30-3A42-4590-956B-172127F4FC17}" type="sibTrans" cxnId="{36CBABD6-E4E6-4A7F-92E7-1A3E6B30FBE7}">
      <dgm:prSet/>
      <dgm:spPr/>
      <dgm:t>
        <a:bodyPr/>
        <a:lstStyle/>
        <a:p>
          <a:endParaRPr lang="en-US"/>
        </a:p>
      </dgm:t>
    </dgm:pt>
    <dgm:pt modelId="{16CD9CAE-F374-4F7D-8B8E-3EC90D334EB0}">
      <dgm:prSet phldrT="[Text]" custT="1"/>
      <dgm:spPr/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US" sz="2000" kern="1200" dirty="0" err="1">
              <a:solidFill>
                <a:prstClr val="black"/>
              </a:solidFill>
              <a:latin typeface="Arial"/>
              <a:ea typeface="+mn-ea"/>
              <a:cs typeface="+mn-cs"/>
            </a:rPr>
            <a:t>Instacart</a:t>
          </a:r>
          <a:r>
            <a:rPr lang="en-US" sz="2000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 data: (</a:t>
          </a:r>
          <a:r>
            <a:rPr lang="en-US" sz="2000" kern="1200" dirty="0">
              <a:solidFill>
                <a:prstClr val="black"/>
              </a:solidFill>
              <a:latin typeface="Arial"/>
              <a:ea typeface="+mn-ea"/>
              <a:cs typeface="+mn-cs"/>
              <a:hlinkClick xmlns:r="http://schemas.openxmlformats.org/officeDocument/2006/relationships" r:id="rId1"/>
            </a:rPr>
            <a:t>https://www.instacart.com/datasets/grocery-shopping-2017</a:t>
          </a:r>
          <a:r>
            <a:rPr lang="en-US" sz="2000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) </a:t>
          </a:r>
        </a:p>
      </dgm:t>
    </dgm:pt>
    <dgm:pt modelId="{0A9B8A99-2E7A-4B59-A493-F56EFEFAF2D6}" type="parTrans" cxnId="{B5313F83-8944-455D-9E1C-9BE33F890264}">
      <dgm:prSet/>
      <dgm:spPr/>
      <dgm:t>
        <a:bodyPr/>
        <a:lstStyle/>
        <a:p>
          <a:endParaRPr lang="en-US"/>
        </a:p>
      </dgm:t>
    </dgm:pt>
    <dgm:pt modelId="{F3B9CA34-02EB-41DF-87FF-9B8A85BB46F5}" type="sibTrans" cxnId="{B5313F83-8944-455D-9E1C-9BE33F890264}">
      <dgm:prSet/>
      <dgm:spPr/>
      <dgm:t>
        <a:bodyPr/>
        <a:lstStyle/>
        <a:p>
          <a:endParaRPr lang="en-US"/>
        </a:p>
      </dgm:t>
    </dgm:pt>
    <dgm:pt modelId="{9886B65F-E0F1-4F10-8104-935DA76AB981}" type="pres">
      <dgm:prSet presAssocID="{EEE94DA9-A763-4560-8A21-01CF79305071}" presName="linear" presStyleCnt="0">
        <dgm:presLayoutVars>
          <dgm:animLvl val="lvl"/>
          <dgm:resizeHandles val="exact"/>
        </dgm:presLayoutVars>
      </dgm:prSet>
      <dgm:spPr/>
    </dgm:pt>
    <dgm:pt modelId="{03AA767E-705F-4F31-AAA3-B761B9EB666B}" type="pres">
      <dgm:prSet presAssocID="{9C458879-A92D-470E-8917-5BA4F138C7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F53EF6-A96B-4762-9C83-15C9C52E5210}" type="pres">
      <dgm:prSet presAssocID="{9C458879-A92D-470E-8917-5BA4F138C7F6}" presName="childText" presStyleLbl="revTx" presStyleIdx="0" presStyleCnt="4">
        <dgm:presLayoutVars>
          <dgm:bulletEnabled val="1"/>
        </dgm:presLayoutVars>
      </dgm:prSet>
      <dgm:spPr/>
    </dgm:pt>
    <dgm:pt modelId="{FDDC5CDE-A310-4925-B488-A5EBD8E47665}" type="pres">
      <dgm:prSet presAssocID="{D1940352-7931-4F14-94EF-8F6DB8A930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0E17C6-5933-443E-8680-0CA8EC2EEB0D}" type="pres">
      <dgm:prSet presAssocID="{D1940352-7931-4F14-94EF-8F6DB8A93076}" presName="childText" presStyleLbl="revTx" presStyleIdx="1" presStyleCnt="4">
        <dgm:presLayoutVars>
          <dgm:bulletEnabled val="1"/>
        </dgm:presLayoutVars>
      </dgm:prSet>
      <dgm:spPr/>
    </dgm:pt>
    <dgm:pt modelId="{FB7BF134-7ACA-4A13-81C6-5088C0BAB96C}" type="pres">
      <dgm:prSet presAssocID="{BCE295F6-6006-48E9-AC4C-B53E976ACB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1DABC8-D101-4D29-AD7B-C127759EC6AD}" type="pres">
      <dgm:prSet presAssocID="{BCE295F6-6006-48E9-AC4C-B53E976ACB53}" presName="childText" presStyleLbl="revTx" presStyleIdx="2" presStyleCnt="4">
        <dgm:presLayoutVars>
          <dgm:bulletEnabled val="1"/>
        </dgm:presLayoutVars>
      </dgm:prSet>
      <dgm:spPr/>
    </dgm:pt>
    <dgm:pt modelId="{3B856AD3-84F8-440D-AE1D-2E06E695F382}" type="pres">
      <dgm:prSet presAssocID="{A4FCD6EA-8C56-4CCC-B1A5-BBB6AD3FD82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DE08DC8-96A0-4BC2-BB28-F8C40C4FE576}" type="pres">
      <dgm:prSet presAssocID="{A4FCD6EA-8C56-4CCC-B1A5-BBB6AD3FD82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A13D281-6CE5-4CF8-86B8-1B8D30351D74}" type="presOf" srcId="{BCE295F6-6006-48E9-AC4C-B53E976ACB53}" destId="{FB7BF134-7ACA-4A13-81C6-5088C0BAB96C}" srcOrd="0" destOrd="0" presId="urn:microsoft.com/office/officeart/2005/8/layout/vList2"/>
    <dgm:cxn modelId="{94E94FAE-7402-43F1-81A2-45E567361F68}" type="presOf" srcId="{64DE0C4C-33F2-4B5D-80C6-2060878A6CB8}" destId="{C61DABC8-D101-4D29-AD7B-C127759EC6AD}" srcOrd="0" destOrd="0" presId="urn:microsoft.com/office/officeart/2005/8/layout/vList2"/>
    <dgm:cxn modelId="{E0C22712-37F8-405B-B30C-686BEFD8E9BC}" type="presOf" srcId="{C85F7C2A-90AC-4CC1-9E02-CB8385C50F42}" destId="{0DE08DC8-96A0-4BC2-BB28-F8C40C4FE576}" srcOrd="0" destOrd="2" presId="urn:microsoft.com/office/officeart/2005/8/layout/vList2"/>
    <dgm:cxn modelId="{50D5ED12-C7F0-4311-89E7-2CDBF6DF5A32}" srcId="{D1940352-7931-4F14-94EF-8F6DB8A93076}" destId="{B9CF0E41-A9D8-4FE9-AA4B-0D2A9B2F68C6}" srcOrd="1" destOrd="0" parTransId="{E06B32C9-E530-4066-8581-F287EB166710}" sibTransId="{F55F8785-F073-43F7-BA32-0B56ED163A7D}"/>
    <dgm:cxn modelId="{6AA53ED8-DBD0-4062-AD81-FC76A48F6359}" srcId="{A4FCD6EA-8C56-4CCC-B1A5-BBB6AD3FD82F}" destId="{C85F7C2A-90AC-4CC1-9E02-CB8385C50F42}" srcOrd="2" destOrd="0" parTransId="{0606C15F-3D37-4FDE-AD56-20B634527A85}" sibTransId="{9273BE75-9E9A-482A-938E-3D801AD27622}"/>
    <dgm:cxn modelId="{52058C0D-A360-440A-AC19-6AD3CE2AEFF5}" type="presOf" srcId="{F6F75607-B2D0-434C-A0C2-4FCD565A5897}" destId="{64F53EF6-A96B-4762-9C83-15C9C52E5210}" srcOrd="0" destOrd="0" presId="urn:microsoft.com/office/officeart/2005/8/layout/vList2"/>
    <dgm:cxn modelId="{76099B25-0B39-42BD-8377-6D6112678C0B}" type="presOf" srcId="{E3E16FC7-524F-4479-A030-BAE0D8096B77}" destId="{C61DABC8-D101-4D29-AD7B-C127759EC6AD}" srcOrd="0" destOrd="1" presId="urn:microsoft.com/office/officeart/2005/8/layout/vList2"/>
    <dgm:cxn modelId="{910F90CF-E760-4297-805C-18F678EA4C95}" type="presOf" srcId="{9C458879-A92D-470E-8917-5BA4F138C7F6}" destId="{03AA767E-705F-4F31-AAA3-B761B9EB666B}" srcOrd="0" destOrd="0" presId="urn:microsoft.com/office/officeart/2005/8/layout/vList2"/>
    <dgm:cxn modelId="{BCF21FBD-EC17-4828-8C6D-DAA3B0514670}" srcId="{EEE94DA9-A763-4560-8A21-01CF79305071}" destId="{A4FCD6EA-8C56-4CCC-B1A5-BBB6AD3FD82F}" srcOrd="3" destOrd="0" parTransId="{639D373F-0BEA-475C-A588-D64023F2296C}" sibTransId="{7DEF35B5-0932-43FA-991B-AD64584BE4B6}"/>
    <dgm:cxn modelId="{36CBABD6-E4E6-4A7F-92E7-1A3E6B30FBE7}" srcId="{BCE295F6-6006-48E9-AC4C-B53E976ACB53}" destId="{E3E16FC7-524F-4479-A030-BAE0D8096B77}" srcOrd="1" destOrd="0" parTransId="{8381A022-7626-4C97-B6C4-442A64C8ADAF}" sibTransId="{B02FEA30-3A42-4590-956B-172127F4FC17}"/>
    <dgm:cxn modelId="{5F54BD83-FDA7-4A55-A2DF-88A32A61B6DF}" srcId="{EEE94DA9-A763-4560-8A21-01CF79305071}" destId="{D1940352-7931-4F14-94EF-8F6DB8A93076}" srcOrd="1" destOrd="0" parTransId="{682F75B0-2BA5-44B2-B013-D8F8153E6945}" sibTransId="{0BDEB327-51D3-4B5A-96CD-E1B9B3BA6CDC}"/>
    <dgm:cxn modelId="{B55C1975-7EAC-4FED-9F6B-337AD69225D8}" srcId="{A4FCD6EA-8C56-4CCC-B1A5-BBB6AD3FD82F}" destId="{E5F43F3D-E116-4BCE-9CBA-2F258F3CBE05}" srcOrd="1" destOrd="0" parTransId="{1242BB2F-DBA6-48AC-9B5A-C2C29BF27660}" sibTransId="{55117BDB-B3E6-43A2-8C0C-30306F8AD307}"/>
    <dgm:cxn modelId="{A996635A-365F-49FA-B057-43092314BCDB}" type="presOf" srcId="{A4FCD6EA-8C56-4CCC-B1A5-BBB6AD3FD82F}" destId="{3B856AD3-84F8-440D-AE1D-2E06E695F382}" srcOrd="0" destOrd="0" presId="urn:microsoft.com/office/officeart/2005/8/layout/vList2"/>
    <dgm:cxn modelId="{87852E3E-05AC-40C0-8D1C-7F6D43651041}" type="presOf" srcId="{B9CF0E41-A9D8-4FE9-AA4B-0D2A9B2F68C6}" destId="{C60E17C6-5933-443E-8680-0CA8EC2EEB0D}" srcOrd="0" destOrd="1" presId="urn:microsoft.com/office/officeart/2005/8/layout/vList2"/>
    <dgm:cxn modelId="{16E4E0AA-DAA1-4D89-AA2D-EAFAF667A594}" srcId="{9C458879-A92D-470E-8917-5BA4F138C7F6}" destId="{F6F75607-B2D0-434C-A0C2-4FCD565A5897}" srcOrd="0" destOrd="0" parTransId="{736E8E5B-F6CD-407D-9CB2-BCCB8F4DDC1C}" sibTransId="{4D64BE9C-531C-4748-B9B8-B6E16C5D5A55}"/>
    <dgm:cxn modelId="{D88DD4CC-3B58-47C3-818E-A41BE008E553}" type="presOf" srcId="{16CD9CAE-F374-4F7D-8B8E-3EC90D334EB0}" destId="{64F53EF6-A96B-4762-9C83-15C9C52E5210}" srcOrd="0" destOrd="1" presId="urn:microsoft.com/office/officeart/2005/8/layout/vList2"/>
    <dgm:cxn modelId="{6F4F07AF-FA8C-4959-B3BE-1C5739C7BB96}" type="presOf" srcId="{E5F43F3D-E116-4BCE-9CBA-2F258F3CBE05}" destId="{0DE08DC8-96A0-4BC2-BB28-F8C40C4FE576}" srcOrd="0" destOrd="1" presId="urn:microsoft.com/office/officeart/2005/8/layout/vList2"/>
    <dgm:cxn modelId="{4E5DB25B-2E80-45BF-B327-8BECED8A0BC0}" srcId="{EEE94DA9-A763-4560-8A21-01CF79305071}" destId="{BCE295F6-6006-48E9-AC4C-B53E976ACB53}" srcOrd="2" destOrd="0" parTransId="{974A7D11-83A2-4C88-B1A8-E941E22AB0FD}" sibTransId="{BCD3002F-F0FC-4DDB-A818-D60461967D88}"/>
    <dgm:cxn modelId="{AD764884-F62A-4C21-82BE-40CFD056B2E1}" type="presOf" srcId="{A6526272-6883-48B6-B654-1A684B3DACA4}" destId="{C60E17C6-5933-443E-8680-0CA8EC2EEB0D}" srcOrd="0" destOrd="0" presId="urn:microsoft.com/office/officeart/2005/8/layout/vList2"/>
    <dgm:cxn modelId="{66E58557-94DD-470A-8238-75BEE6A74148}" srcId="{A4FCD6EA-8C56-4CCC-B1A5-BBB6AD3FD82F}" destId="{6D6FD878-3F49-4D7D-9E80-E9DD694939F6}" srcOrd="0" destOrd="0" parTransId="{605AE037-9C39-43E2-9C25-DD6DF1860D6C}" sibTransId="{016BA03D-B2E6-43D2-9E2C-9AE3F5A6E681}"/>
    <dgm:cxn modelId="{0BEB704A-4182-4D5A-9B43-5CDED8ACC60D}" srcId="{EEE94DA9-A763-4560-8A21-01CF79305071}" destId="{9C458879-A92D-470E-8917-5BA4F138C7F6}" srcOrd="0" destOrd="0" parTransId="{DF8C98E3-6B4B-45A8-8247-81FE488A2755}" sibTransId="{C58AD275-0425-42EC-896C-5E28B645D5D2}"/>
    <dgm:cxn modelId="{14316E81-C86C-40EE-B8BB-0B2B11855745}" type="presOf" srcId="{D1940352-7931-4F14-94EF-8F6DB8A93076}" destId="{FDDC5CDE-A310-4925-B488-A5EBD8E47665}" srcOrd="0" destOrd="0" presId="urn:microsoft.com/office/officeart/2005/8/layout/vList2"/>
    <dgm:cxn modelId="{86832567-4A8F-4BEA-A54B-90398B90359B}" srcId="{BCE295F6-6006-48E9-AC4C-B53E976ACB53}" destId="{64DE0C4C-33F2-4B5D-80C6-2060878A6CB8}" srcOrd="0" destOrd="0" parTransId="{F97E1E53-E6A1-4929-9ADF-7078223CEB86}" sibTransId="{3E731479-FA8E-419D-B677-4993BBFBC2D2}"/>
    <dgm:cxn modelId="{A1771075-5BBD-4F6E-BEBF-0625727C315A}" srcId="{D1940352-7931-4F14-94EF-8F6DB8A93076}" destId="{A6526272-6883-48B6-B654-1A684B3DACA4}" srcOrd="0" destOrd="0" parTransId="{181B01F8-F27C-4552-9D32-272D66FFFA54}" sibTransId="{6CB8CB0F-BAF3-4873-87F6-62E0C25BCA8E}"/>
    <dgm:cxn modelId="{B62D2425-2886-4FBB-9263-376AE0003A85}" type="presOf" srcId="{EEE94DA9-A763-4560-8A21-01CF79305071}" destId="{9886B65F-E0F1-4F10-8104-935DA76AB981}" srcOrd="0" destOrd="0" presId="urn:microsoft.com/office/officeart/2005/8/layout/vList2"/>
    <dgm:cxn modelId="{A07EF1D1-E25F-4F56-9DFA-EA8D959E7EF5}" type="presOf" srcId="{6D6FD878-3F49-4D7D-9E80-E9DD694939F6}" destId="{0DE08DC8-96A0-4BC2-BB28-F8C40C4FE576}" srcOrd="0" destOrd="0" presId="urn:microsoft.com/office/officeart/2005/8/layout/vList2"/>
    <dgm:cxn modelId="{B5313F83-8944-455D-9E1C-9BE33F890264}" srcId="{9C458879-A92D-470E-8917-5BA4F138C7F6}" destId="{16CD9CAE-F374-4F7D-8B8E-3EC90D334EB0}" srcOrd="1" destOrd="0" parTransId="{0A9B8A99-2E7A-4B59-A493-F56EFEFAF2D6}" sibTransId="{F3B9CA34-02EB-41DF-87FF-9B8A85BB46F5}"/>
    <dgm:cxn modelId="{992392AF-B154-403C-BBA7-E2809A7BD537}" type="presParOf" srcId="{9886B65F-E0F1-4F10-8104-935DA76AB981}" destId="{03AA767E-705F-4F31-AAA3-B761B9EB666B}" srcOrd="0" destOrd="0" presId="urn:microsoft.com/office/officeart/2005/8/layout/vList2"/>
    <dgm:cxn modelId="{29947FB5-DA96-4719-B0C5-0514EF70C3FC}" type="presParOf" srcId="{9886B65F-E0F1-4F10-8104-935DA76AB981}" destId="{64F53EF6-A96B-4762-9C83-15C9C52E5210}" srcOrd="1" destOrd="0" presId="urn:microsoft.com/office/officeart/2005/8/layout/vList2"/>
    <dgm:cxn modelId="{608127C5-CBB3-4F79-B33C-84EED0BA98C6}" type="presParOf" srcId="{9886B65F-E0F1-4F10-8104-935DA76AB981}" destId="{FDDC5CDE-A310-4925-B488-A5EBD8E47665}" srcOrd="2" destOrd="0" presId="urn:microsoft.com/office/officeart/2005/8/layout/vList2"/>
    <dgm:cxn modelId="{AA72F080-CA1B-408B-B2B2-45E657AA72AD}" type="presParOf" srcId="{9886B65F-E0F1-4F10-8104-935DA76AB981}" destId="{C60E17C6-5933-443E-8680-0CA8EC2EEB0D}" srcOrd="3" destOrd="0" presId="urn:microsoft.com/office/officeart/2005/8/layout/vList2"/>
    <dgm:cxn modelId="{BCE1E8A4-6935-47DB-B77D-95DFC71D9866}" type="presParOf" srcId="{9886B65F-E0F1-4F10-8104-935DA76AB981}" destId="{FB7BF134-7ACA-4A13-81C6-5088C0BAB96C}" srcOrd="4" destOrd="0" presId="urn:microsoft.com/office/officeart/2005/8/layout/vList2"/>
    <dgm:cxn modelId="{5B218DB1-C0FB-40AE-B76C-8E393D24A1B7}" type="presParOf" srcId="{9886B65F-E0F1-4F10-8104-935DA76AB981}" destId="{C61DABC8-D101-4D29-AD7B-C127759EC6AD}" srcOrd="5" destOrd="0" presId="urn:microsoft.com/office/officeart/2005/8/layout/vList2"/>
    <dgm:cxn modelId="{C456910F-B104-4536-9E74-EC98C12C5036}" type="presParOf" srcId="{9886B65F-E0F1-4F10-8104-935DA76AB981}" destId="{3B856AD3-84F8-440D-AE1D-2E06E695F382}" srcOrd="6" destOrd="0" presId="urn:microsoft.com/office/officeart/2005/8/layout/vList2"/>
    <dgm:cxn modelId="{5D3A5997-6304-4842-8CF5-DB02957BB8A7}" type="presParOf" srcId="{9886B65F-E0F1-4F10-8104-935DA76AB981}" destId="{0DE08DC8-96A0-4BC2-BB28-F8C40C4FE57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A767E-705F-4F31-AAA3-B761B9EB666B}">
      <dsp:nvSpPr>
        <dsp:cNvPr id="0" name=""/>
        <dsp:cNvSpPr/>
      </dsp:nvSpPr>
      <dsp:spPr>
        <a:xfrm>
          <a:off x="0" y="31409"/>
          <a:ext cx="10844518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500" kern="1200" dirty="0"/>
            <a:t>Goal</a:t>
          </a:r>
        </a:p>
      </dsp:txBody>
      <dsp:txXfrm>
        <a:off x="28557" y="59966"/>
        <a:ext cx="10787404" cy="527886"/>
      </dsp:txXfrm>
    </dsp:sp>
    <dsp:sp modelId="{64F53EF6-A96B-4762-9C83-15C9C52E5210}">
      <dsp:nvSpPr>
        <dsp:cNvPr id="0" name=""/>
        <dsp:cNvSpPr/>
      </dsp:nvSpPr>
      <dsp:spPr>
        <a:xfrm>
          <a:off x="0" y="616409"/>
          <a:ext cx="10844518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31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000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To solve the special case of vehicle routing problem based on </a:t>
          </a:r>
          <a:r>
            <a:rPr lang="en-US" sz="2000" kern="1200">
              <a:solidFill>
                <a:prstClr val="black"/>
              </a:solidFill>
              <a:latin typeface="Arial"/>
              <a:ea typeface="+mn-ea"/>
              <a:cs typeface="+mn-cs"/>
            </a:rPr>
            <a:t>Instacart</a:t>
          </a:r>
          <a:r>
            <a:rPr lang="en-US" sz="2000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000" kern="1200" dirty="0" err="1">
              <a:solidFill>
                <a:prstClr val="black"/>
              </a:solidFill>
              <a:latin typeface="Arial"/>
              <a:ea typeface="+mn-ea"/>
              <a:cs typeface="+mn-cs"/>
            </a:rPr>
            <a:t>Instacart</a:t>
          </a:r>
          <a:r>
            <a:rPr lang="en-US" sz="2000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 data: (</a:t>
          </a:r>
          <a:r>
            <a:rPr lang="en-US" sz="2000" kern="1200" dirty="0">
              <a:solidFill>
                <a:prstClr val="black"/>
              </a:solidFill>
              <a:latin typeface="Arial"/>
              <a:ea typeface="+mn-ea"/>
              <a:cs typeface="+mn-cs"/>
              <a:hlinkClick xmlns:r="http://schemas.openxmlformats.org/officeDocument/2006/relationships" r:id="rId1"/>
            </a:rPr>
            <a:t>https://www.instacart.com/datasets/grocery-shopping-2017</a:t>
          </a:r>
          <a:r>
            <a:rPr lang="en-US" sz="2000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) </a:t>
          </a:r>
        </a:p>
      </dsp:txBody>
      <dsp:txXfrm>
        <a:off x="0" y="616409"/>
        <a:ext cx="10844518" cy="659812"/>
      </dsp:txXfrm>
    </dsp:sp>
    <dsp:sp modelId="{FDDC5CDE-A310-4925-B488-A5EBD8E47665}">
      <dsp:nvSpPr>
        <dsp:cNvPr id="0" name=""/>
        <dsp:cNvSpPr/>
      </dsp:nvSpPr>
      <dsp:spPr>
        <a:xfrm>
          <a:off x="0" y="1276221"/>
          <a:ext cx="10844518" cy="585000"/>
        </a:xfrm>
        <a:prstGeom prst="roundRect">
          <a:avLst/>
        </a:prstGeom>
        <a:solidFill>
          <a:schemeClr val="accent2">
            <a:hueOff val="-3887330"/>
            <a:satOff val="-12939"/>
            <a:lumOff val="-62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500" kern="1200" dirty="0"/>
            <a:t>Value</a:t>
          </a:r>
        </a:p>
      </dsp:txBody>
      <dsp:txXfrm>
        <a:off x="28557" y="1304778"/>
        <a:ext cx="10787404" cy="527886"/>
      </dsp:txXfrm>
    </dsp:sp>
    <dsp:sp modelId="{C60E17C6-5933-443E-8680-0CA8EC2EEB0D}">
      <dsp:nvSpPr>
        <dsp:cNvPr id="0" name=""/>
        <dsp:cNvSpPr/>
      </dsp:nvSpPr>
      <dsp:spPr>
        <a:xfrm>
          <a:off x="0" y="1861221"/>
          <a:ext cx="10844518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31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Provide customized algorithm for the problem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Improves the user experience</a:t>
          </a:r>
        </a:p>
      </dsp:txBody>
      <dsp:txXfrm>
        <a:off x="0" y="1861221"/>
        <a:ext cx="10844518" cy="672750"/>
      </dsp:txXfrm>
    </dsp:sp>
    <dsp:sp modelId="{FB7BF134-7ACA-4A13-81C6-5088C0BAB96C}">
      <dsp:nvSpPr>
        <dsp:cNvPr id="0" name=""/>
        <dsp:cNvSpPr/>
      </dsp:nvSpPr>
      <dsp:spPr>
        <a:xfrm>
          <a:off x="0" y="2533971"/>
          <a:ext cx="10844518" cy="585000"/>
        </a:xfrm>
        <a:prstGeom prst="roundRect">
          <a:avLst/>
        </a:prstGeom>
        <a:solidFill>
          <a:schemeClr val="accent2">
            <a:hueOff val="-7774661"/>
            <a:satOff val="-25879"/>
            <a:lumOff val="-124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500" kern="1200" dirty="0"/>
            <a:t>Contribution</a:t>
          </a:r>
        </a:p>
      </dsp:txBody>
      <dsp:txXfrm>
        <a:off x="28557" y="2562528"/>
        <a:ext cx="10787404" cy="527886"/>
      </dsp:txXfrm>
    </dsp:sp>
    <dsp:sp modelId="{C61DABC8-D101-4D29-AD7B-C127759EC6AD}">
      <dsp:nvSpPr>
        <dsp:cNvPr id="0" name=""/>
        <dsp:cNvSpPr/>
      </dsp:nvSpPr>
      <dsp:spPr>
        <a:xfrm>
          <a:off x="0" y="3118971"/>
          <a:ext cx="10844518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31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Current solutions are time consuming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They are not customized for this specific case</a:t>
          </a:r>
        </a:p>
      </dsp:txBody>
      <dsp:txXfrm>
        <a:off x="0" y="3118971"/>
        <a:ext cx="10844518" cy="672750"/>
      </dsp:txXfrm>
    </dsp:sp>
    <dsp:sp modelId="{3B856AD3-84F8-440D-AE1D-2E06E695F382}">
      <dsp:nvSpPr>
        <dsp:cNvPr id="0" name=""/>
        <dsp:cNvSpPr/>
      </dsp:nvSpPr>
      <dsp:spPr>
        <a:xfrm>
          <a:off x="0" y="3791721"/>
          <a:ext cx="10844518" cy="585000"/>
        </a:xfrm>
        <a:prstGeom prst="roundRect">
          <a:avLst/>
        </a:prstGeom>
        <a:solidFill>
          <a:schemeClr val="accent2">
            <a:hueOff val="-11661991"/>
            <a:satOff val="-38818"/>
            <a:lumOff val="-1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500" kern="1200" dirty="0"/>
            <a:t>Success Criteria</a:t>
          </a:r>
        </a:p>
      </dsp:txBody>
      <dsp:txXfrm>
        <a:off x="28557" y="3820278"/>
        <a:ext cx="10787404" cy="527886"/>
      </dsp:txXfrm>
    </dsp:sp>
    <dsp:sp modelId="{0DE08DC8-96A0-4BC2-BB28-F8C40C4FE576}">
      <dsp:nvSpPr>
        <dsp:cNvPr id="0" name=""/>
        <dsp:cNvSpPr/>
      </dsp:nvSpPr>
      <dsp:spPr>
        <a:xfrm>
          <a:off x="0" y="4376721"/>
          <a:ext cx="10844518" cy="100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31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000" kern="1200" dirty="0"/>
            <a:t>Solution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000" kern="1200" dirty="0"/>
            <a:t>Total driver’s travel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000" kern="1200" dirty="0"/>
            <a:t>On time delivery</a:t>
          </a:r>
        </a:p>
      </dsp:txBody>
      <dsp:txXfrm>
        <a:off x="0" y="4376721"/>
        <a:ext cx="10844518" cy="100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6DC29-258D-4438-A18D-70C6E878D52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B8771-FB0E-431C-AD8B-2FB5CC99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B8771-FB0E-431C-AD8B-2FB5CC99BC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B8771-FB0E-431C-AD8B-2FB5CC99B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 slide1 16.9_201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65787" y="1482697"/>
            <a:ext cx="4305524" cy="2215992"/>
          </a:xfrm>
          <a:prstGeom prst="rect">
            <a:avLst/>
          </a:prstGeom>
        </p:spPr>
        <p:txBody>
          <a:bodyPr vert="horz" tIns="0" bIns="0">
            <a:noAutofit/>
          </a:bodyPr>
          <a:lstStyle>
            <a:lvl1pPr algn="ctr">
              <a:lnSpc>
                <a:spcPct val="100000"/>
              </a:lnSpc>
              <a:defRPr sz="4800" b="1">
                <a:solidFill>
                  <a:srgbClr val="2B29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4046" y="4006239"/>
            <a:ext cx="3520307" cy="1316736"/>
          </a:xfrm>
          <a:prstGeom prst="rect">
            <a:avLst/>
          </a:prstGeom>
          <a:solidFill>
            <a:srgbClr val="F85D13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47" tIns="60947" rIns="60947" bIns="60947" numCol="1" spcCol="50791" rtlCol="0" anchor="ctr">
            <a:noAutofit/>
          </a:bodyPr>
          <a:lstStyle/>
          <a:p>
            <a:pPr marL="0" marR="0" indent="0" algn="l" defTabSz="60949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el"/>
              <a:ea typeface="+mj-ea"/>
              <a:cs typeface="Ariel"/>
              <a:sym typeface="Helvetica Neue"/>
            </a:endParaRP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807938" y="4116817"/>
            <a:ext cx="3212523" cy="449527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609493" indent="0">
              <a:buNone/>
              <a:defRPr sz="2400"/>
            </a:lvl2pPr>
            <a:lvl3pPr marL="1218987" indent="0">
              <a:buNone/>
              <a:defRPr sz="2400"/>
            </a:lvl3pPr>
            <a:lvl4pPr marL="1828480" indent="0">
              <a:buNone/>
              <a:defRPr sz="2400"/>
            </a:lvl4pPr>
            <a:lvl5pPr marL="2437973" indent="0">
              <a:buNone/>
              <a:defRPr sz="2400"/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807938" y="4566343"/>
            <a:ext cx="3212523" cy="233624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ctr">
              <a:buNone/>
              <a:defRPr sz="1100" b="1" cap="all" baseline="0">
                <a:solidFill>
                  <a:srgbClr val="FFFFFF"/>
                </a:solidFill>
                <a:latin typeface="Ariel"/>
                <a:cs typeface="Ariel"/>
              </a:defRPr>
            </a:lvl1pPr>
            <a:lvl2pPr marL="609493" indent="0">
              <a:buNone/>
              <a:defRPr sz="2400"/>
            </a:lvl2pPr>
            <a:lvl3pPr marL="1218987" indent="0">
              <a:buNone/>
              <a:defRPr sz="2400"/>
            </a:lvl3pPr>
            <a:lvl4pPr marL="1828480" indent="0">
              <a:buNone/>
              <a:defRPr sz="2400"/>
            </a:lvl4pPr>
            <a:lvl5pPr marL="2437973" indent="0">
              <a:buNone/>
              <a:defRPr sz="2400"/>
            </a:lvl5pPr>
          </a:lstStyle>
          <a:p>
            <a:pPr lvl="0"/>
            <a:r>
              <a:rPr lang="en-US" dirty="0"/>
              <a:t>PRESENTER’S TITLE WILL BE PLACED HERE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07938" y="4970463"/>
            <a:ext cx="3212523" cy="233624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ctr">
              <a:buNone/>
              <a:defRPr sz="1500" b="1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609493" indent="0">
              <a:buNone/>
              <a:defRPr sz="2400"/>
            </a:lvl2pPr>
            <a:lvl3pPr marL="1218987" indent="0">
              <a:buNone/>
              <a:defRPr sz="2400"/>
            </a:lvl3pPr>
            <a:lvl4pPr marL="1828480" indent="0">
              <a:buNone/>
              <a:defRPr sz="2400"/>
            </a:lvl4pPr>
            <a:lvl5pPr marL="2437973" indent="0">
              <a:buNone/>
              <a:defRPr sz="2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10841" y="4876943"/>
            <a:ext cx="3206718" cy="0"/>
          </a:xfrm>
          <a:prstGeom prst="line">
            <a:avLst/>
          </a:prstGeom>
          <a:noFill/>
          <a:ln w="12700" cap="flat" cmpd="sng">
            <a:solidFill>
              <a:srgbClr val="F7B512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6"/>
          <p:cNvSpPr/>
          <p:nvPr userDrawn="1"/>
        </p:nvSpPr>
        <p:spPr>
          <a:xfrm>
            <a:off x="0" y="1"/>
            <a:ext cx="12199963" cy="1253620"/>
          </a:xfrm>
          <a:custGeom>
            <a:avLst/>
            <a:gdLst>
              <a:gd name="connsiteX0" fmla="*/ 0 w 9144000"/>
              <a:gd name="connsiteY0" fmla="*/ 0 h 952461"/>
              <a:gd name="connsiteX1" fmla="*/ 9144000 w 9144000"/>
              <a:gd name="connsiteY1" fmla="*/ 0 h 952461"/>
              <a:gd name="connsiteX2" fmla="*/ 9144000 w 9144000"/>
              <a:gd name="connsiteY2" fmla="*/ 952461 h 952461"/>
              <a:gd name="connsiteX3" fmla="*/ 0 w 9144000"/>
              <a:gd name="connsiteY3" fmla="*/ 952461 h 952461"/>
              <a:gd name="connsiteX4" fmla="*/ 0 w 9144000"/>
              <a:gd name="connsiteY4" fmla="*/ 0 h 952461"/>
              <a:gd name="connsiteX0" fmla="*/ 0 w 9160711"/>
              <a:gd name="connsiteY0" fmla="*/ 0 h 952461"/>
              <a:gd name="connsiteX1" fmla="*/ 9144000 w 9160711"/>
              <a:gd name="connsiteY1" fmla="*/ 0 h 952461"/>
              <a:gd name="connsiteX2" fmla="*/ 9160711 w 9160711"/>
              <a:gd name="connsiteY2" fmla="*/ 200518 h 952461"/>
              <a:gd name="connsiteX3" fmla="*/ 0 w 9160711"/>
              <a:gd name="connsiteY3" fmla="*/ 952461 h 952461"/>
              <a:gd name="connsiteX4" fmla="*/ 0 w 9160711"/>
              <a:gd name="connsiteY4" fmla="*/ 0 h 952461"/>
              <a:gd name="connsiteX0" fmla="*/ 0 w 9160711"/>
              <a:gd name="connsiteY0" fmla="*/ 0 h 952461"/>
              <a:gd name="connsiteX1" fmla="*/ 9144000 w 9160711"/>
              <a:gd name="connsiteY1" fmla="*/ 0 h 952461"/>
              <a:gd name="connsiteX2" fmla="*/ 9160711 w 9160711"/>
              <a:gd name="connsiteY2" fmla="*/ 100259 h 952461"/>
              <a:gd name="connsiteX3" fmla="*/ 0 w 9160711"/>
              <a:gd name="connsiteY3" fmla="*/ 952461 h 952461"/>
              <a:gd name="connsiteX4" fmla="*/ 0 w 9160711"/>
              <a:gd name="connsiteY4" fmla="*/ 0 h 952461"/>
              <a:gd name="connsiteX0" fmla="*/ 0 w 9160711"/>
              <a:gd name="connsiteY0" fmla="*/ 0 h 952461"/>
              <a:gd name="connsiteX1" fmla="*/ 9144000 w 9160711"/>
              <a:gd name="connsiteY1" fmla="*/ 0 h 952461"/>
              <a:gd name="connsiteX2" fmla="*/ 9160711 w 9160711"/>
              <a:gd name="connsiteY2" fmla="*/ 41775 h 952461"/>
              <a:gd name="connsiteX3" fmla="*/ 0 w 9160711"/>
              <a:gd name="connsiteY3" fmla="*/ 952461 h 952461"/>
              <a:gd name="connsiteX4" fmla="*/ 0 w 9160711"/>
              <a:gd name="connsiteY4" fmla="*/ 0 h 952461"/>
              <a:gd name="connsiteX0" fmla="*/ 0 w 9152356"/>
              <a:gd name="connsiteY0" fmla="*/ 0 h 952461"/>
              <a:gd name="connsiteX1" fmla="*/ 9144000 w 9152356"/>
              <a:gd name="connsiteY1" fmla="*/ 0 h 952461"/>
              <a:gd name="connsiteX2" fmla="*/ 9152356 w 9152356"/>
              <a:gd name="connsiteY2" fmla="*/ 108614 h 952461"/>
              <a:gd name="connsiteX3" fmla="*/ 0 w 9152356"/>
              <a:gd name="connsiteY3" fmla="*/ 952461 h 952461"/>
              <a:gd name="connsiteX4" fmla="*/ 0 w 9152356"/>
              <a:gd name="connsiteY4" fmla="*/ 0 h 95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356" h="952461">
                <a:moveTo>
                  <a:pt x="0" y="0"/>
                </a:moveTo>
                <a:lnTo>
                  <a:pt x="9144000" y="0"/>
                </a:lnTo>
                <a:lnTo>
                  <a:pt x="9152356" y="108614"/>
                </a:lnTo>
                <a:lnTo>
                  <a:pt x="0" y="952461"/>
                </a:lnTo>
                <a:lnTo>
                  <a:pt x="0" y="0"/>
                </a:lnTo>
                <a:close/>
              </a:path>
            </a:pathLst>
          </a:custGeom>
          <a:solidFill>
            <a:srgbClr val="F85D13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47" tIns="60947" rIns="60947" bIns="60947" numCol="1" spcCol="50791" rtlCol="0" anchor="ctr">
            <a:noAutofit/>
          </a:bodyPr>
          <a:lstStyle/>
          <a:p>
            <a:pPr marL="0" marR="0" indent="0" algn="l" defTabSz="60949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el"/>
              <a:ea typeface="+mj-ea"/>
              <a:cs typeface="Ariel"/>
              <a:sym typeface="Helvetica Neue"/>
            </a:endParaRPr>
          </a:p>
        </p:txBody>
      </p:sp>
      <p:pic>
        <p:nvPicPr>
          <p:cNvPr id="25" name="image1.png" descr="bnsf® railway logo_white.eps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7930" y="338290"/>
            <a:ext cx="2144924" cy="4070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094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"/>
          <p:cNvSpPr/>
          <p:nvPr userDrawn="1"/>
        </p:nvSpPr>
        <p:spPr>
          <a:xfrm>
            <a:off x="0" y="-1"/>
            <a:ext cx="12188825" cy="1217471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Ariel"/>
              <a:cs typeface="Ariel"/>
            </a:endParaRPr>
          </a:p>
        </p:txBody>
      </p:sp>
      <p:sp>
        <p:nvSpPr>
          <p:cNvPr id="14" name="Shape 14"/>
          <p:cNvSpPr/>
          <p:nvPr userDrawn="1"/>
        </p:nvSpPr>
        <p:spPr>
          <a:xfrm>
            <a:off x="9507282" y="-4"/>
            <a:ext cx="2681545" cy="1217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3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7630" y="0"/>
                </a:lnTo>
                <a:close/>
              </a:path>
            </a:pathLst>
          </a:custGeom>
          <a:solidFill>
            <a:srgbClr val="F85D1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Ariel"/>
              <a:cs typeface="Ariel"/>
            </a:endParaRPr>
          </a:p>
        </p:txBody>
      </p:sp>
      <p:pic>
        <p:nvPicPr>
          <p:cNvPr id="15" name="image1.png" descr="bnsf® railway logo_white.eps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446845" y="441262"/>
            <a:ext cx="1462662" cy="27755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4"/>
          <p:cNvSpPr>
            <a:spLocks noGrp="1"/>
          </p:cNvSpPr>
          <p:nvPr>
            <p:ph type="sldNum" sz="quarter" idx="2"/>
          </p:nvPr>
        </p:nvSpPr>
        <p:spPr>
          <a:xfrm>
            <a:off x="11684530" y="6443936"/>
            <a:ext cx="462634" cy="328289"/>
          </a:xfrm>
          <a:prstGeom prst="rect">
            <a:avLst/>
          </a:prstGeom>
          <a:ln w="12700">
            <a:miter lim="400000"/>
          </a:ln>
        </p:spPr>
        <p:txBody>
          <a:bodyPr wrap="square" lIns="60947" tIns="60947" rIns="60947" bIns="60947" anchor="ctr">
            <a:spAutoFit/>
          </a:bodyPr>
          <a:lstStyle>
            <a:lvl1pPr algn="ctr">
              <a:defRPr sz="1300" b="1">
                <a:solidFill>
                  <a:srgbClr val="888888"/>
                </a:solidFill>
                <a:latin typeface="Ariel"/>
                <a:ea typeface="Arial"/>
                <a:cs typeface="Ariel"/>
                <a:sym typeface="Arial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522" y="1644651"/>
            <a:ext cx="10055781" cy="4693920"/>
          </a:xfrm>
        </p:spPr>
        <p:txBody>
          <a:bodyPr/>
          <a:lstStyle>
            <a:lvl1pPr>
              <a:buClr>
                <a:srgbClr val="F85D13"/>
              </a:buClr>
              <a:defRPr sz="2800">
                <a:latin typeface="Arial"/>
                <a:cs typeface="Arial"/>
              </a:defRPr>
            </a:lvl1pPr>
            <a:lvl2pPr>
              <a:buClr>
                <a:srgbClr val="F85D13"/>
              </a:buClr>
              <a:defRPr sz="2600">
                <a:latin typeface="Arial"/>
                <a:cs typeface="Arial"/>
              </a:defRPr>
            </a:lvl2pPr>
            <a:lvl3pPr>
              <a:buClr>
                <a:srgbClr val="F85D13"/>
              </a:buClr>
              <a:defRPr sz="2400">
                <a:latin typeface="Arial"/>
                <a:cs typeface="Arial"/>
              </a:defRPr>
            </a:lvl3pPr>
            <a:lvl4pPr>
              <a:buClr>
                <a:srgbClr val="F85D13"/>
              </a:buClr>
              <a:defRPr sz="2200">
                <a:latin typeface="Arial"/>
                <a:cs typeface="Arial"/>
              </a:defRPr>
            </a:lvl4pPr>
            <a:lvl5pPr>
              <a:buClr>
                <a:srgbClr val="F85D13"/>
              </a:buClr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20614" y="195"/>
            <a:ext cx="9179040" cy="1118616"/>
          </a:xfrm>
        </p:spPr>
        <p:txBody>
          <a:bodyPr>
            <a:normAutofit/>
          </a:bodyPr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2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"/>
          <p:cNvSpPr/>
          <p:nvPr userDrawn="1"/>
        </p:nvSpPr>
        <p:spPr>
          <a:xfrm>
            <a:off x="0" y="-1"/>
            <a:ext cx="12188825" cy="1217471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" name="Shape 22"/>
          <p:cNvSpPr/>
          <p:nvPr userDrawn="1"/>
        </p:nvSpPr>
        <p:spPr>
          <a:xfrm>
            <a:off x="9507282" y="-4"/>
            <a:ext cx="2681545" cy="1217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3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7630" y="0"/>
                </a:lnTo>
                <a:close/>
              </a:path>
            </a:pathLst>
          </a:custGeom>
          <a:solidFill>
            <a:srgbClr val="F85D1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4" name="image1.png" descr="bnsf® railway logo_white.eps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446845" y="441262"/>
            <a:ext cx="1462662" cy="27755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4"/>
          <p:cNvSpPr>
            <a:spLocks noGrp="1"/>
          </p:cNvSpPr>
          <p:nvPr>
            <p:ph type="sldNum" sz="quarter" idx="2"/>
          </p:nvPr>
        </p:nvSpPr>
        <p:spPr>
          <a:xfrm>
            <a:off x="11684530" y="6443936"/>
            <a:ext cx="462634" cy="328289"/>
          </a:xfrm>
          <a:prstGeom prst="rect">
            <a:avLst/>
          </a:prstGeom>
          <a:ln w="12700">
            <a:miter lim="400000"/>
          </a:ln>
        </p:spPr>
        <p:txBody>
          <a:bodyPr wrap="square" lIns="60947" tIns="60947" rIns="60947" bIns="60947" anchor="ctr">
            <a:spAutoFit/>
          </a:bodyPr>
          <a:lstStyle>
            <a:lvl1pPr algn="ctr"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0614" y="195"/>
            <a:ext cx="9179040" cy="1118616"/>
          </a:xfrm>
        </p:spPr>
        <p:txBody>
          <a:bodyPr>
            <a:normAutofit/>
          </a:bodyPr>
          <a:lstStyle>
            <a:lvl1pPr algn="l">
              <a:defRPr sz="3200">
                <a:latin typeface="Ariel"/>
                <a:cs typeface="Arie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rt Placeholder 10"/>
          <p:cNvSpPr>
            <a:spLocks noGrp="1"/>
          </p:cNvSpPr>
          <p:nvPr>
            <p:ph type="chart" sz="quarter" idx="11"/>
          </p:nvPr>
        </p:nvSpPr>
        <p:spPr>
          <a:xfrm>
            <a:off x="421954" y="1604235"/>
            <a:ext cx="6825742" cy="4450080"/>
          </a:xfrm>
        </p:spPr>
        <p:txBody>
          <a:bodyPr/>
          <a:lstStyle>
            <a:lvl1pPr marL="0" indent="0">
              <a:buNone/>
              <a:defRPr>
                <a:latin typeface="Ariel"/>
                <a:cs typeface="Ariel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Shape 17"/>
          <p:cNvSpPr/>
          <p:nvPr userDrawn="1"/>
        </p:nvSpPr>
        <p:spPr>
          <a:xfrm>
            <a:off x="0" y="-1"/>
            <a:ext cx="12188825" cy="1217471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22"/>
          <p:cNvSpPr/>
          <p:nvPr userDrawn="1"/>
        </p:nvSpPr>
        <p:spPr>
          <a:xfrm>
            <a:off x="9507282" y="-4"/>
            <a:ext cx="2681545" cy="1217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3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7630" y="0"/>
                </a:lnTo>
                <a:close/>
              </a:path>
            </a:pathLst>
          </a:custGeom>
          <a:solidFill>
            <a:srgbClr val="F85D1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" name="image1.png" descr="bnsf® railway logo_white.eps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446845" y="441262"/>
            <a:ext cx="1462662" cy="27755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4"/>
          <p:cNvSpPr>
            <a:spLocks noGrp="1"/>
          </p:cNvSpPr>
          <p:nvPr>
            <p:ph type="sldNum" sz="quarter" idx="2"/>
          </p:nvPr>
        </p:nvSpPr>
        <p:spPr>
          <a:xfrm>
            <a:off x="11684530" y="6443936"/>
            <a:ext cx="462634" cy="328289"/>
          </a:xfrm>
          <a:prstGeom prst="rect">
            <a:avLst/>
          </a:prstGeom>
          <a:ln w="12700">
            <a:miter lim="400000"/>
          </a:ln>
        </p:spPr>
        <p:txBody>
          <a:bodyPr wrap="square" lIns="60947" tIns="60947" rIns="60947" bIns="60947" anchor="ctr">
            <a:spAutoFit/>
          </a:bodyPr>
          <a:lstStyle>
            <a:lvl1pPr algn="ctr">
              <a:defRPr sz="13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81704" y="1666733"/>
            <a:ext cx="3903487" cy="4379384"/>
          </a:xfrm>
          <a:prstGeom prst="rect">
            <a:avLst/>
          </a:prstGeom>
        </p:spPr>
        <p:txBody>
          <a:bodyPr vert="horz">
            <a:noAutofit/>
          </a:bodyPr>
          <a:lstStyle>
            <a:lvl1pPr marL="230677" indent="-230677">
              <a:buClr>
                <a:srgbClr val="F85D13"/>
              </a:buClr>
              <a:defRPr sz="2400">
                <a:latin typeface="Ariel"/>
                <a:cs typeface="Ariel"/>
              </a:defRPr>
            </a:lvl1pPr>
            <a:lvl2pPr marL="531191" indent="-300514">
              <a:buClr>
                <a:srgbClr val="F85D13"/>
              </a:buClr>
              <a:defRPr sz="2300">
                <a:latin typeface="Ariel"/>
                <a:cs typeface="Ariel"/>
              </a:defRPr>
            </a:lvl2pPr>
            <a:lvl3pPr marL="842286" indent="-230677">
              <a:buClr>
                <a:srgbClr val="F85D13"/>
              </a:buClr>
              <a:defRPr sz="2100">
                <a:latin typeface="Ariel"/>
                <a:cs typeface="Ariel"/>
              </a:defRPr>
            </a:lvl3pPr>
            <a:lvl4pPr marL="1223219" indent="-311096">
              <a:buClr>
                <a:srgbClr val="F85D13"/>
              </a:buClr>
              <a:defRPr sz="2000">
                <a:latin typeface="Ariel"/>
                <a:cs typeface="Ariel"/>
              </a:defRPr>
            </a:lvl4pPr>
            <a:lvl5pPr marL="1595687" indent="-300514">
              <a:buClr>
                <a:srgbClr val="F85D13"/>
              </a:buClr>
              <a:defRPr sz="1900">
                <a:latin typeface="Ariel"/>
                <a:cs typeface="Arie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20614" y="195"/>
            <a:ext cx="9179040" cy="1118616"/>
          </a:xfrm>
        </p:spPr>
        <p:txBody>
          <a:bodyPr>
            <a:normAutofit/>
          </a:bodyPr>
          <a:lstStyle>
            <a:lvl1pPr algn="l">
              <a:defRPr sz="3200">
                <a:latin typeface="Ariel"/>
                <a:cs typeface="Arie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on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 userDrawn="1"/>
        </p:nvSpPr>
        <p:spPr>
          <a:xfrm>
            <a:off x="5060498" y="1217468"/>
            <a:ext cx="7136105" cy="5640185"/>
          </a:xfrm>
          <a:custGeom>
            <a:avLst/>
            <a:gdLst>
              <a:gd name="connsiteX0" fmla="*/ 0 w 5551812"/>
              <a:gd name="connsiteY0" fmla="*/ 0 h 4233546"/>
              <a:gd name="connsiteX1" fmla="*/ 5551812 w 5551812"/>
              <a:gd name="connsiteY1" fmla="*/ 0 h 4233546"/>
              <a:gd name="connsiteX2" fmla="*/ 5551812 w 5551812"/>
              <a:gd name="connsiteY2" fmla="*/ 4233546 h 4233546"/>
              <a:gd name="connsiteX3" fmla="*/ 0 w 5551812"/>
              <a:gd name="connsiteY3" fmla="*/ 4233546 h 4233546"/>
              <a:gd name="connsiteX4" fmla="*/ 0 w 5551812"/>
              <a:gd name="connsiteY4" fmla="*/ 0 h 4233546"/>
              <a:gd name="connsiteX0" fmla="*/ 3474595 w 5551812"/>
              <a:gd name="connsiteY0" fmla="*/ 0 h 4240681"/>
              <a:gd name="connsiteX1" fmla="*/ 5551812 w 5551812"/>
              <a:gd name="connsiteY1" fmla="*/ 7135 h 4240681"/>
              <a:gd name="connsiteX2" fmla="*/ 5551812 w 5551812"/>
              <a:gd name="connsiteY2" fmla="*/ 4240681 h 4240681"/>
              <a:gd name="connsiteX3" fmla="*/ 0 w 5551812"/>
              <a:gd name="connsiteY3" fmla="*/ 4240681 h 4240681"/>
              <a:gd name="connsiteX4" fmla="*/ 3474595 w 5551812"/>
              <a:gd name="connsiteY4" fmla="*/ 0 h 4240681"/>
              <a:gd name="connsiteX0" fmla="*/ 3331902 w 5551812"/>
              <a:gd name="connsiteY0" fmla="*/ 0 h 4233546"/>
              <a:gd name="connsiteX1" fmla="*/ 5551812 w 5551812"/>
              <a:gd name="connsiteY1" fmla="*/ 0 h 4233546"/>
              <a:gd name="connsiteX2" fmla="*/ 5551812 w 5551812"/>
              <a:gd name="connsiteY2" fmla="*/ 4233546 h 4233546"/>
              <a:gd name="connsiteX3" fmla="*/ 0 w 5551812"/>
              <a:gd name="connsiteY3" fmla="*/ 4233546 h 4233546"/>
              <a:gd name="connsiteX4" fmla="*/ 3331902 w 5551812"/>
              <a:gd name="connsiteY4" fmla="*/ 0 h 4233546"/>
              <a:gd name="connsiteX0" fmla="*/ 3331902 w 5551812"/>
              <a:gd name="connsiteY0" fmla="*/ 0 h 4233546"/>
              <a:gd name="connsiteX1" fmla="*/ 5346859 w 5551812"/>
              <a:gd name="connsiteY1" fmla="*/ 0 h 4233546"/>
              <a:gd name="connsiteX2" fmla="*/ 5551812 w 5551812"/>
              <a:gd name="connsiteY2" fmla="*/ 4233546 h 4233546"/>
              <a:gd name="connsiteX3" fmla="*/ 0 w 5551812"/>
              <a:gd name="connsiteY3" fmla="*/ 4233546 h 4233546"/>
              <a:gd name="connsiteX4" fmla="*/ 3331902 w 5551812"/>
              <a:gd name="connsiteY4" fmla="*/ 0 h 4233546"/>
              <a:gd name="connsiteX0" fmla="*/ 3331902 w 5346859"/>
              <a:gd name="connsiteY0" fmla="*/ 0 h 4233546"/>
              <a:gd name="connsiteX1" fmla="*/ 5346859 w 5346859"/>
              <a:gd name="connsiteY1" fmla="*/ 0 h 4233546"/>
              <a:gd name="connsiteX2" fmla="*/ 4994150 w 5346859"/>
              <a:gd name="connsiteY2" fmla="*/ 4033360 h 4233546"/>
              <a:gd name="connsiteX3" fmla="*/ 0 w 5346859"/>
              <a:gd name="connsiteY3" fmla="*/ 4233546 h 4233546"/>
              <a:gd name="connsiteX4" fmla="*/ 3331902 w 5346859"/>
              <a:gd name="connsiteY4" fmla="*/ 0 h 4233546"/>
              <a:gd name="connsiteX0" fmla="*/ 3331902 w 5346860"/>
              <a:gd name="connsiteY0" fmla="*/ 0 h 4233546"/>
              <a:gd name="connsiteX1" fmla="*/ 5346859 w 5346860"/>
              <a:gd name="connsiteY1" fmla="*/ 0 h 4233546"/>
              <a:gd name="connsiteX2" fmla="*/ 5346860 w 5346860"/>
              <a:gd name="connsiteY2" fmla="*/ 4219248 h 4233546"/>
              <a:gd name="connsiteX3" fmla="*/ 0 w 5346860"/>
              <a:gd name="connsiteY3" fmla="*/ 4233546 h 4233546"/>
              <a:gd name="connsiteX4" fmla="*/ 3331902 w 5346860"/>
              <a:gd name="connsiteY4" fmla="*/ 0 h 4233546"/>
              <a:gd name="connsiteX0" fmla="*/ 3331902 w 5346859"/>
              <a:gd name="connsiteY0" fmla="*/ 0 h 4233546"/>
              <a:gd name="connsiteX1" fmla="*/ 5346859 w 5346859"/>
              <a:gd name="connsiteY1" fmla="*/ 0 h 4233546"/>
              <a:gd name="connsiteX2" fmla="*/ 5189571 w 5346859"/>
              <a:gd name="connsiteY2" fmla="*/ 4104856 h 4233546"/>
              <a:gd name="connsiteX3" fmla="*/ 0 w 5346859"/>
              <a:gd name="connsiteY3" fmla="*/ 4233546 h 4233546"/>
              <a:gd name="connsiteX4" fmla="*/ 3331902 w 5346859"/>
              <a:gd name="connsiteY4" fmla="*/ 0 h 4233546"/>
              <a:gd name="connsiteX0" fmla="*/ 3331902 w 5351627"/>
              <a:gd name="connsiteY0" fmla="*/ 0 h 4233548"/>
              <a:gd name="connsiteX1" fmla="*/ 5346859 w 5351627"/>
              <a:gd name="connsiteY1" fmla="*/ 0 h 4233548"/>
              <a:gd name="connsiteX2" fmla="*/ 5351627 w 5351627"/>
              <a:gd name="connsiteY2" fmla="*/ 4233548 h 4233548"/>
              <a:gd name="connsiteX3" fmla="*/ 0 w 5351627"/>
              <a:gd name="connsiteY3" fmla="*/ 4233546 h 4233548"/>
              <a:gd name="connsiteX4" fmla="*/ 3331902 w 5351627"/>
              <a:gd name="connsiteY4" fmla="*/ 0 h 4233548"/>
              <a:gd name="connsiteX0" fmla="*/ 3331902 w 5351627"/>
              <a:gd name="connsiteY0" fmla="*/ 0 h 4233548"/>
              <a:gd name="connsiteX1" fmla="*/ 5156206 w 5351627"/>
              <a:gd name="connsiteY1" fmla="*/ 95327 h 4233548"/>
              <a:gd name="connsiteX2" fmla="*/ 5351627 w 5351627"/>
              <a:gd name="connsiteY2" fmla="*/ 4233548 h 4233548"/>
              <a:gd name="connsiteX3" fmla="*/ 0 w 5351627"/>
              <a:gd name="connsiteY3" fmla="*/ 4233546 h 4233548"/>
              <a:gd name="connsiteX4" fmla="*/ 3331902 w 5351627"/>
              <a:gd name="connsiteY4" fmla="*/ 0 h 4233548"/>
              <a:gd name="connsiteX0" fmla="*/ 3331902 w 5356393"/>
              <a:gd name="connsiteY0" fmla="*/ 0 h 4233548"/>
              <a:gd name="connsiteX1" fmla="*/ 5356393 w 5356393"/>
              <a:gd name="connsiteY1" fmla="*/ 0 h 4233548"/>
              <a:gd name="connsiteX2" fmla="*/ 5351627 w 5356393"/>
              <a:gd name="connsiteY2" fmla="*/ 4233548 h 4233548"/>
              <a:gd name="connsiteX3" fmla="*/ 0 w 5356393"/>
              <a:gd name="connsiteY3" fmla="*/ 4233546 h 4233548"/>
              <a:gd name="connsiteX4" fmla="*/ 3331902 w 5356393"/>
              <a:gd name="connsiteY4" fmla="*/ 0 h 423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6393" h="4233548">
                <a:moveTo>
                  <a:pt x="3331902" y="0"/>
                </a:moveTo>
                <a:lnTo>
                  <a:pt x="5356393" y="0"/>
                </a:lnTo>
                <a:cubicBezTo>
                  <a:pt x="5356393" y="1406416"/>
                  <a:pt x="5351627" y="2827132"/>
                  <a:pt x="5351627" y="4233548"/>
                </a:cubicBezTo>
                <a:lnTo>
                  <a:pt x="0" y="4233546"/>
                </a:lnTo>
                <a:lnTo>
                  <a:pt x="3331902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2" name="Shape 17"/>
          <p:cNvSpPr/>
          <p:nvPr userDrawn="1"/>
        </p:nvSpPr>
        <p:spPr>
          <a:xfrm>
            <a:off x="0" y="-1"/>
            <a:ext cx="12188825" cy="1217471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" name="Shape 22"/>
          <p:cNvSpPr/>
          <p:nvPr userDrawn="1"/>
        </p:nvSpPr>
        <p:spPr>
          <a:xfrm>
            <a:off x="9507282" y="-4"/>
            <a:ext cx="2681545" cy="1217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3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7630" y="0"/>
                </a:lnTo>
                <a:close/>
              </a:path>
            </a:pathLst>
          </a:custGeom>
          <a:solidFill>
            <a:srgbClr val="F85D1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4" name="image1.png" descr="bnsf® railway logo_white.eps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446845" y="441262"/>
            <a:ext cx="1462662" cy="27755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20614" y="195"/>
            <a:ext cx="9179040" cy="1118616"/>
          </a:xfrm>
        </p:spPr>
        <p:txBody>
          <a:bodyPr>
            <a:normAutofit/>
          </a:bodyPr>
          <a:lstStyle>
            <a:lvl1pPr algn="l">
              <a:defRPr sz="3200">
                <a:latin typeface="Ariel"/>
                <a:cs typeface="Arie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hape 4"/>
          <p:cNvSpPr>
            <a:spLocks noGrp="1"/>
          </p:cNvSpPr>
          <p:nvPr>
            <p:ph type="sldNum" sz="quarter" idx="2"/>
          </p:nvPr>
        </p:nvSpPr>
        <p:spPr>
          <a:xfrm>
            <a:off x="11684530" y="6443936"/>
            <a:ext cx="462634" cy="328289"/>
          </a:xfrm>
          <a:prstGeom prst="rect">
            <a:avLst/>
          </a:prstGeom>
          <a:ln w="12700">
            <a:miter lim="400000"/>
          </a:ln>
        </p:spPr>
        <p:txBody>
          <a:bodyPr wrap="square" lIns="60947" tIns="60947" rIns="60947" bIns="60947" anchor="ctr">
            <a:spAutoFit/>
          </a:bodyPr>
          <a:lstStyle>
            <a:lvl1pPr algn="ctr">
              <a:defRPr sz="1300" b="1">
                <a:solidFill>
                  <a:srgbClr val="888888"/>
                </a:solidFill>
                <a:latin typeface="Ariel"/>
                <a:ea typeface="Arial"/>
                <a:cs typeface="Ariel"/>
                <a:sym typeface="Arial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68133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ction divider - General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4" y="-5705"/>
            <a:ext cx="12212280" cy="686940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5"/>
          <p:cNvSpPr/>
          <p:nvPr userDrawn="1"/>
        </p:nvSpPr>
        <p:spPr>
          <a:xfrm>
            <a:off x="972285" y="1153391"/>
            <a:ext cx="4857656" cy="4"/>
          </a:xfrm>
          <a:prstGeom prst="line">
            <a:avLst/>
          </a:prstGeom>
          <a:ln w="34290">
            <a:solidFill>
              <a:srgbClr val="F7B512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" name="Shape 46"/>
          <p:cNvSpPr/>
          <p:nvPr userDrawn="1"/>
        </p:nvSpPr>
        <p:spPr>
          <a:xfrm>
            <a:off x="972285" y="2959247"/>
            <a:ext cx="4857656" cy="4"/>
          </a:xfrm>
          <a:prstGeom prst="line">
            <a:avLst/>
          </a:prstGeom>
          <a:ln w="34290">
            <a:solidFill>
              <a:srgbClr val="F7B512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72285" y="1308576"/>
            <a:ext cx="4857656" cy="1384995"/>
          </a:xfrm>
          <a:prstGeom prst="rect">
            <a:avLst/>
          </a:prstGeom>
        </p:spPr>
        <p:txBody>
          <a:bodyPr vert="horz" wrap="square" tIns="0" bIns="0">
            <a:spAutoFit/>
          </a:bodyPr>
          <a:lstStyle>
            <a:lvl1pPr algn="ctr">
              <a:defRPr sz="4500" b="1">
                <a:solidFill>
                  <a:srgbClr val="FFFFFF"/>
                </a:solidFill>
                <a:latin typeface="Ariel"/>
                <a:cs typeface="Arie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hape 4"/>
          <p:cNvSpPr>
            <a:spLocks noGrp="1"/>
          </p:cNvSpPr>
          <p:nvPr>
            <p:ph type="sldNum" sz="quarter" idx="2"/>
          </p:nvPr>
        </p:nvSpPr>
        <p:spPr>
          <a:xfrm>
            <a:off x="11684530" y="6443936"/>
            <a:ext cx="462634" cy="328289"/>
          </a:xfrm>
          <a:prstGeom prst="rect">
            <a:avLst/>
          </a:prstGeom>
          <a:ln w="12700">
            <a:miter lim="400000"/>
          </a:ln>
        </p:spPr>
        <p:txBody>
          <a:bodyPr wrap="square" lIns="60947" tIns="60947" rIns="60947" bIns="60947" anchor="ctr">
            <a:spAutoFit/>
          </a:bodyPr>
          <a:lstStyle>
            <a:lvl1pPr algn="ctr">
              <a:defRPr sz="1300" b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664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ction divider - Oil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7" y="-4179"/>
            <a:ext cx="12206858" cy="686635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 rot="10800000">
            <a:off x="-11210" y="5604380"/>
            <a:ext cx="12211174" cy="1259209"/>
          </a:xfrm>
          <a:custGeom>
            <a:avLst/>
            <a:gdLst>
              <a:gd name="connsiteX0" fmla="*/ 0 w 9144000"/>
              <a:gd name="connsiteY0" fmla="*/ 0 h 952461"/>
              <a:gd name="connsiteX1" fmla="*/ 9144000 w 9144000"/>
              <a:gd name="connsiteY1" fmla="*/ 0 h 952461"/>
              <a:gd name="connsiteX2" fmla="*/ 9144000 w 9144000"/>
              <a:gd name="connsiteY2" fmla="*/ 952461 h 952461"/>
              <a:gd name="connsiteX3" fmla="*/ 0 w 9144000"/>
              <a:gd name="connsiteY3" fmla="*/ 952461 h 952461"/>
              <a:gd name="connsiteX4" fmla="*/ 0 w 9144000"/>
              <a:gd name="connsiteY4" fmla="*/ 0 h 952461"/>
              <a:gd name="connsiteX0" fmla="*/ 0 w 9160711"/>
              <a:gd name="connsiteY0" fmla="*/ 0 h 952461"/>
              <a:gd name="connsiteX1" fmla="*/ 9144000 w 9160711"/>
              <a:gd name="connsiteY1" fmla="*/ 0 h 952461"/>
              <a:gd name="connsiteX2" fmla="*/ 9160711 w 9160711"/>
              <a:gd name="connsiteY2" fmla="*/ 200518 h 952461"/>
              <a:gd name="connsiteX3" fmla="*/ 0 w 9160711"/>
              <a:gd name="connsiteY3" fmla="*/ 952461 h 952461"/>
              <a:gd name="connsiteX4" fmla="*/ 0 w 9160711"/>
              <a:gd name="connsiteY4" fmla="*/ 0 h 952461"/>
              <a:gd name="connsiteX0" fmla="*/ 0 w 9160711"/>
              <a:gd name="connsiteY0" fmla="*/ 0 h 952461"/>
              <a:gd name="connsiteX1" fmla="*/ 9144000 w 9160711"/>
              <a:gd name="connsiteY1" fmla="*/ 0 h 952461"/>
              <a:gd name="connsiteX2" fmla="*/ 9160711 w 9160711"/>
              <a:gd name="connsiteY2" fmla="*/ 100259 h 952461"/>
              <a:gd name="connsiteX3" fmla="*/ 0 w 9160711"/>
              <a:gd name="connsiteY3" fmla="*/ 952461 h 952461"/>
              <a:gd name="connsiteX4" fmla="*/ 0 w 9160711"/>
              <a:gd name="connsiteY4" fmla="*/ 0 h 952461"/>
              <a:gd name="connsiteX0" fmla="*/ 0 w 9160711"/>
              <a:gd name="connsiteY0" fmla="*/ 0 h 952461"/>
              <a:gd name="connsiteX1" fmla="*/ 9144000 w 9160711"/>
              <a:gd name="connsiteY1" fmla="*/ 0 h 952461"/>
              <a:gd name="connsiteX2" fmla="*/ 9160711 w 9160711"/>
              <a:gd name="connsiteY2" fmla="*/ 41775 h 952461"/>
              <a:gd name="connsiteX3" fmla="*/ 0 w 9160711"/>
              <a:gd name="connsiteY3" fmla="*/ 952461 h 952461"/>
              <a:gd name="connsiteX4" fmla="*/ 0 w 9160711"/>
              <a:gd name="connsiteY4" fmla="*/ 0 h 952461"/>
              <a:gd name="connsiteX0" fmla="*/ 0 w 9152356"/>
              <a:gd name="connsiteY0" fmla="*/ 0 h 952461"/>
              <a:gd name="connsiteX1" fmla="*/ 9144000 w 9152356"/>
              <a:gd name="connsiteY1" fmla="*/ 0 h 952461"/>
              <a:gd name="connsiteX2" fmla="*/ 9152356 w 9152356"/>
              <a:gd name="connsiteY2" fmla="*/ 108614 h 952461"/>
              <a:gd name="connsiteX3" fmla="*/ 0 w 9152356"/>
              <a:gd name="connsiteY3" fmla="*/ 952461 h 952461"/>
              <a:gd name="connsiteX4" fmla="*/ 0 w 9152356"/>
              <a:gd name="connsiteY4" fmla="*/ 0 h 952461"/>
              <a:gd name="connsiteX0" fmla="*/ 0 w 9160766"/>
              <a:gd name="connsiteY0" fmla="*/ 0 h 952461"/>
              <a:gd name="connsiteX1" fmla="*/ 9160766 w 9160766"/>
              <a:gd name="connsiteY1" fmla="*/ 8492 h 952461"/>
              <a:gd name="connsiteX2" fmla="*/ 9152356 w 9160766"/>
              <a:gd name="connsiteY2" fmla="*/ 108614 h 952461"/>
              <a:gd name="connsiteX3" fmla="*/ 0 w 9160766"/>
              <a:gd name="connsiteY3" fmla="*/ 952461 h 952461"/>
              <a:gd name="connsiteX4" fmla="*/ 0 w 9160766"/>
              <a:gd name="connsiteY4" fmla="*/ 0 h 952461"/>
              <a:gd name="connsiteX0" fmla="*/ 0 w 9160766"/>
              <a:gd name="connsiteY0" fmla="*/ 4247 h 956708"/>
              <a:gd name="connsiteX1" fmla="*/ 9160766 w 9160766"/>
              <a:gd name="connsiteY1" fmla="*/ 0 h 956708"/>
              <a:gd name="connsiteX2" fmla="*/ 9152356 w 9160766"/>
              <a:gd name="connsiteY2" fmla="*/ 112861 h 956708"/>
              <a:gd name="connsiteX3" fmla="*/ 0 w 9160766"/>
              <a:gd name="connsiteY3" fmla="*/ 956708 h 956708"/>
              <a:gd name="connsiteX4" fmla="*/ 0 w 9160766"/>
              <a:gd name="connsiteY4" fmla="*/ 4247 h 956708"/>
              <a:gd name="connsiteX0" fmla="*/ 0 w 9160766"/>
              <a:gd name="connsiteY0" fmla="*/ 4247 h 956708"/>
              <a:gd name="connsiteX1" fmla="*/ 9160766 w 9160766"/>
              <a:gd name="connsiteY1" fmla="*/ 0 h 956708"/>
              <a:gd name="connsiteX2" fmla="*/ 9160739 w 9160766"/>
              <a:gd name="connsiteY2" fmla="*/ 112861 h 956708"/>
              <a:gd name="connsiteX3" fmla="*/ 0 w 9160766"/>
              <a:gd name="connsiteY3" fmla="*/ 956708 h 956708"/>
              <a:gd name="connsiteX4" fmla="*/ 0 w 9160766"/>
              <a:gd name="connsiteY4" fmla="*/ 4247 h 9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0766" h="956708">
                <a:moveTo>
                  <a:pt x="0" y="4247"/>
                </a:moveTo>
                <a:lnTo>
                  <a:pt x="9160766" y="0"/>
                </a:lnTo>
                <a:cubicBezTo>
                  <a:pt x="9160757" y="37620"/>
                  <a:pt x="9160748" y="75241"/>
                  <a:pt x="9160739" y="112861"/>
                </a:cubicBezTo>
                <a:lnTo>
                  <a:pt x="0" y="956708"/>
                </a:lnTo>
                <a:lnTo>
                  <a:pt x="0" y="4247"/>
                </a:lnTo>
                <a:close/>
              </a:path>
            </a:pathLst>
          </a:custGeom>
          <a:solidFill>
            <a:srgbClr val="F85D13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47" tIns="60947" rIns="60947" bIns="60947" numCol="1" spcCol="50791" rtlCol="0" anchor="ctr">
            <a:noAutofit/>
          </a:bodyPr>
          <a:lstStyle/>
          <a:p>
            <a:pPr marL="0" marR="0" indent="0" algn="l" defTabSz="60949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el"/>
              <a:ea typeface="+mj-ea"/>
              <a:cs typeface="Ariel"/>
              <a:sym typeface="Helvetica Neue"/>
            </a:endParaRPr>
          </a:p>
        </p:txBody>
      </p:sp>
      <p:sp>
        <p:nvSpPr>
          <p:cNvPr id="12" name="Shape 4"/>
          <p:cNvSpPr>
            <a:spLocks noGrp="1"/>
          </p:cNvSpPr>
          <p:nvPr>
            <p:ph type="sldNum" sz="quarter" idx="2"/>
          </p:nvPr>
        </p:nvSpPr>
        <p:spPr>
          <a:xfrm>
            <a:off x="11684530" y="6443936"/>
            <a:ext cx="462634" cy="328289"/>
          </a:xfrm>
          <a:prstGeom prst="rect">
            <a:avLst/>
          </a:prstGeom>
          <a:ln w="12700">
            <a:miter lim="400000"/>
          </a:ln>
        </p:spPr>
        <p:txBody>
          <a:bodyPr wrap="square" lIns="60947" tIns="60947" rIns="60947" bIns="60947" anchor="ctr">
            <a:spAutoFit/>
          </a:bodyPr>
          <a:lstStyle>
            <a:lvl1pPr algn="ctr">
              <a:defRPr sz="1300" b="1">
                <a:solidFill>
                  <a:srgbClr val="FFFFFF"/>
                </a:solidFill>
                <a:latin typeface="Ariel"/>
                <a:ea typeface="Arial"/>
                <a:cs typeface="Ariel"/>
                <a:sym typeface="Arial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3" name="Rectangle 6"/>
          <p:cNvSpPr/>
          <p:nvPr userDrawn="1"/>
        </p:nvSpPr>
        <p:spPr>
          <a:xfrm>
            <a:off x="0" y="1"/>
            <a:ext cx="12199963" cy="1253620"/>
          </a:xfrm>
          <a:custGeom>
            <a:avLst/>
            <a:gdLst>
              <a:gd name="connsiteX0" fmla="*/ 0 w 9144000"/>
              <a:gd name="connsiteY0" fmla="*/ 0 h 952461"/>
              <a:gd name="connsiteX1" fmla="*/ 9144000 w 9144000"/>
              <a:gd name="connsiteY1" fmla="*/ 0 h 952461"/>
              <a:gd name="connsiteX2" fmla="*/ 9144000 w 9144000"/>
              <a:gd name="connsiteY2" fmla="*/ 952461 h 952461"/>
              <a:gd name="connsiteX3" fmla="*/ 0 w 9144000"/>
              <a:gd name="connsiteY3" fmla="*/ 952461 h 952461"/>
              <a:gd name="connsiteX4" fmla="*/ 0 w 9144000"/>
              <a:gd name="connsiteY4" fmla="*/ 0 h 952461"/>
              <a:gd name="connsiteX0" fmla="*/ 0 w 9160711"/>
              <a:gd name="connsiteY0" fmla="*/ 0 h 952461"/>
              <a:gd name="connsiteX1" fmla="*/ 9144000 w 9160711"/>
              <a:gd name="connsiteY1" fmla="*/ 0 h 952461"/>
              <a:gd name="connsiteX2" fmla="*/ 9160711 w 9160711"/>
              <a:gd name="connsiteY2" fmla="*/ 200518 h 952461"/>
              <a:gd name="connsiteX3" fmla="*/ 0 w 9160711"/>
              <a:gd name="connsiteY3" fmla="*/ 952461 h 952461"/>
              <a:gd name="connsiteX4" fmla="*/ 0 w 9160711"/>
              <a:gd name="connsiteY4" fmla="*/ 0 h 952461"/>
              <a:gd name="connsiteX0" fmla="*/ 0 w 9160711"/>
              <a:gd name="connsiteY0" fmla="*/ 0 h 952461"/>
              <a:gd name="connsiteX1" fmla="*/ 9144000 w 9160711"/>
              <a:gd name="connsiteY1" fmla="*/ 0 h 952461"/>
              <a:gd name="connsiteX2" fmla="*/ 9160711 w 9160711"/>
              <a:gd name="connsiteY2" fmla="*/ 100259 h 952461"/>
              <a:gd name="connsiteX3" fmla="*/ 0 w 9160711"/>
              <a:gd name="connsiteY3" fmla="*/ 952461 h 952461"/>
              <a:gd name="connsiteX4" fmla="*/ 0 w 9160711"/>
              <a:gd name="connsiteY4" fmla="*/ 0 h 952461"/>
              <a:gd name="connsiteX0" fmla="*/ 0 w 9160711"/>
              <a:gd name="connsiteY0" fmla="*/ 0 h 952461"/>
              <a:gd name="connsiteX1" fmla="*/ 9144000 w 9160711"/>
              <a:gd name="connsiteY1" fmla="*/ 0 h 952461"/>
              <a:gd name="connsiteX2" fmla="*/ 9160711 w 9160711"/>
              <a:gd name="connsiteY2" fmla="*/ 41775 h 952461"/>
              <a:gd name="connsiteX3" fmla="*/ 0 w 9160711"/>
              <a:gd name="connsiteY3" fmla="*/ 952461 h 952461"/>
              <a:gd name="connsiteX4" fmla="*/ 0 w 9160711"/>
              <a:gd name="connsiteY4" fmla="*/ 0 h 952461"/>
              <a:gd name="connsiteX0" fmla="*/ 0 w 9152356"/>
              <a:gd name="connsiteY0" fmla="*/ 0 h 952461"/>
              <a:gd name="connsiteX1" fmla="*/ 9144000 w 9152356"/>
              <a:gd name="connsiteY1" fmla="*/ 0 h 952461"/>
              <a:gd name="connsiteX2" fmla="*/ 9152356 w 9152356"/>
              <a:gd name="connsiteY2" fmla="*/ 108614 h 952461"/>
              <a:gd name="connsiteX3" fmla="*/ 0 w 9152356"/>
              <a:gd name="connsiteY3" fmla="*/ 952461 h 952461"/>
              <a:gd name="connsiteX4" fmla="*/ 0 w 9152356"/>
              <a:gd name="connsiteY4" fmla="*/ 0 h 95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356" h="952461">
                <a:moveTo>
                  <a:pt x="0" y="0"/>
                </a:moveTo>
                <a:lnTo>
                  <a:pt x="9144000" y="0"/>
                </a:lnTo>
                <a:lnTo>
                  <a:pt x="9152356" y="108614"/>
                </a:lnTo>
                <a:lnTo>
                  <a:pt x="0" y="952461"/>
                </a:lnTo>
                <a:lnTo>
                  <a:pt x="0" y="0"/>
                </a:lnTo>
                <a:close/>
              </a:path>
            </a:pathLst>
          </a:custGeom>
          <a:solidFill>
            <a:srgbClr val="F85D13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47" tIns="60947" rIns="60947" bIns="60947" numCol="1" spcCol="50791" rtlCol="0" anchor="ctr">
            <a:noAutofit/>
          </a:bodyPr>
          <a:lstStyle/>
          <a:p>
            <a:pPr marL="0" marR="0" indent="0" algn="l" defTabSz="60949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el"/>
              <a:ea typeface="+mj-ea"/>
              <a:cs typeface="Ariel"/>
              <a:sym typeface="Helvetica Neue"/>
            </a:endParaRPr>
          </a:p>
        </p:txBody>
      </p:sp>
      <p:pic>
        <p:nvPicPr>
          <p:cNvPr id="14" name="image1.png" descr="bnsf® railway logo_white.eps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7930" y="338290"/>
            <a:ext cx="2144924" cy="4070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168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49BC-6CEC-864F-9E09-9FECF6D82F7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E085-A583-5843-BC39-FD59B9EA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5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53" r:id="rId6"/>
    <p:sldLayoutId id="214748366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0614" y="205483"/>
            <a:ext cx="9179040" cy="964698"/>
          </a:xfrm>
        </p:spPr>
        <p:txBody>
          <a:bodyPr/>
          <a:lstStyle/>
          <a:p>
            <a:r>
              <a:rPr lang="en-US" dirty="0"/>
              <a:t>Capstone Project: Vehicle Routing Problem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37753329"/>
              </p:ext>
            </p:extLst>
          </p:nvPr>
        </p:nvGraphicFramePr>
        <p:xfrm>
          <a:off x="909118" y="1235277"/>
          <a:ext cx="10844518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274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0614" y="205483"/>
            <a:ext cx="9179040" cy="964698"/>
          </a:xfrm>
        </p:spPr>
        <p:txBody>
          <a:bodyPr/>
          <a:lstStyle/>
          <a:p>
            <a:r>
              <a:rPr lang="en-US" dirty="0"/>
              <a:t>Vehicle Routing Problem: Problem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3143" y="1611086"/>
            <a:ext cx="1057002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a number of deliveries to be delivered at different locations, each due at a certain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variable number of shoppers (drivers) and stores (markets).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delivery can be fulfilled by any one of these shoppers, from any one of these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shopper will drive to a particular store, pickup delivery(s), and drive to the delivery location(s) to deliver - this is a trip. A shopper can pickup up to 3 deliveries during each visit to a store. Once a shopper is finished delivering the current set of deliveries (a trip), they can start another trip.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Solution will determine which store a delivery needs to be fulfilled at, assume that the delivery is ready for pickup at that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deliveries in a trip should be shopped at the same store (This can be relaxed later).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trip starts when a shopper starts to drive towards the store and ends after delivering all deliveries (maximum of 3) in the trip.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is to cover all deliveries and nothing should be left out.</a:t>
            </a:r>
          </a:p>
        </p:txBody>
      </p:sp>
    </p:spTree>
    <p:extLst>
      <p:ext uri="{BB962C8B-B14F-4D97-AF65-F5344CB8AC3E}">
        <p14:creationId xmlns:p14="http://schemas.microsoft.com/office/powerpoint/2010/main" val="69147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F85D13"/>
      </a:dk2>
      <a:lt2>
        <a:srgbClr val="595959"/>
      </a:lt2>
      <a:accent1>
        <a:srgbClr val="F85D13"/>
      </a:accent1>
      <a:accent2>
        <a:srgbClr val="82B8C9"/>
      </a:accent2>
      <a:accent3>
        <a:srgbClr val="777575"/>
      </a:accent3>
      <a:accent4>
        <a:srgbClr val="C9B582"/>
      </a:accent4>
      <a:accent5>
        <a:srgbClr val="2E8A7D"/>
      </a:accent5>
      <a:accent6>
        <a:srgbClr val="F7B512"/>
      </a:accent6>
      <a:hlink>
        <a:srgbClr val="737373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85D13"/>
        </a:solidFill>
        <a:ln w="25400" cap="flat">
          <a:noFill/>
          <a:prstDash val="solid"/>
          <a:bevel/>
        </a:ln>
        <a:effectLst/>
      </a:spPr>
      <a:bodyPr rot="0" spcFirstLastPara="1" vertOverflow="overflow" horzOverflow="overflow" vert="horz" wrap="square" lIns="60947" tIns="60947" rIns="60947" bIns="60947" numCol="1" spcCol="50791" rtlCol="0" anchor="ctr">
        <a:noAutofit/>
      </a:bodyPr>
      <a:lstStyle>
        <a:defPPr marL="0" marR="0" indent="0" algn="l" defTabSz="609493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el"/>
            <a:ea typeface="+mj-ea"/>
            <a:cs typeface="Ariel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rporate PPT Template 16.9 2018.pptx" id="{CBB21416-EBB1-45B0-A8BE-6EB48A5C70EF}" vid="{27CBE31B-EBD9-46CA-BB93-7E0249EE96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chive xmlns="274BF3C6-6B52-495E-B170-802EB431DBC7">true</Archive>
    <Document_x0020_Type xmlns="8552f482-059f-4a5f-a4ea-cd6b3f5dd61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7736461F5D134B8A2B8FF7B63213E7" ma:contentTypeVersion="" ma:contentTypeDescription="Create a new document." ma:contentTypeScope="" ma:versionID="e2d5a7e787be55d6d960d25df416ed57">
  <xsd:schema xmlns:xsd="http://www.w3.org/2001/XMLSchema" xmlns:xs="http://www.w3.org/2001/XMLSchema" xmlns:p="http://schemas.microsoft.com/office/2006/metadata/properties" xmlns:ns2="274BF3C6-6B52-495E-B170-802EB431DBC7" xmlns:ns3="8552f482-059f-4a5f-a4ea-cd6b3f5dd61e" xmlns:ns4="506d2d80-f29c-489b-b1cc-55f7a09e759d" targetNamespace="http://schemas.microsoft.com/office/2006/metadata/properties" ma:root="true" ma:fieldsID="82ee202b79343a40cd2d44eb2bd68fe2" ns2:_="" ns3:_="" ns4:_="">
    <xsd:import namespace="274BF3C6-6B52-495E-B170-802EB431DBC7"/>
    <xsd:import namespace="8552f482-059f-4a5f-a4ea-cd6b3f5dd61e"/>
    <xsd:import namespace="506d2d80-f29c-489b-b1cc-55f7a09e75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Archive" minOccurs="0"/>
                <xsd:element ref="ns3:MediaServiceAutoTags" minOccurs="0"/>
                <xsd:element ref="ns3:MediaServiceOCR" minOccurs="0"/>
                <xsd:element ref="ns3:Document_x0020_Type" minOccurs="0"/>
                <xsd:element ref="ns4:SharedWithUsers" minOccurs="0"/>
                <xsd:element ref="ns4:SharedWithDetail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4BF3C6-6B52-495E-B170-802EB431DB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Archive" ma:index="10" nillable="true" ma:displayName="Archive" ma:default="1" ma:description="Is this a document that should be retained past the life of the project?" ma:internalName="Archi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52f482-059f-4a5f-a4ea-cd6b3f5dd61e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ocument_x0020_Type" ma:index="13" nillable="true" ma:displayName="Document Type" ma:list="{69a7fae0-3967-4c0b-9862-8830770b5365}" ma:internalName="Document_x0020_Type" ma:showField="ID">
      <xsd:simpleType>
        <xsd:restriction base="dms:Lookup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d2d80-f29c-489b-b1cc-55f7a09e759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9E7988-2E4E-4136-9E0B-40610D4C7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5B2D79-3A43-419C-893D-6C1C50469245}">
  <ds:schemaRefs>
    <ds:schemaRef ds:uri="http://purl.org/dc/dcmitype/"/>
    <ds:schemaRef ds:uri="http://schemas.microsoft.com/office/infopath/2007/PartnerControls"/>
    <ds:schemaRef ds:uri="http://purl.org/dc/elements/1.1/"/>
    <ds:schemaRef ds:uri="274BF3C6-6B52-495E-B170-802EB431DBC7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6d2d80-f29c-489b-b1cc-55f7a09e759d"/>
    <ds:schemaRef ds:uri="8552f482-059f-4a5f-a4ea-cd6b3f5dd61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DDD58DE-8C9F-46FE-952A-8F35D7D773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4BF3C6-6B52-495E-B170-802EB431DBC7"/>
    <ds:schemaRef ds:uri="8552f482-059f-4a5f-a4ea-cd6b3f5dd61e"/>
    <ds:schemaRef ds:uri="506d2d80-f29c-489b-b1cc-55f7a09e75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8895</TotalTime>
  <Words>273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Ariel</vt:lpstr>
      <vt:lpstr>Calibri</vt:lpstr>
      <vt:lpstr>Helvetica</vt:lpstr>
      <vt:lpstr>Helvetica Neue</vt:lpstr>
      <vt:lpstr>Office Theme</vt:lpstr>
      <vt:lpstr>Capstone Project: Vehicle Routing Problem</vt:lpstr>
      <vt:lpstr>Vehicle Routing Problem: Problem Description</vt:lpstr>
    </vt:vector>
  </TitlesOfParts>
  <Company>BNSF Railway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Larseingue, Matt P</dc:creator>
  <cp:lastModifiedBy>Nourbakhsh, Seyed Mohammad</cp:lastModifiedBy>
  <cp:revision>167</cp:revision>
  <cp:lastPrinted>2020-01-28T20:45:11Z</cp:lastPrinted>
  <dcterms:created xsi:type="dcterms:W3CDTF">2018-03-26T19:36:49Z</dcterms:created>
  <dcterms:modified xsi:type="dcterms:W3CDTF">2020-08-10T15:18:11Z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0x010100C07736461F5D134B8A2B8FF7B63213E7</vt:lpwstr>
  </property>
</Properties>
</file>