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GcnhZ2caz7Ss17PBhScC5R8jh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7f28102c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17f2810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8af814aa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38af814a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8af814aa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38af814a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8af814aa1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8af814aa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e718216d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e718216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38af814aa1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38af814a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8af814aa1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8af814aa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e718216d0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e718216d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9040a72d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9040a72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39040a72d4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39040a72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916f198b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916f198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718216d0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e718216d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916f198b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916f198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718216d0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718216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916f198b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916f198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916f198b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916f198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9040a72d4_2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39040a72d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9040a72d4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39040a72d4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9040a72d4_2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9040a72d4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e718216d0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e718216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a20f6db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0a20f6db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8af814aa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8af814a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8af814aa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8af814a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8af814aa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8af814a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8af814aa1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8af814aa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8af814aa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8af814a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8af814aa1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8af814a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0" y="163629"/>
            <a:ext cx="12192000" cy="11646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838200" y="408754"/>
            <a:ext cx="10515600" cy="67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3896293" y="-1559859"/>
            <a:ext cx="439941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/>
          <p:nvPr/>
        </p:nvSpPr>
        <p:spPr>
          <a:xfrm>
            <a:off x="8724900" y="0"/>
            <a:ext cx="26289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163629"/>
            <a:ext cx="12192000" cy="11646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838200" y="365126"/>
            <a:ext cx="10515600" cy="818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838200" y="1571625"/>
            <a:ext cx="4894385" cy="437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2" type="body"/>
          </p:nvPr>
        </p:nvSpPr>
        <p:spPr>
          <a:xfrm>
            <a:off x="6096000" y="1606795"/>
            <a:ext cx="5257800" cy="4371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477714" y="1771893"/>
            <a:ext cx="4196863" cy="2497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/>
          <p:nvPr/>
        </p:nvSpPr>
        <p:spPr>
          <a:xfrm>
            <a:off x="5767754" y="-386861"/>
            <a:ext cx="6611815" cy="759655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380892" y="0"/>
            <a:ext cx="6998677" cy="31652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380892" y="6541477"/>
            <a:ext cx="6998677" cy="31652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6002338" y="527050"/>
            <a:ext cx="6189662" cy="5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163629"/>
            <a:ext cx="12192000" cy="11646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838200" y="365126"/>
            <a:ext cx="10515600" cy="818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/>
          <p:nvPr/>
        </p:nvSpPr>
        <p:spPr>
          <a:xfrm>
            <a:off x="838200" y="1529783"/>
            <a:ext cx="4349261" cy="2205727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6981092" y="1541506"/>
            <a:ext cx="4349261" cy="2205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385038" y="4006245"/>
            <a:ext cx="5421923" cy="22057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162299" y="4006245"/>
            <a:ext cx="5911505" cy="2731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3185745" y="5987445"/>
            <a:ext cx="5911505" cy="2731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656492" y="1462338"/>
            <a:ext cx="4747846" cy="272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668215" y="3549046"/>
            <a:ext cx="4747846" cy="272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6775938" y="1450615"/>
            <a:ext cx="4747846" cy="272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822830" y="3560769"/>
            <a:ext cx="4747846" cy="272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019175" y="1876425"/>
            <a:ext cx="3951288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2" type="body"/>
          </p:nvPr>
        </p:nvSpPr>
        <p:spPr>
          <a:xfrm>
            <a:off x="7138988" y="1863725"/>
            <a:ext cx="4044950" cy="156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3" type="body"/>
          </p:nvPr>
        </p:nvSpPr>
        <p:spPr>
          <a:xfrm>
            <a:off x="3551726" y="4384187"/>
            <a:ext cx="5058873" cy="156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0" y="163629"/>
            <a:ext cx="12192000" cy="11646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838200" y="365126"/>
            <a:ext cx="10515600" cy="818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/>
          <p:nvPr/>
        </p:nvSpPr>
        <p:spPr>
          <a:xfrm>
            <a:off x="838200" y="1529783"/>
            <a:ext cx="4349261" cy="22057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981092" y="1541506"/>
            <a:ext cx="4349261" cy="2205727"/>
          </a:xfrm>
          <a:prstGeom prst="rect">
            <a:avLst/>
          </a:prstGeom>
          <a:solidFill>
            <a:srgbClr val="FF8A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385038" y="4006245"/>
            <a:ext cx="5421923" cy="2205727"/>
          </a:xfrm>
          <a:prstGeom prst="rect">
            <a:avLst/>
          </a:prstGeom>
          <a:solidFill>
            <a:srgbClr val="00BB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3162299" y="4006245"/>
            <a:ext cx="5911505" cy="2731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185745" y="5987445"/>
            <a:ext cx="5911505" cy="27312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56492" y="1462338"/>
            <a:ext cx="4747846" cy="272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668215" y="3549046"/>
            <a:ext cx="4747846" cy="272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6775938" y="1450615"/>
            <a:ext cx="4747846" cy="272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822830" y="3560769"/>
            <a:ext cx="4747846" cy="27267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19175" y="1828800"/>
            <a:ext cx="395128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7127875" y="1876425"/>
            <a:ext cx="4079875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3" type="body"/>
          </p:nvPr>
        </p:nvSpPr>
        <p:spPr>
          <a:xfrm>
            <a:off x="3581400" y="4384675"/>
            <a:ext cx="5029200" cy="1465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2409" y="-87923"/>
            <a:ext cx="12274410" cy="70813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ctrTitle"/>
          </p:nvPr>
        </p:nvSpPr>
        <p:spPr>
          <a:xfrm>
            <a:off x="4038600" y="2503487"/>
            <a:ext cx="7823886" cy="1006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038600" y="3602038"/>
            <a:ext cx="7823886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163629"/>
            <a:ext cx="12192000" cy="11646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6"/>
            <a:ext cx="10515600" cy="842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498233"/>
            <a:ext cx="10515600" cy="4399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1488831"/>
            <a:ext cx="12192000" cy="35755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1759833"/>
            <a:ext cx="10515600" cy="15826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3448254"/>
            <a:ext cx="10515600" cy="1324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-211016" y="6064344"/>
            <a:ext cx="3792415" cy="6106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037752"/>
            <a:ext cx="2924908" cy="637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163629"/>
            <a:ext cx="12192000" cy="11646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521677" y="1649915"/>
            <a:ext cx="5181600" cy="4351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38554" y="2071946"/>
            <a:ext cx="4747846" cy="350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310662" y="1574295"/>
            <a:ext cx="5486400" cy="3011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310662" y="5700056"/>
            <a:ext cx="5486400" cy="3011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6336323" y="1649915"/>
            <a:ext cx="5181600" cy="4351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553200" y="2071946"/>
            <a:ext cx="4747846" cy="350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/>
          <p:nvPr/>
        </p:nvSpPr>
        <p:spPr>
          <a:xfrm>
            <a:off x="6125308" y="1574295"/>
            <a:ext cx="5486400" cy="3011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125308" y="5700056"/>
            <a:ext cx="5486400" cy="3011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163629"/>
            <a:ext cx="12192000" cy="11646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521677" y="1649915"/>
            <a:ext cx="5181600" cy="4351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38554" y="2538607"/>
            <a:ext cx="4747846" cy="3040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/>
          <p:nvPr/>
        </p:nvSpPr>
        <p:spPr>
          <a:xfrm>
            <a:off x="310662" y="1574295"/>
            <a:ext cx="5486400" cy="73191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/>
          <p:nvPr/>
        </p:nvSpPr>
        <p:spPr>
          <a:xfrm>
            <a:off x="310662" y="5700056"/>
            <a:ext cx="5486400" cy="3011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6336323" y="1649915"/>
            <a:ext cx="5181600" cy="435133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553200" y="2550330"/>
            <a:ext cx="4747846" cy="3028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/>
          <p:nvPr/>
        </p:nvSpPr>
        <p:spPr>
          <a:xfrm>
            <a:off x="6125308" y="1574294"/>
            <a:ext cx="5486400" cy="73191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6125308" y="5700056"/>
            <a:ext cx="5486400" cy="30119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839788" y="365126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474968" y="1696990"/>
            <a:ext cx="5157787" cy="486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7"/>
          <p:cNvSpPr txBox="1"/>
          <p:nvPr>
            <p:ph idx="4" type="body"/>
          </p:nvPr>
        </p:nvSpPr>
        <p:spPr>
          <a:xfrm>
            <a:off x="6301338" y="1708713"/>
            <a:ext cx="5157787" cy="486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163629"/>
            <a:ext cx="12192000" cy="116465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838200" y="365126"/>
            <a:ext cx="10515600" cy="865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6365632" y="3429000"/>
            <a:ext cx="5943600" cy="385103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839788" y="457200"/>
            <a:ext cx="3932237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6576646" y="3575538"/>
            <a:ext cx="5615354" cy="3546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839788" y="3575538"/>
            <a:ext cx="3932237" cy="2293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0"/>
          <p:cNvSpPr/>
          <p:nvPr>
            <p:ph idx="3" type="pic"/>
          </p:nvPr>
        </p:nvSpPr>
        <p:spPr>
          <a:xfrm>
            <a:off x="6365632" y="-1"/>
            <a:ext cx="5826367" cy="31752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/>
          <p:nvPr/>
        </p:nvSpPr>
        <p:spPr>
          <a:xfrm>
            <a:off x="6248400" y="3175243"/>
            <a:ext cx="6166338" cy="25375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2180492"/>
            <a:ext cx="5099538" cy="386861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-35169" y="1980223"/>
            <a:ext cx="5345723" cy="2478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304800" y="243498"/>
            <a:ext cx="47947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5615354" y="0"/>
            <a:ext cx="6576646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304801" y="2344615"/>
            <a:ext cx="4595446" cy="3355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35169" y="5837115"/>
            <a:ext cx="5345723" cy="2478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idx="1" type="body"/>
          </p:nvPr>
        </p:nvSpPr>
        <p:spPr>
          <a:xfrm>
            <a:off x="838200" y="1498233"/>
            <a:ext cx="10515600" cy="4399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"/>
          <p:cNvSpPr txBox="1"/>
          <p:nvPr>
            <p:ph type="title"/>
          </p:nvPr>
        </p:nvSpPr>
        <p:spPr>
          <a:xfrm>
            <a:off x="838200" y="365126"/>
            <a:ext cx="10515600" cy="818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6042026"/>
            <a:ext cx="2923607" cy="6369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cikit-learn.org/stable/modules/generated/sklearn.linear_model.LogisticRegression.html" TargetMode="External"/><Relationship Id="rId4" Type="http://schemas.openxmlformats.org/officeDocument/2006/relationships/hyperlink" Target="https://scikit-learn.org/stable/modules/model_evaluation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mcmedresmethodol.biomedcentral.com/articles/10.1186/s12874-020-00977-1#citeas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inkedin.com/pulse/what-gridsearchcv-randomizedsearchcv-differences-between-cheruku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lab.research.google.com/drive/1jhPXnoTsv4U04bF4eFiOTABPQDN5oGKc?usp=sharing" TargetMode="External"/><Relationship Id="rId4" Type="http://schemas.openxmlformats.org/officeDocument/2006/relationships/hyperlink" Target="https://drive.google.com/file/d/1y5bCZL27gHgcPnLFxYwCz2cBdoRbukl9/view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f28102c0_0_0"/>
          <p:cNvSpPr txBox="1"/>
          <p:nvPr>
            <p:ph type="ctrTitle"/>
          </p:nvPr>
        </p:nvSpPr>
        <p:spPr>
          <a:xfrm>
            <a:off x="4038600" y="2503487"/>
            <a:ext cx="7824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Team Data Discovery - Logistic Regression Comparison</a:t>
            </a:r>
            <a:endParaRPr/>
          </a:p>
        </p:txBody>
      </p:sp>
      <p:sp>
        <p:nvSpPr>
          <p:cNvPr id="167" name="Google Shape;167;g117f28102c0_0_0"/>
          <p:cNvSpPr txBox="1"/>
          <p:nvPr>
            <p:ph idx="1" type="subTitle"/>
          </p:nvPr>
        </p:nvSpPr>
        <p:spPr>
          <a:xfrm>
            <a:off x="4038600" y="3602038"/>
            <a:ext cx="7824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By: Corey Gates, </a:t>
            </a:r>
            <a:r>
              <a:rPr lang="en-US">
                <a:solidFill>
                  <a:srgbClr val="202124"/>
                </a:solidFill>
              </a:rPr>
              <a:t>Nourchene Bargaoui and 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Bharadwaj Anantha Subramanya </a:t>
            </a:r>
            <a:endParaRPr/>
          </a:p>
        </p:txBody>
      </p:sp>
      <p:sp>
        <p:nvSpPr>
          <p:cNvPr id="168" name="Google Shape;168;g117f28102c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8af814aa1_0_46"/>
          <p:cNvSpPr txBox="1"/>
          <p:nvPr>
            <p:ph type="title"/>
          </p:nvPr>
        </p:nvSpPr>
        <p:spPr>
          <a:xfrm>
            <a:off x="838200" y="424401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Log Likelihood </a:t>
            </a:r>
            <a:r>
              <a:rPr lang="en-US"/>
              <a:t>Sampling</a:t>
            </a:r>
            <a:r>
              <a:rPr lang="en-US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38af814aa1_0_46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Project original data points onto candidate line.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Calculate the </a:t>
            </a:r>
            <a:r>
              <a:rPr lang="en-US"/>
              <a:t>probability</a:t>
            </a:r>
            <a:r>
              <a:rPr lang="en-US"/>
              <a:t> using the </a:t>
            </a:r>
            <a:r>
              <a:rPr b="1" lang="en-US"/>
              <a:t>sigmoid function. </a:t>
            </a:r>
            <a:r>
              <a:rPr lang="en-US"/>
              <a:t>Which produces an S Curve.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Then we </a:t>
            </a:r>
            <a:r>
              <a:rPr lang="en-US"/>
              <a:t>calculate</a:t>
            </a:r>
            <a:r>
              <a:rPr lang="en-US"/>
              <a:t> the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 likelihood for the S-Curve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which gives how well the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S-Curve can predict on the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dataset.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repeated iteratively by rotating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r>
              <a:rPr lang="en-US"/>
              <a:t>candidate</a:t>
            </a:r>
            <a:r>
              <a:rPr lang="en-US"/>
              <a:t> line until the maximum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likelihood is found.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g238af814aa1_0_46"/>
          <p:cNvPicPr preferRelativeResize="0"/>
          <p:nvPr/>
        </p:nvPicPr>
        <p:blipFill rotWithShape="1">
          <a:blip r:embed="rId3">
            <a:alphaModFix/>
          </a:blip>
          <a:srcRect b="0" l="0" r="2685" t="0"/>
          <a:stretch/>
        </p:blipFill>
        <p:spPr>
          <a:xfrm>
            <a:off x="4761075" y="2584175"/>
            <a:ext cx="7430925" cy="42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38af814aa1_0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8af814aa1_0_53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 Curve and Threshold for Prediction</a:t>
            </a:r>
            <a:endParaRPr/>
          </a:p>
        </p:txBody>
      </p:sp>
      <p:sp>
        <p:nvSpPr>
          <p:cNvPr id="244" name="Google Shape;244;g238af814aa1_0_53"/>
          <p:cNvSpPr txBox="1"/>
          <p:nvPr>
            <p:ph idx="1" type="body"/>
          </p:nvPr>
        </p:nvSpPr>
        <p:spPr>
          <a:xfrm>
            <a:off x="364425" y="1430794"/>
            <a:ext cx="10515600" cy="108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8852"/>
              <a:t>From here you will use the S Curve to tell at a given data point what the </a:t>
            </a:r>
            <a:r>
              <a:rPr lang="en-US" sz="8852"/>
              <a:t>probability</a:t>
            </a:r>
            <a:r>
              <a:rPr lang="en-US" sz="8852"/>
              <a:t> is. You would then use a threshold value to decide if the data belongs to your </a:t>
            </a:r>
            <a:r>
              <a:rPr lang="en-US" sz="8852"/>
              <a:t>positive</a:t>
            </a:r>
            <a:r>
              <a:rPr lang="en-US" sz="8852"/>
              <a:t> or negative class.</a:t>
            </a:r>
            <a:endParaRPr sz="8852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1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g238af814aa1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924" y="2890050"/>
            <a:ext cx="5811075" cy="396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38af814aa1_0_53"/>
          <p:cNvSpPr/>
          <p:nvPr/>
        </p:nvSpPr>
        <p:spPr>
          <a:xfrm>
            <a:off x="9223500" y="5619325"/>
            <a:ext cx="298200" cy="278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FF8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38af814aa1_0_53"/>
          <p:cNvSpPr/>
          <p:nvPr/>
        </p:nvSpPr>
        <p:spPr>
          <a:xfrm>
            <a:off x="9332850" y="4665025"/>
            <a:ext cx="79500" cy="954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8A27"/>
          </a:solidFill>
          <a:ln cap="flat" cmpd="sng" w="9525">
            <a:solidFill>
              <a:srgbClr val="FF8A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38af814aa1_0_53"/>
          <p:cNvSpPr/>
          <p:nvPr/>
        </p:nvSpPr>
        <p:spPr>
          <a:xfrm>
            <a:off x="8488025" y="6579600"/>
            <a:ext cx="298200" cy="278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38af814aa1_0_53"/>
          <p:cNvSpPr/>
          <p:nvPr/>
        </p:nvSpPr>
        <p:spPr>
          <a:xfrm>
            <a:off x="8491325" y="6188425"/>
            <a:ext cx="218700" cy="41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8af814aa1_0_53"/>
          <p:cNvSpPr txBox="1"/>
          <p:nvPr/>
        </p:nvSpPr>
        <p:spPr>
          <a:xfrm>
            <a:off x="278300" y="2422800"/>
            <a:ext cx="6520200" cy="3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10">
                <a:solidFill>
                  <a:schemeClr val="dk1"/>
                </a:solidFill>
              </a:rPr>
              <a:t>ex) orange point - input data point</a:t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10">
                <a:solidFill>
                  <a:schemeClr val="dk1"/>
                </a:solidFill>
              </a:rPr>
              <a:t>..hits the S curve at point where </a:t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10">
                <a:solidFill>
                  <a:schemeClr val="dk1"/>
                </a:solidFill>
              </a:rPr>
              <a:t>the Y value is .8</a:t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10">
                <a:solidFill>
                  <a:schemeClr val="dk1"/>
                </a:solidFill>
              </a:rPr>
              <a:t>given our threshold condition</a:t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10">
                <a:solidFill>
                  <a:schemeClr val="dk1"/>
                </a:solidFill>
              </a:rPr>
              <a:t>.8 is greater than .5 so the output is 1.</a:t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10">
                <a:solidFill>
                  <a:schemeClr val="dk1"/>
                </a:solidFill>
              </a:rPr>
              <a:t>1 - corresponds to the positive class</a:t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10">
                <a:solidFill>
                  <a:schemeClr val="dk1"/>
                </a:solidFill>
              </a:rPr>
              <a:t>Red point corresponds to S curve point where Y=0.3</a:t>
            </a:r>
            <a:endParaRPr b="1" sz="15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10">
                <a:solidFill>
                  <a:schemeClr val="dk1"/>
                </a:solidFill>
              </a:rPr>
              <a:t>0.3 is lower than the threshold value so output = 0 (negative class)</a:t>
            </a:r>
            <a:endParaRPr b="1" sz="900"/>
          </a:p>
        </p:txBody>
      </p:sp>
      <p:sp>
        <p:nvSpPr>
          <p:cNvPr id="251" name="Google Shape;251;g238af814aa1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38af814aa1_0_67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 vs Multi - Classification Problems</a:t>
            </a:r>
            <a:endParaRPr/>
          </a:p>
        </p:txBody>
      </p:sp>
      <p:sp>
        <p:nvSpPr>
          <p:cNvPr id="257" name="Google Shape;257;g238af814aa1_0_67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 far we’ve seen how logistic regression works with Binary Classification. Can we use Logistic Regression on multi - class </a:t>
            </a:r>
            <a:r>
              <a:rPr lang="en-US"/>
              <a:t>problems?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Yes</a:t>
            </a:r>
            <a:r>
              <a:rPr lang="en-US"/>
              <a:t>, many implementations exists that have extended the binary logistic regression to handle multiple classes. We will show results from both implementations (binary and multi-class)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the below article, the researched developed their own in house multi - class logistic regression algorithm from scratch to classify lung cancer risk between low, medium or high.  </a:t>
            </a:r>
            <a:r>
              <a:rPr b="1" lang="en-US"/>
              <a:t>For our purposes we will be using the sklearn logistic regression model which has a parameter which handles binary vs. multi classification preferences.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Referenced Article: Available via VCU Libraries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Rao, Shivaprasad &amp; Bhat P, Mahabaleshwara &amp; Choonthar, Naveena. (2021). </a:t>
            </a:r>
            <a:r>
              <a:rPr b="1" lang="en-US"/>
              <a:t>Design and Implementation of Multi-class Logistic Regression for Effective Classification of Low, Medium and High Risk Lung Cancer Problem. </a:t>
            </a:r>
            <a:r>
              <a:rPr lang="en-US"/>
              <a:t>10.1007/978-981-16-0443-0_26. </a:t>
            </a:r>
            <a:endParaRPr/>
          </a:p>
        </p:txBody>
      </p:sp>
      <p:sp>
        <p:nvSpPr>
          <p:cNvPr id="258" name="Google Shape;258;g238af814aa1_0_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e718216d0_0_70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Approach</a:t>
            </a:r>
            <a:endParaRPr/>
          </a:p>
        </p:txBody>
      </p:sp>
      <p:sp>
        <p:nvSpPr>
          <p:cNvPr id="264" name="Google Shape;264;g22e718216d0_0_70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language/ libraries did we use?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used the </a:t>
            </a:r>
            <a:r>
              <a:rPr lang="en-US"/>
              <a:t>Sklearn</a:t>
            </a:r>
            <a:r>
              <a:rPr lang="en-US"/>
              <a:t> library for the Naive Bayes Classifier, Decision Trees, Linear Regression, SVM and Logistic Regression. </a:t>
            </a:r>
            <a:r>
              <a:rPr lang="en-US" sz="2100" u="sng">
                <a:solidFill>
                  <a:schemeClr val="hlink"/>
                </a:solidFill>
                <a:hlinkClick r:id="rId3"/>
              </a:rPr>
              <a:t>https://scikit-learn.org/stable/modules/generated/sklearn.linear_model.LogisticRegression.html</a:t>
            </a:r>
            <a:endParaRPr sz="3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Metrics we chose to use Accuracy, F1 Score, Recall and used the Sklearn metrics library. </a:t>
            </a:r>
            <a:r>
              <a:rPr lang="en-US" sz="2100" u="sng">
                <a:solidFill>
                  <a:schemeClr val="hlink"/>
                </a:solidFill>
                <a:hlinkClick r:id="rId4"/>
              </a:rPr>
              <a:t>https://scikit-learn.org/stable/modules/model_evaluation.html</a:t>
            </a:r>
            <a:endParaRPr sz="3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Tools: Google Colab</a:t>
            </a:r>
            <a:endParaRPr/>
          </a:p>
        </p:txBody>
      </p:sp>
      <p:sp>
        <p:nvSpPr>
          <p:cNvPr id="265" name="Google Shape;265;g22e718216d0_0_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8af814aa1_0_75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Approach Continued</a:t>
            </a:r>
            <a:endParaRPr/>
          </a:p>
        </p:txBody>
      </p:sp>
      <p:sp>
        <p:nvSpPr>
          <p:cNvPr id="271" name="Google Shape;271;g238af814aa1_0_75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Dataset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Binary Classification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Mushroom Dataset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22 attributes (Categorical)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Output variable - Edible (e) or </a:t>
            </a:r>
            <a:r>
              <a:rPr lang="en-US"/>
              <a:t>Poisonous (p)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Multi-Class Classification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Chess (King-Rook vs. King) Dataset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6 </a:t>
            </a:r>
            <a:r>
              <a:rPr lang="en-US"/>
              <a:t>attributes (Categorical and Integer)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Output </a:t>
            </a:r>
            <a:r>
              <a:rPr lang="en-US"/>
              <a:t>variable - # of moves to win (</a:t>
            </a:r>
            <a:r>
              <a:rPr lang="en-US"/>
              <a:t>18 total classes (draw, 0,1… sixteen))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Wine Quality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11 attributes (Real numbers)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-US"/>
              <a:t>Output variable - Quality of Wine based on Attributes (Score: 0,1…10)</a:t>
            </a:r>
            <a:endParaRPr/>
          </a:p>
        </p:txBody>
      </p:sp>
      <p:sp>
        <p:nvSpPr>
          <p:cNvPr id="272" name="Google Shape;272;g238af814aa1_0_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8af814aa1_0_80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Approach Continued</a:t>
            </a:r>
            <a:endParaRPr/>
          </a:p>
        </p:txBody>
      </p:sp>
      <p:sp>
        <p:nvSpPr>
          <p:cNvPr id="278" name="Google Shape;278;g238af814aa1_0_80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26"/>
              <a:t>Scenario:</a:t>
            </a:r>
            <a:endParaRPr b="1" sz="4426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26"/>
              <a:t>Use </a:t>
            </a:r>
            <a:r>
              <a:rPr b="1" lang="en-US" sz="4426"/>
              <a:t>Logistic Regression</a:t>
            </a:r>
            <a:r>
              <a:rPr lang="en-US" sz="4426"/>
              <a:t> , SVM , Decision Trees and Naives Bayes on Binary / Multi-Class Datasets</a:t>
            </a:r>
            <a:endParaRPr sz="4426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26"/>
              <a:t>Compare logistic regression with other models</a:t>
            </a:r>
            <a:endParaRPr sz="4426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26"/>
              <a:t>** Sklearn logistic regression model has the ability to detect if the dataset is a binary or multi-class</a:t>
            </a:r>
            <a:endParaRPr sz="4426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26"/>
              <a:t>classification. So we will run Logistic regression on the ‘auto’</a:t>
            </a:r>
            <a:r>
              <a:rPr lang="en-US" sz="4426"/>
              <a:t> </a:t>
            </a:r>
            <a:r>
              <a:rPr lang="en-US" sz="4426"/>
              <a:t>setting to cater to handling both binary and multi-class datasets. </a:t>
            </a:r>
            <a:endParaRPr sz="4426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4426"/>
              <a:t>Used SkLearn test </a:t>
            </a:r>
            <a:r>
              <a:rPr b="1" lang="en-US" sz="4426"/>
              <a:t>training</a:t>
            </a:r>
            <a:r>
              <a:rPr b="1" lang="en-US" sz="4426"/>
              <a:t> split for each dataset - 70% training , 30% testing</a:t>
            </a:r>
            <a:endParaRPr b="1" sz="4426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26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38af814aa1_0_8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e718216d0_0_75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Results Overview</a:t>
            </a:r>
            <a:endParaRPr/>
          </a:p>
        </p:txBody>
      </p:sp>
      <p:sp>
        <p:nvSpPr>
          <p:cNvPr id="285" name="Google Shape;285;g22e718216d0_0_75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Binary Classification Task Results: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score keys - </a:t>
            </a:r>
            <a:r>
              <a:rPr lang="en-US" sz="2400"/>
              <a:t>precision, recall, f1 score and accuracy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Mushroom Dataset:</a:t>
            </a:r>
            <a:endParaRPr/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Decision Tree</a:t>
            </a:r>
            <a:r>
              <a:rPr lang="en-US"/>
              <a:t> was 1st with a score of 1 for each metric.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SVM</a:t>
            </a:r>
            <a:r>
              <a:rPr lang="en-US"/>
              <a:t> was a very close 2nd with an </a:t>
            </a:r>
            <a:r>
              <a:rPr lang="en-US"/>
              <a:t>average</a:t>
            </a:r>
            <a:r>
              <a:rPr lang="en-US"/>
              <a:t> of .99 for each metric.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</a:pPr>
            <a:r>
              <a:rPr b="1" lang="en-US">
                <a:solidFill>
                  <a:schemeClr val="accent6"/>
                </a:solidFill>
              </a:rPr>
              <a:t>Logistic Regression </a:t>
            </a:r>
            <a:r>
              <a:rPr lang="en-US"/>
              <a:t>came in </a:t>
            </a:r>
            <a:r>
              <a:rPr b="1" lang="en-US"/>
              <a:t>3rd</a:t>
            </a:r>
            <a:r>
              <a:rPr lang="en-US"/>
              <a:t> with an average of .95 for each metric.</a:t>
            </a:r>
            <a:endParaRPr/>
          </a:p>
        </p:txBody>
      </p:sp>
      <p:sp>
        <p:nvSpPr>
          <p:cNvPr id="286" name="Google Shape;286;g22e718216d0_0_7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39040a72d4_0_2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Results Overview Continued</a:t>
            </a:r>
            <a:endParaRPr/>
          </a:p>
        </p:txBody>
      </p:sp>
      <p:sp>
        <p:nvSpPr>
          <p:cNvPr id="292" name="Google Shape;292;g239040a72d4_0_2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Multi-Class </a:t>
            </a:r>
            <a:r>
              <a:rPr lang="en-US"/>
              <a:t> Classification Task Results: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score keys - </a:t>
            </a:r>
            <a:r>
              <a:rPr lang="en-US" sz="2400"/>
              <a:t>precision, recall, f1 score and accuracy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Wine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accent6"/>
                </a:solidFill>
              </a:rPr>
              <a:t>The multi-class logistic regression model </a:t>
            </a:r>
            <a:r>
              <a:rPr b="1" lang="en-US"/>
              <a:t>&amp; Naive Bayes</a:t>
            </a:r>
            <a:r>
              <a:rPr b="1" lang="en-US">
                <a:solidFill>
                  <a:schemeClr val="accent6"/>
                </a:solidFill>
              </a:rPr>
              <a:t> </a:t>
            </a:r>
            <a:r>
              <a:rPr lang="en-US"/>
              <a:t>showed the best </a:t>
            </a:r>
            <a:r>
              <a:rPr lang="en-US"/>
              <a:t>performance with a score of 1 for all metrics .Decision tree was 2nd (.96, .94, .95, .94)  and SVM was 3rd (.74, .71, .69, .76)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Chess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Decision Tree</a:t>
            </a:r>
            <a:r>
              <a:rPr lang="en-US"/>
              <a:t> was the best performing model for this dataset with score averages of .84, .83, .83 and accuracy of .83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other models struggled with this data set.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SVM - .51, .39, .39, .52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Naive Bayes - .29, .27, .19 and .25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Multi-Class Logistic Regression - .26, .23, .22, .28</a:t>
            </a:r>
            <a:endParaRPr/>
          </a:p>
        </p:txBody>
      </p:sp>
      <p:sp>
        <p:nvSpPr>
          <p:cNvPr id="293" name="Google Shape;293;g239040a72d4_0_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39040a72d4_0_7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Thoughts? </a:t>
            </a:r>
            <a:endParaRPr/>
          </a:p>
        </p:txBody>
      </p:sp>
      <p:sp>
        <p:nvSpPr>
          <p:cNvPr id="299" name="Google Shape;299;g239040a72d4_0_7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Importance of pairing the characteristics of the data </a:t>
            </a:r>
            <a:r>
              <a:rPr lang="en-US"/>
              <a:t>with</a:t>
            </a:r>
            <a:r>
              <a:rPr lang="en-US"/>
              <a:t> the right model.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Requires understanding of both the data and the models you would like to use.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Logistic Regression:</a:t>
            </a:r>
            <a:endParaRPr/>
          </a:p>
          <a:p>
            <a:pPr indent="-325755" lvl="0" marL="9144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good &amp; approachable supervised learning </a:t>
            </a:r>
            <a:r>
              <a:rPr lang="en-US"/>
              <a:t>probabilistic</a:t>
            </a:r>
            <a:r>
              <a:rPr lang="en-US"/>
              <a:t> model for classification.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logistic regression model isn’t super complex so the model itself </a:t>
            </a:r>
            <a:r>
              <a:rPr lang="en-US"/>
              <a:t>isn't</a:t>
            </a:r>
            <a:r>
              <a:rPr lang="en-US"/>
              <a:t> a black box.</a:t>
            </a:r>
            <a:endParaRPr/>
          </a:p>
          <a:p>
            <a:pPr indent="-325755" lvl="1" marL="18288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good for understanding results</a:t>
            </a:r>
            <a:endParaRPr/>
          </a:p>
          <a:p>
            <a:pPr indent="-325755" lvl="1" marL="18288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good for extending model for needs (multi-class version)</a:t>
            </a:r>
            <a:endParaRPr/>
          </a:p>
          <a:p>
            <a:pPr indent="-325755" lvl="0" marL="914400" rtl="0" algn="l"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would still need to ensure data is suitable for the model and use case.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39040a72d4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3916f198bf_0_14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we could further explore</a:t>
            </a:r>
            <a:endParaRPr/>
          </a:p>
        </p:txBody>
      </p:sp>
      <p:sp>
        <p:nvSpPr>
          <p:cNvPr id="306" name="Google Shape;306;g23916f198bf_0_14"/>
          <p:cNvSpPr txBox="1"/>
          <p:nvPr>
            <p:ph idx="1" type="body"/>
          </p:nvPr>
        </p:nvSpPr>
        <p:spPr>
          <a:xfrm>
            <a:off x="0" y="1363000"/>
            <a:ext cx="54090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Handling Class Imbalance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Chess Dataset was highly imbalance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Opportunity to explore Synthetic data generation techniques  to fill minority classes.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Could potentially increase the performance of our models but use of generated data would be based on task domain. </a:t>
            </a:r>
            <a:endParaRPr/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https://bmcmedresmethodol.biomedcentral.com/articles/10.1186/s12874-020-00977-1#citeas</a:t>
            </a:r>
            <a:endParaRPr sz="2400"/>
          </a:p>
        </p:txBody>
      </p:sp>
      <p:sp>
        <p:nvSpPr>
          <p:cNvPr id="307" name="Google Shape;307;g23916f198bf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8" name="Google Shape;308;g23916f198bf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025" y="1363000"/>
            <a:ext cx="6486984" cy="54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e718216d0_0_65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4" name="Google Shape;174;g22e718216d0_0_65"/>
          <p:cNvSpPr txBox="1"/>
          <p:nvPr>
            <p:ph idx="1" type="body"/>
          </p:nvPr>
        </p:nvSpPr>
        <p:spPr>
          <a:xfrm>
            <a:off x="838200" y="1875902"/>
            <a:ext cx="10515600" cy="33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Comparison Overview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What is Logistic Regression?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Comparison Approach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Process of Comparison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Our Thoughts</a:t>
            </a:r>
            <a:endParaRPr/>
          </a:p>
        </p:txBody>
      </p:sp>
      <p:sp>
        <p:nvSpPr>
          <p:cNvPr id="175" name="Google Shape;175;g22e718216d0_0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916f198bf_0_24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Hyper Parameter Tuning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400"/>
              <a:t>To test different parameter settings </a:t>
            </a:r>
            <a:endParaRPr sz="2400"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Sklearn : GridsearchCV (exhaustive search)  or RandomizedSearchCV (subset of parameter settings)</a:t>
            </a:r>
            <a:endParaRPr sz="22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Ensures our parameters are optimal within our identified set of parameters (GridsearchCV)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RandomizedSearchCV (also good for evaluating parameters but because it searches a random generated subset of the parameters, your result may not be optimal)</a:t>
            </a:r>
            <a:endParaRPr/>
          </a:p>
          <a:p>
            <a:pPr indent="-361950" lvl="2" marL="13716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https://www.linkedin.com/pulse/what-gridsearchcv-randomizedsearchcv-differences-between-cheruku</a:t>
            </a:r>
            <a:endParaRPr sz="23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314" name="Google Shape;314;g23916f198bf_0_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g23916f198bf_0_24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Things we could further explore (cont)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e718216d0_0_39"/>
          <p:cNvSpPr txBox="1"/>
          <p:nvPr>
            <p:ph type="title"/>
          </p:nvPr>
        </p:nvSpPr>
        <p:spPr>
          <a:xfrm>
            <a:off x="4495800" y="3274400"/>
            <a:ext cx="3475500" cy="86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Thank You!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g22e718216d0_0_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916f198bf_0_1"/>
          <p:cNvSpPr txBox="1"/>
          <p:nvPr>
            <p:ph type="title"/>
          </p:nvPr>
        </p:nvSpPr>
        <p:spPr>
          <a:xfrm>
            <a:off x="992750" y="3571951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Backup Slides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7" name="Google Shape;327;g23916f198bf_0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3916f198bf_0_7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Google Colab</a:t>
            </a:r>
            <a:endParaRPr/>
          </a:p>
        </p:txBody>
      </p:sp>
      <p:sp>
        <p:nvSpPr>
          <p:cNvPr id="333" name="Google Shape;333;g23916f198bf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4" name="Google Shape;334;g23916f198bf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928" y="1394728"/>
            <a:ext cx="8434404" cy="477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9040a72d4_2_20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Results Overview Continued</a:t>
            </a:r>
            <a:endParaRPr/>
          </a:p>
        </p:txBody>
      </p:sp>
      <p:sp>
        <p:nvSpPr>
          <p:cNvPr id="340" name="Google Shape;340;g239040a72d4_2_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g239040a72d4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00" y="1760200"/>
            <a:ext cx="5213900" cy="416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39040a72d4_2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625" y="1797787"/>
            <a:ext cx="5113258" cy="396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9040a72d4_2_28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Results Overview Continued</a:t>
            </a:r>
            <a:endParaRPr/>
          </a:p>
        </p:txBody>
      </p:sp>
      <p:sp>
        <p:nvSpPr>
          <p:cNvPr id="348" name="Google Shape;348;g239040a72d4_2_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9" name="Google Shape;349;g239040a72d4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00" y="1760575"/>
            <a:ext cx="5408249" cy="417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39040a72d4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4000" y="1760575"/>
            <a:ext cx="5337458" cy="414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9040a72d4_2_37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Results Overview Continued</a:t>
            </a:r>
            <a:endParaRPr/>
          </a:p>
        </p:txBody>
      </p:sp>
      <p:sp>
        <p:nvSpPr>
          <p:cNvPr id="356" name="Google Shape;356;g239040a72d4_2_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g239040a72d4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25" y="1704500"/>
            <a:ext cx="5577574" cy="40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39040a72d4_2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850" y="1704500"/>
            <a:ext cx="5383424" cy="408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e718216d0_0_53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Supporting References &amp; Documentation</a:t>
            </a:r>
            <a:endParaRPr/>
          </a:p>
        </p:txBody>
      </p:sp>
      <p:sp>
        <p:nvSpPr>
          <p:cNvPr id="364" name="Google Shape;364;g22e718216d0_0_53"/>
          <p:cNvSpPr txBox="1"/>
          <p:nvPr>
            <p:ph idx="1" type="body"/>
          </p:nvPr>
        </p:nvSpPr>
        <p:spPr>
          <a:xfrm>
            <a:off x="838200" y="163738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/>
              <a:t>Google Collab Document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https://colab.research.google.com/drive/1jhPXnoTsv4U04bF4eFiOTABPQDN5oGKc?usp=sharing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32"/>
              <a:t>Experiment Design Document </a:t>
            </a:r>
            <a:endParaRPr sz="2532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https://drive.google.com/file/d/1y5bCZL27gHgcPnLFxYwCz2cBdoRbukl9/view?usp=share_link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52">
                <a:highlight>
                  <a:schemeClr val="lt1"/>
                </a:highlight>
              </a:rPr>
              <a:t>Hosmer Jr., D.W., Lemeshow, S. and Sturdivant, R.X. (2013) </a:t>
            </a:r>
            <a:r>
              <a:rPr b="1" lang="en-US" sz="2452">
                <a:highlight>
                  <a:schemeClr val="lt1"/>
                </a:highlight>
              </a:rPr>
              <a:t>Applied Logistic Regression. 3rd Edition</a:t>
            </a:r>
            <a:r>
              <a:rPr lang="en-US" sz="2452">
                <a:highlight>
                  <a:schemeClr val="lt1"/>
                </a:highlight>
              </a:rPr>
              <a:t>, John Wiley &amp; Sons, Hoboken, NJ.</a:t>
            </a:r>
            <a:endParaRPr sz="2452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90">
                <a:solidFill>
                  <a:srgbClr val="333333"/>
                </a:solidFill>
                <a:highlight>
                  <a:srgbClr val="FFFFFF"/>
                </a:highlight>
              </a:rPr>
              <a:t>Goncalves, A., Ray, P., Soper, B. </a:t>
            </a:r>
            <a:r>
              <a:rPr i="1" lang="en-US" sz="2490">
                <a:solidFill>
                  <a:srgbClr val="333333"/>
                </a:solidFill>
              </a:rPr>
              <a:t>et al.</a:t>
            </a:r>
            <a:r>
              <a:rPr lang="en-US" sz="249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b="1" lang="en-US" sz="2490">
                <a:solidFill>
                  <a:srgbClr val="333333"/>
                </a:solidFill>
                <a:highlight>
                  <a:srgbClr val="FFFFFF"/>
                </a:highlight>
              </a:rPr>
              <a:t>Generation and evaluation of synthetic patient data.</a:t>
            </a:r>
            <a:r>
              <a:rPr i="1" lang="en-US" sz="2490">
                <a:solidFill>
                  <a:srgbClr val="333333"/>
                </a:solidFill>
              </a:rPr>
              <a:t>BMC Med Res Methodol</a:t>
            </a:r>
            <a:r>
              <a:rPr lang="en-US" sz="249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-US" sz="2490">
                <a:solidFill>
                  <a:srgbClr val="333333"/>
                </a:solidFill>
              </a:rPr>
              <a:t>20</a:t>
            </a:r>
            <a:r>
              <a:rPr lang="en-US" sz="2490">
                <a:solidFill>
                  <a:srgbClr val="333333"/>
                </a:solidFill>
                <a:highlight>
                  <a:srgbClr val="FFFFFF"/>
                </a:highlight>
              </a:rPr>
              <a:t>, 108 (2020). https://doi.org/10.1186/s12874-020-00977-1</a:t>
            </a:r>
            <a:endParaRPr sz="3743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365" name="Google Shape;365;g22e718216d0_0_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a20f6db79_0_0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Overview</a:t>
            </a:r>
            <a:endParaRPr/>
          </a:p>
        </p:txBody>
      </p:sp>
      <p:sp>
        <p:nvSpPr>
          <p:cNvPr id="181" name="Google Shape;181;g20a20f6db79_0_0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goal of this comparison is to compare </a:t>
            </a:r>
            <a:r>
              <a:rPr b="1" lang="en-US">
                <a:solidFill>
                  <a:schemeClr val="accent6"/>
                </a:solidFill>
              </a:rPr>
              <a:t>Logistic Regression</a:t>
            </a:r>
            <a:r>
              <a:rPr lang="en-US"/>
              <a:t> among other models used for the </a:t>
            </a:r>
            <a:r>
              <a:rPr b="1" lang="en-US"/>
              <a:t>Classification task</a:t>
            </a:r>
            <a:r>
              <a:rPr lang="en-US"/>
              <a:t> in Machine Learning.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other models we will be using for comparison will be The </a:t>
            </a:r>
            <a:r>
              <a:rPr b="1" lang="en-US"/>
              <a:t>Naive Bayes Classifier</a:t>
            </a:r>
            <a:r>
              <a:rPr lang="en-US"/>
              <a:t>, </a:t>
            </a:r>
            <a:r>
              <a:rPr b="1" lang="en-US"/>
              <a:t>Decision Trees</a:t>
            </a:r>
            <a:r>
              <a:rPr lang="en-US"/>
              <a:t> </a:t>
            </a:r>
            <a:r>
              <a:rPr lang="en-US"/>
              <a:t>and </a:t>
            </a:r>
            <a:r>
              <a:rPr b="1" lang="en-US"/>
              <a:t>Support Vector Machine.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We will cover a bit of </a:t>
            </a:r>
            <a:r>
              <a:rPr b="1" lang="en-US"/>
              <a:t>background</a:t>
            </a:r>
            <a:r>
              <a:rPr b="1" lang="en-US"/>
              <a:t> behind linear regression for the </a:t>
            </a:r>
            <a:r>
              <a:rPr b="1" lang="en-US"/>
              <a:t>explanation of logistic regression but linear regression will not be used in our classification comparison since it is not well suited for classification tasks.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Logistic Regression</a:t>
            </a:r>
            <a:r>
              <a:rPr lang="en-US"/>
              <a:t> is a popular </a:t>
            </a:r>
            <a:r>
              <a:rPr b="1" lang="en-US"/>
              <a:t>Supervised</a:t>
            </a:r>
            <a:r>
              <a:rPr lang="en-US"/>
              <a:t> learning classification model that uses probability and a threshold value to predict a class given a set of inputs.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0a20f6db7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8af814aa1_0_0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Logistic Regression vs. Linear Regression</a:t>
            </a:r>
            <a:endParaRPr/>
          </a:p>
        </p:txBody>
      </p:sp>
      <p:sp>
        <p:nvSpPr>
          <p:cNvPr id="188" name="Google Shape;188;g238af814aa1_0_0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main differences between Linear and Logistic Regression deal with the </a:t>
            </a:r>
            <a:r>
              <a:rPr b="1" lang="en-US"/>
              <a:t>outcome </a:t>
            </a:r>
            <a:r>
              <a:rPr b="1" lang="en-US"/>
              <a:t>variable in logistic regression which is typically binary</a:t>
            </a:r>
            <a:r>
              <a:rPr lang="en-US"/>
              <a:t> vs. in l</a:t>
            </a:r>
            <a:r>
              <a:rPr b="1" lang="en-US"/>
              <a:t>inear regression the outcome variable is continuous</a:t>
            </a:r>
            <a:r>
              <a:rPr lang="en-US"/>
              <a:t> as well as the best fit line shapes,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b="1" lang="en-US"/>
              <a:t>inear (straight) or logistic (S curve).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differences distinguishes the ideal use cases for each model.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Logistic Regression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Binary Classification of a dependent variable (Yes or No, 1 or 0, True or False)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endParaRPr/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Prediction of a continuous dependent variable (Temperature value, etc)</a:t>
            </a:r>
            <a:endParaRPr/>
          </a:p>
        </p:txBody>
      </p:sp>
      <p:sp>
        <p:nvSpPr>
          <p:cNvPr id="189" name="Google Shape;189;g238af814aa1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8af814aa1_0_5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Logistic Regression vs. Linear Regression Continued</a:t>
            </a:r>
            <a:endParaRPr/>
          </a:p>
        </p:txBody>
      </p:sp>
      <p:sp>
        <p:nvSpPr>
          <p:cNvPr id="195" name="Google Shape;195;g238af814aa1_0_5"/>
          <p:cNvSpPr txBox="1"/>
          <p:nvPr>
            <p:ph idx="1" type="body"/>
          </p:nvPr>
        </p:nvSpPr>
        <p:spPr>
          <a:xfrm>
            <a:off x="540025" y="143858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Linear Regression</a:t>
            </a:r>
            <a:r>
              <a:rPr lang="en-US"/>
              <a:t>: </a:t>
            </a:r>
            <a:r>
              <a:rPr lang="en-US"/>
              <a:t>Key Concept: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Least Squares Regression Line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Goal: Create line that fits the data the best</a:t>
            </a:r>
            <a:endParaRPr/>
          </a:p>
          <a:p>
            <a:pPr indent="-334327" lvl="1" marL="914400" rtl="0" algn="l"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n-US"/>
              <a:t>Sum of the absolute value of the residuals = the best fit line (y = mx + b) where b is your prediction. Output or Y is </a:t>
            </a:r>
            <a:r>
              <a:rPr b="1" lang="en-US"/>
              <a:t>continuous.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can now use this 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</a:t>
            </a:r>
            <a:r>
              <a:rPr b="1" lang="en-US"/>
              <a:t>predictions of continuous 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value.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g238af814aa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800" y="3478700"/>
            <a:ext cx="6600200" cy="33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38af814aa1_0_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8af814aa1_0_11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Logistic Regression vs. Linear Regression Continued</a:t>
            </a:r>
            <a:endParaRPr/>
          </a:p>
        </p:txBody>
      </p:sp>
      <p:sp>
        <p:nvSpPr>
          <p:cNvPr id="203" name="Google Shape;203;g238af814aa1_0_11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Logistic</a:t>
            </a:r>
            <a:r>
              <a:rPr lang="en-US"/>
              <a:t> Regression: Key Concept: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Comparison of observed and predicted values based on log - likelihood function  (</a:t>
            </a:r>
            <a:r>
              <a:rPr b="1" lang="en-US"/>
              <a:t>maximum likelihood estimate</a:t>
            </a:r>
            <a:r>
              <a:rPr lang="en-US"/>
              <a:t>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Line of Best Fit is S Curve vs. Straight line (Linear Regression)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04" name="Google Shape;204;g238af814aa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675" y="3856375"/>
            <a:ext cx="8844800" cy="30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38af814aa1_0_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8af814aa1_0_33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Maximum Likelihood Estimate Overview</a:t>
            </a:r>
            <a:endParaRPr/>
          </a:p>
        </p:txBody>
      </p:sp>
      <p:sp>
        <p:nvSpPr>
          <p:cNvPr id="211" name="Google Shape;211;g238af814aa1_0_33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To explain Maximum </a:t>
            </a:r>
            <a:r>
              <a:rPr lang="en-US"/>
              <a:t>Likelihood</a:t>
            </a:r>
            <a:r>
              <a:rPr lang="en-US"/>
              <a:t> Estimate , We are going to use sample data from a Mice study which collected size and weight data. </a:t>
            </a:r>
            <a:endParaRPr/>
          </a:p>
        </p:txBody>
      </p:sp>
      <p:pic>
        <p:nvPicPr>
          <p:cNvPr id="212" name="Google Shape;212;g238af814aa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598" y="3247050"/>
            <a:ext cx="9586002" cy="32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38af814aa1_0_33"/>
          <p:cNvSpPr txBox="1"/>
          <p:nvPr/>
        </p:nvSpPr>
        <p:spPr>
          <a:xfrm>
            <a:off x="2506600" y="2380050"/>
            <a:ext cx="75339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Ex) Left Line - Size (Y)  vs Weight (X)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Right Line - Probability of Obesity. Blue - Obese &amp; Red - Not Obese</a:t>
            </a:r>
            <a:endParaRPr b="1" sz="800"/>
          </a:p>
        </p:txBody>
      </p:sp>
      <p:sp>
        <p:nvSpPr>
          <p:cNvPr id="214" name="Google Shape;214;g238af814aa1_0_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8af814aa1_0_22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Logistic Regression vs. Linear Regression Continued</a:t>
            </a:r>
            <a:endParaRPr/>
          </a:p>
        </p:txBody>
      </p:sp>
      <p:sp>
        <p:nvSpPr>
          <p:cNvPr id="220" name="Google Shape;220;g238af814aa1_0_22"/>
          <p:cNvSpPr txBox="1"/>
          <p:nvPr>
            <p:ph idx="1" type="body"/>
          </p:nvPr>
        </p:nvSpPr>
        <p:spPr>
          <a:xfrm>
            <a:off x="838200" y="145848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Logistic Regression: Transformation of probability of Y to Log Odds (Y)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g238af814aa1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75" y="2012475"/>
            <a:ext cx="8693425" cy="48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238af814aa1_0_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8af814aa1_0_40"/>
          <p:cNvSpPr txBox="1"/>
          <p:nvPr>
            <p:ph type="title"/>
          </p:nvPr>
        </p:nvSpPr>
        <p:spPr>
          <a:xfrm>
            <a:off x="838200" y="365126"/>
            <a:ext cx="10515600" cy="842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 Odds Transformation </a:t>
            </a:r>
            <a:endParaRPr/>
          </a:p>
        </p:txBody>
      </p:sp>
      <p:sp>
        <p:nvSpPr>
          <p:cNvPr id="228" name="Google Shape;228;g238af814aa1_0_40"/>
          <p:cNvSpPr txBox="1"/>
          <p:nvPr>
            <p:ph idx="1" type="body"/>
          </p:nvPr>
        </p:nvSpPr>
        <p:spPr>
          <a:xfrm>
            <a:off x="838200" y="1498233"/>
            <a:ext cx="10515600" cy="43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Transformation pushes data to +/- infinity </a:t>
            </a:r>
            <a:r>
              <a:rPr lang="en-US"/>
              <a:t>which</a:t>
            </a:r>
            <a:r>
              <a:rPr lang="en-US"/>
              <a:t> in turn makes all the residual distances +/- infinity.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So we can’t use least squares to find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best </a:t>
            </a:r>
            <a:r>
              <a:rPr lang="en-US"/>
              <a:t>fitting line. Instead we use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Maximum Likelihood.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g238af814aa1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450" y="2090625"/>
            <a:ext cx="4437150" cy="44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38af814aa1_0_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2020-10-15T14:55:29Z</dcterms:created>
  <dc:creator>Microsoft Office User</dc:creator>
</cp:coreProperties>
</file>