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1" r:id="rId2"/>
    <p:sldId id="257" r:id="rId3"/>
    <p:sldId id="25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59" r:id="rId16"/>
    <p:sldId id="316" r:id="rId17"/>
    <p:sldId id="317" r:id="rId18"/>
    <p:sldId id="318" r:id="rId19"/>
    <p:sldId id="319" r:id="rId20"/>
    <p:sldId id="320" r:id="rId21"/>
    <p:sldId id="325" r:id="rId22"/>
    <p:sldId id="326" r:id="rId23"/>
    <p:sldId id="327" r:id="rId24"/>
    <p:sldId id="321" r:id="rId25"/>
    <p:sldId id="322" r:id="rId26"/>
    <p:sldId id="323" r:id="rId27"/>
    <p:sldId id="324" r:id="rId28"/>
    <p:sldId id="328" r:id="rId29"/>
    <p:sldId id="260" r:id="rId30"/>
    <p:sldId id="302" r:id="rId31"/>
    <p:sldId id="296" r:id="rId32"/>
    <p:sldId id="297" r:id="rId33"/>
    <p:sldId id="292" r:id="rId34"/>
    <p:sldId id="303" r:id="rId35"/>
    <p:sldId id="300" r:id="rId36"/>
    <p:sldId id="298" r:id="rId37"/>
    <p:sldId id="30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9DFE6"/>
    <a:srgbClr val="F9FBFC"/>
    <a:srgbClr val="D5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85FED-D825-4376-A37B-8F9EA949A2A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4A98-63BE-4632-A5FF-B5F06BCD2E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3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9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2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8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6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8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3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A8609-64B2-473F-A269-276F58DF39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5DCE5"/>
              </a:gs>
              <a:gs pos="48000">
                <a:srgbClr val="F9FBFC"/>
              </a:gs>
              <a:gs pos="100000">
                <a:srgbClr val="D9DFE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77F0-01E8-42ED-AD25-69BA18CD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C98B2-DC4E-4571-B8D3-CAEDD057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6757-68EB-4EBD-B165-0F628368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F12D-A938-41BF-B4E7-185E3684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5FB6E-2570-40A1-879E-DDEF656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E486-1B10-40D0-B6FE-EAAD57ED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1B61-AFD1-4E39-B6DC-D4DAE8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06EE-6A0F-4980-AE5E-0364B194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2CCC-B92D-4061-94AC-069D7384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9B2F-6A7D-4538-ABDB-47E63823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735C-7F2D-4F53-B398-8C315B9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0A54D-168F-4565-AC28-3B012AF5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3EAE-0CF0-426E-AE2B-52342B77D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BED-6B93-476B-98AA-FFDBEF6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2006-F576-4867-9AAE-D3261385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1006-974A-4D5C-A6E5-645D19D0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9C1C-A477-4947-AFB4-2BBA0A17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3DAE-D9D2-40FB-8C24-87BCA19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A500-9194-4421-BC20-6DACA3EC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1AA3-0ECA-4783-9C48-ACD0EB0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475B-004E-4F8E-A959-CD9505A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545-276F-4334-9359-81B81092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5BB5-73EA-45CE-B3A7-82A0D42B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269F-F3ED-44AF-99BE-F551C03A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F91E-7096-40BB-96D5-7564D02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6FD-CD56-4C50-B729-A80A15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D0BE-8A0C-4A68-8047-151906A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8EF2-9961-43FC-B568-C358AC6C9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92FD1-736F-4FBC-BFA7-0851D785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6C4-68B7-4E30-8DD0-6ACB621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2BB6-80D9-41D9-B0AE-1EEC4136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F29-AF77-4035-BF83-0CC9865D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C0-759B-4FAD-A329-111A303A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78E8-4103-4F2E-807E-946EF90D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65EB4-BA66-4FB4-9FC3-0F4C4AA2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F608-63DC-4FAA-A0DA-E0BBE428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E92-5F5C-4738-86F4-937339135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049A-57D6-4DDC-AC15-5FDB7C4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801AC-0292-4724-A5F6-F42D4264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81C49-511C-408B-95BD-F30FB51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8EC23-1F59-4EA0-A60F-ADF6DD39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01B70-EB68-499C-9B95-2D769D83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7ACB-391B-4BD3-ACFD-34C3F529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224-79B0-48AF-B8CA-D5AD84D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92AB-FE92-4720-BF51-49AF6C37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0114-9040-4F77-BC7D-058A6672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CE2-BCC9-4CE1-A7EF-2E9EC6A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7962-AA56-4F88-9165-7F3505A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3285-C327-4630-8261-F432CC2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690AF-A87E-434F-A36E-8AC6B1E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03E3-350F-4611-B142-98433B5E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8030-4F11-44EB-BB55-019FB790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1509-4442-4E58-93EA-BBCE500FFC4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0D88-C126-4ECB-A859-7BB69488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BF5C-CCFE-406C-8A25-760B4BE3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521E-A363-42CF-86B5-FAAC0A2FD8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svg"/><Relationship Id="rId5" Type="http://schemas.openxmlformats.org/officeDocument/2006/relationships/image" Target="../media/image8.png"/><Relationship Id="rId4" Type="http://schemas.openxmlformats.org/officeDocument/2006/relationships/image" Target="../media/image40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1.svg"/><Relationship Id="rId5" Type="http://schemas.openxmlformats.org/officeDocument/2006/relationships/image" Target="../media/image8.png"/><Relationship Id="rId4" Type="http://schemas.openxmlformats.org/officeDocument/2006/relationships/image" Target="../media/image40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4008649" y="-10166"/>
            <a:ext cx="8218923" cy="6868167"/>
          </a:xfrm>
          <a:prstGeom prst="rect">
            <a:avLst/>
          </a:prstGeom>
        </p:spPr>
      </p:pic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432743" y="3835401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Ayoub </a:t>
            </a:r>
            <a:r>
              <a:rPr lang="fr-FR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aarab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432743" y="4712769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ilyass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 ghazi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432743" y="5578742"/>
            <a:ext cx="341902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Nourddine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 err="1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benyahya</a:t>
            </a:r>
            <a:r>
              <a:rPr lang="en-US" sz="2133" dirty="0" smtClean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133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666724" y="1779038"/>
            <a:ext cx="3258070" cy="621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818045" y="1837268"/>
            <a:ext cx="370622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Présenter par 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5664414" y="1496487"/>
            <a:ext cx="5805929" cy="4491797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84896" y="2506174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94462" y="2303347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757508" y="3985659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757508" y="486895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757508" y="575225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46" y="430522"/>
            <a:ext cx="10972800" cy="71596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PYTHON WITH MONGO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7" y="54030"/>
            <a:ext cx="2927501" cy="1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5658" y="1789162"/>
            <a:ext cx="720145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Records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age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more than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50" y="8255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367030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425450" y="659765"/>
            <a:ext cx="11728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124585" y="866140"/>
            <a:ext cx="238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les opérateurs: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3" name="Table 62"/>
          <p:cNvGraphicFramePr/>
          <p:nvPr/>
        </p:nvGraphicFramePr>
        <p:xfrm>
          <a:off x="1861820" y="1519555"/>
          <a:ext cx="7717155" cy="358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Operatio</a:t>
                      </a:r>
                      <a:r>
                        <a:rPr lang="fr-FR" alt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Syntax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Example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Equality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 "value"}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classe</a:t>
                      </a:r>
                      <a:r>
                        <a:rPr lang="en-US" sz="1800">
                          <a:sym typeface="+mn-ea"/>
                        </a:rPr>
                        <a:t>":"</a:t>
                      </a:r>
                      <a:r>
                        <a:rPr lang="fr-FR" altLang="en-US" sz="1800">
                          <a:sym typeface="+mn-ea"/>
                        </a:rPr>
                        <a:t>dev201</a:t>
                      </a:r>
                      <a:r>
                        <a:rPr lang="en-US" sz="1800">
                          <a:sym typeface="+mn-ea"/>
                        </a:rPr>
                        <a:t>"})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</a:t>
                      </a:r>
                      <a:r>
                        <a:rPr lang="fr-FR" altLang="en-US" sz="1800">
                          <a:sym typeface="+mn-ea"/>
                        </a:rPr>
                        <a:t>age</a:t>
                      </a:r>
                      <a:r>
                        <a:rPr lang="en-US" sz="1800">
                          <a:sym typeface="+mn-ea"/>
                        </a:rPr>
                        <a:t>":{$lt:</a:t>
                      </a:r>
                      <a:r>
                        <a:rPr lang="fr-FR" altLang="en-US" sz="1800">
                          <a:sym typeface="+mn-ea"/>
                        </a:rPr>
                        <a:t>20</a:t>
                      </a:r>
                      <a:r>
                        <a:rPr lang="en-US" sz="1800">
                          <a:sym typeface="+mn-ea"/>
                        </a:rPr>
                        <a:t>}}</a:t>
                      </a:r>
                      <a:r>
                        <a:rPr lang="fr-FR" altLang="en-US" sz="1800"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Less Than Equals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:{$lte:"value"}}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db.mycol.find({"likes":{$lte:50}})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 :{$gt:"value"}}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Greater Than</a:t>
                      </a:r>
                    </a:p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Equals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{"key"{$gte:"value"}}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db.mycol.find({"likes":{$gte:50}})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Not Equals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{"key":{$ne:"value"}}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db.mycol.find({"likes":{$ne:50}})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6757" y="-61414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Query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128016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339850" y="74104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39850" y="203708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339850" y="344170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Exemple2: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1407795" y="497776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4950" y="1157714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94101" y="2277628"/>
            <a:ext cx="659029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‘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martil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52022" y="3814211"/>
            <a:ext cx="6096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9502" y="5124171"/>
            <a:ext cx="710245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112245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Sort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07490" y="897255"/>
            <a:ext cx="9121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Utilisez la méthode sort() pour trier le résultat par ordre croissant ou décroissant.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sort() prend un paramètre pour "fieldname" et un paramètre pour "direction" (l'ordre croissant est le sens par défaut).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2990" y="2712978"/>
            <a:ext cx="7080885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documents (sorted in ascending order based on age):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().sort(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3763" y="4647127"/>
            <a:ext cx="821963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documents 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ascending order based on age):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'1005'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Sarmista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'Delhi'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'1004'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'Romeo'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'Pune'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Rasajna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'Chennai'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729" y="-61414"/>
            <a:ext cx="12192000" cy="6849802"/>
            <a:chOff x="-76595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5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Python MongoDB — limit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523875"/>
            <a:ext cx="467550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407795" y="250507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Exemple1: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07795" y="380111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1534795" y="1143635"/>
            <a:ext cx="912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Pour limiter le résultat dans MongoDB, nous utilisons la méthode limit().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/>
              <a:t>La méthode limit() prend un paramètre, un nombre définissant le nombre de documents à renvoyer.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1785" y="4440077"/>
            <a:ext cx="799136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documents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'Rahim'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'27'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'Bangalore'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5198" y="3019851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"First 3 documents in the collection: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().limit(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AD1A2AF-2862-46A3-BEE6-FD8418AED40C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39ED94E-4C23-48EB-B2D0-C9B22F84A283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accent2"/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80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365699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620121" y="953617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Partie</a:t>
            </a:r>
            <a:r>
              <a:rPr lang="en-US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 2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4" y="666537"/>
            <a:ext cx="1957614" cy="150097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47434" y="1193201"/>
            <a:ext cx="7133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751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   </a:t>
            </a:r>
            <a:b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96545" y="467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1612686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804912" y="1403137"/>
            <a:ext cx="1667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37956" y="1931860"/>
            <a:ext cx="6109674" cy="8627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Insert_one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rgbClr val="00B0F0"/>
                </a:solidFill>
              </a:rPr>
              <a:t>Insert_many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</a:p>
        </p:txBody>
      </p:sp>
      <p:cxnSp>
        <p:nvCxnSpPr>
          <p:cNvPr id="80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081900" y="317514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833247" y="2987217"/>
            <a:ext cx="1858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89426" y="3578716"/>
            <a:ext cx="4559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fr-FR" b="1" spc="100" dirty="0">
              <a:solidFill>
                <a:srgbClr val="00B0F0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b="1" spc="100" dirty="0" err="1" smtClean="0">
                <a:solidFill>
                  <a:srgbClr val="00B0F0"/>
                </a:solidFill>
              </a:rPr>
              <a:t>drop_index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b="1" spc="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fr-FR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spc="100" dirty="0" err="1">
                <a:solidFill>
                  <a:srgbClr val="00B0F0"/>
                </a:solidFill>
              </a:rPr>
              <a:t>index_information</a:t>
            </a:r>
            <a:r>
              <a:rPr lang="en-US" b="1" spc="100" dirty="0">
                <a:solidFill>
                  <a:srgbClr val="00B0F0"/>
                </a:solidFill>
              </a:rPr>
              <a:t>() </a:t>
            </a:r>
          </a:p>
          <a:p>
            <a:pPr marL="400050" indent="-400050">
              <a:buFont typeface="+mj-lt"/>
              <a:buAutoNum type="romanUcPeriod"/>
            </a:pPr>
            <a:endParaRPr lang="en-US" b="1" spc="100" dirty="0">
              <a:solidFill>
                <a:srgbClr val="00B0F0"/>
              </a:solidFill>
            </a:endParaRPr>
          </a:p>
        </p:txBody>
      </p:sp>
      <p:cxnSp>
        <p:nvCxnSpPr>
          <p:cNvPr id="9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2179113" y="4857162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930460" y="4669236"/>
            <a:ext cx="211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L’</a:t>
            </a:r>
            <a:r>
              <a:rPr lang="fr-FR" sz="200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aggregation</a:t>
            </a:r>
            <a:endParaRPr lang="fr-FR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35169" y="5481641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fr-FR" b="1" spc="100" dirty="0" err="1">
                <a:solidFill>
                  <a:schemeClr val="accent1">
                    <a:lumMod val="75000"/>
                  </a:schemeClr>
                </a:solidFill>
              </a:rPr>
              <a:t>Methode</a:t>
            </a:r>
            <a:r>
              <a:rPr lang="fr-FR" b="1" spc="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spc="100" dirty="0" err="1" smtClean="0">
                <a:solidFill>
                  <a:schemeClr val="accent1">
                    <a:lumMod val="75000"/>
                  </a:schemeClr>
                </a:solidFill>
              </a:rPr>
              <a:t>aggregate</a:t>
            </a:r>
            <a:r>
              <a:rPr lang="fr-FR" b="1" spc="100" dirty="0" smtClean="0">
                <a:solidFill>
                  <a:srgbClr val="00B0F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-407811"/>
            <a:ext cx="12192000" cy="6849802"/>
            <a:chOff x="-41390" y="625668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41390" y="625668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23171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780446" y="840029"/>
            <a:ext cx="3381310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 smtClean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method </a:t>
            </a:r>
            <a:r>
              <a:rPr lang="en-US" b="1" spc="100" dirty="0" err="1">
                <a:solidFill>
                  <a:srgbClr val="00B0F0"/>
                </a:solidFill>
              </a:rPr>
              <a:t>insert_one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018194" y="1881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720" y="1263747"/>
            <a:ext cx="806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insert_one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73382" y="1880356"/>
            <a:ext cx="755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0945" y="2049615"/>
            <a:ext cx="937038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InsertOneResult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08343" y="333173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963477" y="4181376"/>
            <a:ext cx="780938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db.collectionNameinsert_one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{any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endParaRPr lang="en-US" sz="1600" b="1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pymongo.results.InsertOneResult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82122" y="3687091"/>
            <a:ext cx="570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La syntaxe reste la même que l’interface </a:t>
            </a:r>
            <a:r>
              <a:rPr lang="fr-FR" b="1" dirty="0" err="1">
                <a:solidFill>
                  <a:srgbClr val="FFC000"/>
                </a:solidFill>
              </a:rPr>
              <a:t>MongoDB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101244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2259" y="1499691"/>
            <a:ext cx="7926036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insert_one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pymongo.results.InsertOneResult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</a:p>
          <a:p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259" y="3296930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65989" y="36870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_id du document inséré.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05241" y="4130114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Ex_insert_one.inserted_id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89089" y="4992929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05241" y="5639260"/>
            <a:ext cx="4237057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Ex_insert_one.acknowledge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254832" y="594890"/>
            <a:ext cx="2617845" cy="1860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77236" y="944261"/>
            <a:ext cx="3586495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insert_many</a:t>
            </a:r>
            <a:r>
              <a:rPr lang="en-US" b="1" spc="100" dirty="0" smtClean="0">
                <a:solidFill>
                  <a:srgbClr val="00B0F0"/>
                </a:solidFill>
              </a:rPr>
              <a:t>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stocker un document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dans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MongoDB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utilisant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méthode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insert_many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(). 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0827" y="2409781"/>
            <a:ext cx="92098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class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InsertManyResult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6905" y="4231629"/>
            <a:ext cx="780938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chemeClr val="bg1">
                    <a:lumMod val="95000"/>
                  </a:schemeClr>
                </a:solidFill>
              </a:rPr>
              <a:t>db.collection_name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insert_many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iterable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[{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any</a:t>
            </a:r>
            <a:r>
              <a:rPr lang="en-US" sz="1600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},{any},{}…],</a:t>
            </a:r>
          </a:p>
          <a:p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comment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: Optional[Any] = None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→ </a:t>
            </a:r>
            <a:r>
              <a:rPr lang="en-US" sz="16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pymongo.results.InsertManyResult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2765" y="3354571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82122" y="3687091"/>
            <a:ext cx="570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La syntaxe reste la même que l’interface </a:t>
            </a:r>
            <a:r>
              <a:rPr lang="fr-FR" b="1" dirty="0" err="1">
                <a:solidFill>
                  <a:srgbClr val="FFC000"/>
                </a:solidFill>
              </a:rPr>
              <a:t>MongoDB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94BF8D9-351E-4E27-B0B6-06456C551ED3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35CF6F-2794-4D13-BA12-CBBD8F4968D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Aggregate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Les index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7DF0B-642E-4ECC-A6B3-A7AF0C35B178}"/>
              </a:ext>
            </a:extLst>
          </p:cNvPr>
          <p:cNvGrpSpPr/>
          <p:nvPr/>
        </p:nvGrpSpPr>
        <p:grpSpPr>
          <a:xfrm>
            <a:off x="2471854" y="835891"/>
            <a:ext cx="8091214" cy="5260382"/>
            <a:chOff x="2133601" y="1045747"/>
            <a:chExt cx="8091214" cy="5260382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0AB93480-F4F2-48E7-9E2A-85C2DC54D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0290" y="1764942"/>
              <a:ext cx="1220648" cy="1669744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7B83F491-A71B-4EFE-B0E7-0B35E7585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65498" y="3853539"/>
              <a:ext cx="1220648" cy="1669743"/>
            </a:xfrm>
            <a:custGeom>
              <a:avLst/>
              <a:gdLst>
                <a:gd name="T0" fmla="*/ 375 w 539"/>
                <a:gd name="T1" fmla="*/ 231 h 234"/>
                <a:gd name="T2" fmla="*/ 539 w 539"/>
                <a:gd name="T3" fmla="*/ 231 h 234"/>
                <a:gd name="T4" fmla="*/ 539 w 539"/>
                <a:gd name="T5" fmla="*/ 74 h 234"/>
                <a:gd name="T6" fmla="*/ 166 w 539"/>
                <a:gd name="T7" fmla="*/ 3 h 234"/>
                <a:gd name="T8" fmla="*/ 0 w 539"/>
                <a:gd name="T9" fmla="*/ 3 h 234"/>
                <a:gd name="T10" fmla="*/ 0 w 539"/>
                <a:gd name="T11" fmla="*/ 152 h 234"/>
                <a:gd name="T12" fmla="*/ 375 w 53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234">
                  <a:moveTo>
                    <a:pt x="375" y="231"/>
                  </a:moveTo>
                  <a:cubicBezTo>
                    <a:pt x="539" y="231"/>
                    <a:pt x="539" y="231"/>
                    <a:pt x="539" y="231"/>
                  </a:cubicBezTo>
                  <a:cubicBezTo>
                    <a:pt x="539" y="74"/>
                    <a:pt x="539" y="74"/>
                    <a:pt x="539" y="74"/>
                  </a:cubicBezTo>
                  <a:cubicBezTo>
                    <a:pt x="509" y="0"/>
                    <a:pt x="283" y="3"/>
                    <a:pt x="16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19" y="234"/>
                    <a:pt x="254" y="231"/>
                    <a:pt x="375" y="2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87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38">
              <a:extLst>
                <a:ext uri="{FF2B5EF4-FFF2-40B4-BE49-F238E27FC236}">
                  <a16:creationId xmlns:a16="http://schemas.microsoft.com/office/drawing/2014/main" id="{80908C1E-95FE-424A-A142-5E57EB01BB28}"/>
                </a:ext>
              </a:extLst>
            </p:cNvPr>
            <p:cNvSpPr/>
            <p:nvPr/>
          </p:nvSpPr>
          <p:spPr>
            <a:xfrm>
              <a:off x="2133601" y="4996569"/>
              <a:ext cx="3245052" cy="1309560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F10116-3D42-4BBB-A517-4F1EED0A3A96}"/>
                </a:ext>
              </a:extLst>
            </p:cNvPr>
            <p:cNvGrpSpPr/>
            <p:nvPr/>
          </p:nvGrpSpPr>
          <p:grpSpPr>
            <a:xfrm>
              <a:off x="4173324" y="2903515"/>
              <a:ext cx="4041898" cy="1430361"/>
              <a:chOff x="4163332" y="2903515"/>
              <a:chExt cx="4025211" cy="1430361"/>
            </a:xfrm>
            <a:solidFill>
              <a:schemeClr val="accent2"/>
            </a:solidFill>
            <a:effectLst/>
          </p:grpSpPr>
          <p:sp>
            <p:nvSpPr>
              <p:cNvPr id="14" name="Freeform 42">
                <a:extLst>
                  <a:ext uri="{FF2B5EF4-FFF2-40B4-BE49-F238E27FC236}">
                    <a16:creationId xmlns:a16="http://schemas.microsoft.com/office/drawing/2014/main" id="{ECEFB51E-0523-49C4-9551-BB1FBFF4D3C2}"/>
                  </a:ext>
                </a:extLst>
              </p:cNvPr>
              <p:cNvSpPr/>
              <p:nvPr/>
            </p:nvSpPr>
            <p:spPr>
              <a:xfrm>
                <a:off x="4163332" y="3112695"/>
                <a:ext cx="2842576" cy="1221181"/>
              </a:xfrm>
              <a:custGeom>
                <a:avLst/>
                <a:gdLst>
                  <a:gd name="connsiteX0" fmla="*/ 1008402 w 3375372"/>
                  <a:gd name="connsiteY0" fmla="*/ 0 h 1161965"/>
                  <a:gd name="connsiteX1" fmla="*/ 3357315 w 3375372"/>
                  <a:gd name="connsiteY1" fmla="*/ 0 h 1161965"/>
                  <a:gd name="connsiteX2" fmla="*/ 3375372 w 3375372"/>
                  <a:gd name="connsiteY2" fmla="*/ 0 h 1161965"/>
                  <a:gd name="connsiteX3" fmla="*/ 3375372 w 3375372"/>
                  <a:gd name="connsiteY3" fmla="*/ 961892 h 1161965"/>
                  <a:gd name="connsiteX4" fmla="*/ 3211137 w 3375372"/>
                  <a:gd name="connsiteY4" fmla="*/ 961892 h 1161965"/>
                  <a:gd name="connsiteX5" fmla="*/ 1008402 w 3375372"/>
                  <a:gd name="connsiteY5" fmla="*/ 961892 h 1161965"/>
                  <a:gd name="connsiteX6" fmla="*/ 0 w 3375372"/>
                  <a:gd name="connsiteY6" fmla="*/ 1161965 h 1161965"/>
                  <a:gd name="connsiteX7" fmla="*/ 1008402 w 3375372"/>
                  <a:gd name="connsiteY7" fmla="*/ 0 h 116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5372" h="1161965">
                    <a:moveTo>
                      <a:pt x="1008402" y="0"/>
                    </a:moveTo>
                    <a:cubicBezTo>
                      <a:pt x="2674113" y="0"/>
                      <a:pt x="3194648" y="0"/>
                      <a:pt x="3357315" y="0"/>
                    </a:cubicBezTo>
                    <a:lnTo>
                      <a:pt x="3375372" y="0"/>
                    </a:lnTo>
                    <a:lnTo>
                      <a:pt x="3375372" y="961892"/>
                    </a:lnTo>
                    <a:lnTo>
                      <a:pt x="3211137" y="961892"/>
                    </a:lnTo>
                    <a:cubicBezTo>
                      <a:pt x="1008402" y="961892"/>
                      <a:pt x="1008402" y="961892"/>
                      <a:pt x="1008402" y="961892"/>
                    </a:cubicBezTo>
                    <a:cubicBezTo>
                      <a:pt x="683024" y="961892"/>
                      <a:pt x="51093" y="954196"/>
                      <a:pt x="0" y="1161965"/>
                    </a:cubicBezTo>
                    <a:cubicBezTo>
                      <a:pt x="0" y="961892"/>
                      <a:pt x="96807" y="0"/>
                      <a:pt x="1008402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76E983B0-674A-417F-A111-690CBCD53949}"/>
                  </a:ext>
                </a:extLst>
              </p:cNvPr>
              <p:cNvSpPr/>
              <p:nvPr/>
            </p:nvSpPr>
            <p:spPr>
              <a:xfrm>
                <a:off x="5348134" y="2903515"/>
                <a:ext cx="2840409" cy="1221181"/>
              </a:xfrm>
              <a:custGeom>
                <a:avLst/>
                <a:gdLst>
                  <a:gd name="connsiteX0" fmla="*/ 3372798 w 3372798"/>
                  <a:gd name="connsiteY0" fmla="*/ 0 h 1161966"/>
                  <a:gd name="connsiteX1" fmla="*/ 2367086 w 3372798"/>
                  <a:gd name="connsiteY1" fmla="*/ 1161966 h 1161966"/>
                  <a:gd name="connsiteX2" fmla="*/ 15565 w 3372798"/>
                  <a:gd name="connsiteY2" fmla="*/ 1161966 h 1161966"/>
                  <a:gd name="connsiteX3" fmla="*/ 0 w 3372798"/>
                  <a:gd name="connsiteY3" fmla="*/ 1161966 h 1161966"/>
                  <a:gd name="connsiteX4" fmla="*/ 0 w 3372798"/>
                  <a:gd name="connsiteY4" fmla="*/ 202639 h 1161966"/>
                  <a:gd name="connsiteX5" fmla="*/ 161906 w 3372798"/>
                  <a:gd name="connsiteY5" fmla="*/ 202639 h 1161966"/>
                  <a:gd name="connsiteX6" fmla="*/ 2367086 w 3372798"/>
                  <a:gd name="connsiteY6" fmla="*/ 202639 h 1161966"/>
                  <a:gd name="connsiteX7" fmla="*/ 3372798 w 3372798"/>
                  <a:gd name="connsiteY7" fmla="*/ 0 h 116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72798" h="1161966">
                    <a:moveTo>
                      <a:pt x="3372798" y="0"/>
                    </a:moveTo>
                    <a:cubicBezTo>
                      <a:pt x="3372798" y="202639"/>
                      <a:pt x="3275992" y="1161966"/>
                      <a:pt x="2367086" y="1161966"/>
                    </a:cubicBezTo>
                    <a:cubicBezTo>
                      <a:pt x="699525" y="1161966"/>
                      <a:pt x="178413" y="1161966"/>
                      <a:pt x="15565" y="1161966"/>
                    </a:cubicBezTo>
                    <a:lnTo>
                      <a:pt x="0" y="1161966"/>
                    </a:lnTo>
                    <a:lnTo>
                      <a:pt x="0" y="202639"/>
                    </a:lnTo>
                    <a:lnTo>
                      <a:pt x="161906" y="202639"/>
                    </a:lnTo>
                    <a:cubicBezTo>
                      <a:pt x="2367086" y="202639"/>
                      <a:pt x="2367086" y="202639"/>
                      <a:pt x="2367086" y="202639"/>
                    </a:cubicBezTo>
                    <a:cubicBezTo>
                      <a:pt x="2689774" y="202639"/>
                      <a:pt x="3321706" y="210334"/>
                      <a:pt x="3372798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4D8EA590-EC84-4E65-B847-70648CF125CD}"/>
                </a:ext>
              </a:extLst>
            </p:cNvPr>
            <p:cNvSpPr/>
            <p:nvPr/>
          </p:nvSpPr>
          <p:spPr>
            <a:xfrm>
              <a:off x="7008085" y="1045747"/>
              <a:ext cx="3216730" cy="1212278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pic>
        <p:nvPicPr>
          <p:cNvPr id="23" name="Graphic 22" descr="Upward trend">
            <a:extLst>
              <a:ext uri="{FF2B5EF4-FFF2-40B4-BE49-F238E27FC236}">
                <a16:creationId xmlns:a16="http://schemas.microsoft.com/office/drawing/2014/main" id="{3941624B-4922-4251-86C1-CD4B563979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8341" y="3890134"/>
            <a:ext cx="562884" cy="562884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357218" y="456527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Sommaire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543485" y="1039296"/>
            <a:ext cx="2568107" cy="227170"/>
            <a:chOff x="628150" y="1546965"/>
            <a:chExt cx="1436262" cy="6992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59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61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82CE10D2-D9F2-2391-C229-8692C09F6FC5}"/>
              </a:ext>
            </a:extLst>
          </p:cNvPr>
          <p:cNvSpPr txBox="1">
            <a:spLocks/>
          </p:cNvSpPr>
          <p:nvPr/>
        </p:nvSpPr>
        <p:spPr>
          <a:xfrm>
            <a:off x="416133" y="150488"/>
            <a:ext cx="2646794" cy="345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24521" y="-33107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L’insertion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7"/>
            <a:ext cx="2631700" cy="164735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8776" y="3604268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12292" y="3909581"/>
            <a:ext cx="712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inserted_ids</a:t>
            </a:r>
            <a:r>
              <a:rPr lang="fr-FR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la liste des  _id du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documents inséré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fr-FR" b="1" dirty="0"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60310" y="4364914"/>
            <a:ext cx="44903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Ex_insert_many.inserted_ids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[1,2,3,4]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60346" y="5177595"/>
            <a:ext cx="784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Acknowledged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Est-ce le résultat d'une opération d'écriture 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	confirmée ?</a:t>
            </a:r>
            <a:endParaRPr lang="fr-FR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60310" y="5886103"/>
            <a:ext cx="46012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Ex_insert_many.acknowledged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3665" y="1319315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insert_many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:1}, 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'x'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'_id'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D2A6FF"/>
                </a:solidFill>
                <a:latin typeface="Consolas" panose="020B0609020204030204" pitchFamily="49" charset="0"/>
              </a:rPr>
              <a:t>4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59C2FF"/>
                </a:solidFill>
                <a:latin typeface="Consolas" panose="020B0609020204030204" pitchFamily="49" charset="0"/>
              </a:rPr>
              <a:t>type(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Ex_insert_many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&lt;class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pymongo.results.InsertManyResult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1941" y="1128725"/>
            <a:ext cx="8019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Définition</a:t>
            </a:r>
            <a:r>
              <a:rPr lang="fr-FR" b="1" dirty="0">
                <a:solidFill>
                  <a:schemeClr val="accent2"/>
                </a:solidFill>
              </a:rPr>
              <a:t>: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Des structures de données spéciales qui stockent une petite partie 	de l’ensemble de données de la collection sous une forme facile à 	parcourir.</a:t>
            </a:r>
          </a:p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 smtClean="0"/>
              <a:t>	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L’index stocke la valeur d’un champ spécifique ou d’un ensemble de 	champs, triés par la valeur du champ.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781719" y="1826344"/>
            <a:ext cx="279770" cy="2453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800460" y="2970135"/>
            <a:ext cx="279770" cy="2453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1941" y="3732892"/>
            <a:ext cx="109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Syntaxe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11950" y="4365512"/>
            <a:ext cx="57871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db.CollectionName.requete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 smtClean="0"/>
              <a:t>	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8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376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9" name="Title 24"/>
          <p:cNvSpPr txBox="1"/>
          <p:nvPr/>
        </p:nvSpPr>
        <p:spPr>
          <a:xfrm>
            <a:off x="313031" y="15647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70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71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07584" y="1016300"/>
            <a:ext cx="3646960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3022" y="1548871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permet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criee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un index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53402" y="2513719"/>
            <a:ext cx="323890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db.test.</a:t>
            </a:r>
            <a:r>
              <a:rPr lang="en-US" b="1" dirty="0" err="1" smtClean="0">
                <a:solidFill>
                  <a:srgbClr val="FFC000"/>
                </a:solidFill>
              </a:rPr>
              <a:t>create_index</a:t>
            </a:r>
            <a:r>
              <a:rPr lang="en-US" b="1" dirty="0">
                <a:solidFill>
                  <a:srgbClr val="FFC000"/>
                </a:solidFill>
              </a:rPr>
              <a:t>("ind1</a:t>
            </a:r>
            <a:r>
              <a:rPr lang="en-US" b="1" dirty="0" smtClean="0">
                <a:solidFill>
                  <a:srgbClr val="FFC000"/>
                </a:solidFill>
              </a:rPr>
              <a:t>")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61820" y="1912288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364602" y="3511013"/>
            <a:ext cx="3474734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2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 smtClean="0">
                <a:solidFill>
                  <a:srgbClr val="00B0F0"/>
                </a:solidFill>
              </a:rPr>
              <a:t>drop_index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73022" y="4080400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permet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supprimer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un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81524" y="4596589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953402" y="5334401"/>
            <a:ext cx="309232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db.test.</a:t>
            </a:r>
            <a:r>
              <a:rPr lang="en-US" b="1" dirty="0" err="1" smtClean="0">
                <a:solidFill>
                  <a:srgbClr val="FFC000"/>
                </a:solidFill>
              </a:rPr>
              <a:t>drop_index</a:t>
            </a:r>
            <a:r>
              <a:rPr lang="en-US" b="1" dirty="0">
                <a:solidFill>
                  <a:srgbClr val="FFC000"/>
                </a:solidFill>
              </a:rPr>
              <a:t>("ind1</a:t>
            </a:r>
            <a:r>
              <a:rPr lang="en-US" b="1" dirty="0" smtClean="0">
                <a:solidFill>
                  <a:srgbClr val="FFC000"/>
                </a:solidFill>
              </a:rPr>
              <a:t>")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4832" y="0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0" name="Title 24"/>
          <p:cNvSpPr txBox="1"/>
          <p:nvPr/>
        </p:nvSpPr>
        <p:spPr>
          <a:xfrm>
            <a:off x="313031" y="15647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Les indexes</a:t>
            </a:r>
          </a:p>
        </p:txBody>
      </p:sp>
      <p:grpSp>
        <p:nvGrpSpPr>
          <p:cNvPr id="71" name="Group 56"/>
          <p:cNvGrpSpPr/>
          <p:nvPr/>
        </p:nvGrpSpPr>
        <p:grpSpPr>
          <a:xfrm flipV="1">
            <a:off x="366714" y="592694"/>
            <a:ext cx="3041503" cy="148351"/>
            <a:chOff x="628150" y="1546965"/>
            <a:chExt cx="1436262" cy="69921"/>
          </a:xfrm>
        </p:grpSpPr>
        <p:sp>
          <p:nvSpPr>
            <p:cNvPr id="79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84737" y="1205720"/>
            <a:ext cx="3646960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 startAt="3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err="1">
                <a:solidFill>
                  <a:srgbClr val="00B0F0"/>
                </a:solidFill>
              </a:rPr>
              <a:t>create_index</a:t>
            </a:r>
            <a:r>
              <a:rPr lang="en-US" b="1" spc="100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60138" y="1957528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Cette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method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Retourne la liste des index de la collection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02130" y="2682996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619" y="3286878"/>
            <a:ext cx="746551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db.test.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index_information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().:</a:t>
            </a:r>
          </a:p>
          <a:p>
            <a:r>
              <a:rPr lang="en-US" b="1" dirty="0" smtClean="0">
                <a:solidFill>
                  <a:srgbClr val="F07178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"index:"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index: ind1_1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15011" y="216063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695791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10572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477" y="1022785"/>
            <a:ext cx="3352008" cy="452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ts val="3160"/>
              </a:lnSpc>
              <a:buFont typeface="+mj-lt"/>
              <a:buAutoNum type="romanUcPeriod"/>
            </a:pPr>
            <a:r>
              <a:rPr lang="en-US" b="1" spc="100" dirty="0">
                <a:solidFill>
                  <a:schemeClr val="accent1">
                    <a:lumMod val="75000"/>
                  </a:schemeClr>
                </a:solidFill>
              </a:rPr>
              <a:t>La method </a:t>
            </a:r>
            <a:r>
              <a:rPr lang="en-US" b="1" spc="100" dirty="0" smtClean="0">
                <a:solidFill>
                  <a:srgbClr val="00B0F0"/>
                </a:solidFill>
              </a:rPr>
              <a:t>aggregate()</a:t>
            </a:r>
            <a:endParaRPr lang="en-US" b="1" spc="100" dirty="0">
              <a:solidFill>
                <a:srgbClr val="00B0F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58639" y="1437282"/>
            <a:ext cx="704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Vous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pouvez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traiter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plusieur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documents et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calculer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des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resultats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utilisent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methde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aggregate()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9608" y="2176243"/>
            <a:ext cx="71494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Les </a:t>
            </a:r>
            <a:r>
              <a:rPr lang="en-US" b="1" dirty="0" err="1">
                <a:solidFill>
                  <a:schemeClr val="accent2"/>
                </a:solidFill>
              </a:rPr>
              <a:t>parametres</a:t>
            </a:r>
            <a:r>
              <a:rPr lang="en-US" b="1" dirty="0">
                <a:solidFill>
                  <a:schemeClr val="accent2"/>
                </a:solidFill>
              </a:rPr>
              <a:t> :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accepte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piplines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comme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parameter 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$unwind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project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$match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$group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fr-FR" b="1" dirty="0" smtClean="0">
                <a:solidFill>
                  <a:srgbClr val="00B050"/>
                </a:solidFill>
              </a:rPr>
              <a:t>$</a:t>
            </a:r>
            <a:r>
              <a:rPr lang="fr-FR" b="1" dirty="0" err="1" smtClean="0">
                <a:solidFill>
                  <a:srgbClr val="00B050"/>
                </a:solidFill>
              </a:rPr>
              <a:t>sum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5426" y="4418790"/>
            <a:ext cx="911486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 type de retour: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cette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method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retourne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instance de la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CommandCursor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81038" y="5154958"/>
            <a:ext cx="13891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→</a:t>
            </a:r>
            <a:r>
              <a:rPr lang="en-US" b="1" dirty="0" smtClean="0">
                <a:solidFill>
                  <a:schemeClr val="accent2"/>
                </a:solidFill>
              </a:rPr>
              <a:t> Syntax :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46032" y="5603517"/>
            <a:ext cx="547997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d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b.collection_name.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([p1,p2,p3])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43882" y="886405"/>
            <a:ext cx="1514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Exemple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018" y="1459681"/>
            <a:ext cx="879746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 1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FBDB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35390" y="4732987"/>
            <a:ext cx="6389891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9C2FF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b="1" dirty="0" smtClean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&lt;class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pymongo.command_cursor.CommandCursor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'&gt;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9076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557245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296718" cy="1508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57251" y="1120556"/>
            <a:ext cx="2028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→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les </a:t>
            </a:r>
            <a:r>
              <a:rPr lang="en-US" b="1" dirty="0" err="1">
                <a:solidFill>
                  <a:schemeClr val="accent2"/>
                </a:solidFill>
              </a:rPr>
              <a:t>propriété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8182" y="1566011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Address :</a:t>
            </a:r>
            <a:r>
              <a:rPr lang="en-US" dirty="0"/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Le (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hoste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port) du serveur utilisé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8182" y="259037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760584" y="282064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cursor_id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: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Renvoie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l'identifiant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6706" y="4479969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Session :</a:t>
            </a:r>
            <a:r>
              <a:rPr lang="en-US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ClientSession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du curseur, ou None.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12760" y="2128706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res_aggregate.address</a:t>
            </a:r>
            <a:r>
              <a:rPr lang="en-US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('localhost', 27017)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32906" y="3481104"/>
            <a:ext cx="3983783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res_aggregate.cursor_id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2906" y="4920391"/>
            <a:ext cx="3730508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res_aggregate.session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1" y="54191"/>
            <a:ext cx="3792773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err="1">
                <a:solidFill>
                  <a:schemeClr val="accent3"/>
                </a:solidFill>
                <a:latin typeface="Arial Black" panose="020B0A04020102020204" pitchFamily="34" charset="0"/>
              </a:rPr>
              <a:t>L’aggregation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3393700" cy="177812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664490" y="1236746"/>
            <a:ext cx="559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next():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Avancer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le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curseur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7271" y="1748306"/>
            <a:ext cx="708321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8F40"/>
                </a:solidFill>
                <a:latin typeface="Consolas" panose="020B0609020204030204" pitchFamily="49" charset="0"/>
              </a:rPr>
              <a:t>   break</a:t>
            </a:r>
            <a:endParaRPr lang="en-US" b="1" dirty="0">
              <a:solidFill>
                <a:srgbClr val="BFBDB6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BFBDB6"/>
                </a:solidFill>
                <a:latin typeface="Consolas" panose="020B0609020204030204" pitchFamily="49" charset="0"/>
              </a:rPr>
              <a:t>res_aggregate.</a:t>
            </a:r>
            <a:r>
              <a:rPr lang="en-US" b="1" dirty="0" err="1" smtClean="0">
                <a:solidFill>
                  <a:srgbClr val="FFB454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1}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Chiyaan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Vikram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6}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5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529969" y="1206742"/>
            <a:ext cx="6935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Alive :</a:t>
            </a:r>
            <a:r>
              <a:rPr lang="en-US" b="1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Ce curseur </a:t>
            </a:r>
            <a:r>
              <a:rPr lang="fr-FR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a-t-il</a:t>
            </a:r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le potentiel de renvoyer plus de données ?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946" y="2090054"/>
            <a:ext cx="741114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"$unwind"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"$group"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"$cast"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AD94C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"$sum"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  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"$sort"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varlimit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AAD94C"/>
                </a:solidFill>
                <a:latin typeface="Consolas" panose="020B0609020204030204" pitchFamily="49" charset="0"/>
              </a:rPr>
              <a:t>"$limit"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D2A6F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F29668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mabase.movies.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varUnwind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varGroup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,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varSort,varlimit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res_aggregate.alive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BFBDB6"/>
                </a:solidFill>
                <a:latin typeface="Consolas" panose="020B0609020204030204" pitchFamily="49" charset="0"/>
              </a:rPr>
              <a:t>res_aggregate.</a:t>
            </a:r>
            <a:r>
              <a:rPr lang="en-US" b="1" dirty="0" err="1">
                <a:solidFill>
                  <a:srgbClr val="FFB454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FF8F40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b="1" dirty="0">
                <a:solidFill>
                  <a:srgbClr val="BFBDB6"/>
                </a:solidFill>
                <a:latin typeface="Consolas" panose="020B0609020204030204" pitchFamily="49" charset="0"/>
              </a:rPr>
              <a:t>        </a:t>
            </a:r>
            <a:r>
              <a:rPr lang="en-US" b="1" dirty="0" smtClean="0">
                <a:solidFill>
                  <a:srgbClr val="FFB454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AAD94C"/>
                </a:solidFill>
                <a:latin typeface="Consolas" panose="020B0609020204030204" pitchFamily="49" charset="0"/>
              </a:rPr>
              <a:t>“no result"</a:t>
            </a:r>
            <a:r>
              <a:rPr lang="en-US" b="1" dirty="0" smtClean="0">
                <a:solidFill>
                  <a:srgbClr val="BFBDB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&gt;&gt;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"'Bad' Chad Broussard",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1}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{'_id': "'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Chiyaan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Vikram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", 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nbFilms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': 6}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95737BB-DD95-45A4-A17E-C8AA1A793FAD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715169F-BB92-444A-9EA0-C51CC11EFD40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400424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CEE248-1936-46BC-A0D0-5A6143473AE6}"/>
              </a:ext>
            </a:extLst>
          </p:cNvPr>
          <p:cNvSpPr/>
          <p:nvPr/>
        </p:nvSpPr>
        <p:spPr>
          <a:xfrm rot="16200000">
            <a:off x="6857492" y="1818633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EC54F38-138B-40E6-B36B-4D0361EDAB87}"/>
              </a:ext>
            </a:extLst>
          </p:cNvPr>
          <p:cNvSpPr/>
          <p:nvPr/>
        </p:nvSpPr>
        <p:spPr>
          <a:xfrm rot="16200000">
            <a:off x="4017770" y="3786458"/>
            <a:ext cx="3414917" cy="480009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BA48DF6-2634-47F2-BB20-6CDA53177DDF}"/>
              </a:ext>
            </a:extLst>
          </p:cNvPr>
          <p:cNvSpPr/>
          <p:nvPr/>
        </p:nvSpPr>
        <p:spPr>
          <a:xfrm>
            <a:off x="4688448" y="3623983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017F46-25A9-4E75-BD9D-AB7BA3234554}"/>
              </a:ext>
            </a:extLst>
          </p:cNvPr>
          <p:cNvSpPr/>
          <p:nvPr/>
        </p:nvSpPr>
        <p:spPr>
          <a:xfrm rot="5400000">
            <a:off x="3098236" y="4343441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5FD071-BFC9-4001-ABB9-769407E8D8DD}"/>
              </a:ext>
            </a:extLst>
          </p:cNvPr>
          <p:cNvSpPr/>
          <p:nvPr/>
        </p:nvSpPr>
        <p:spPr>
          <a:xfrm rot="5400000">
            <a:off x="5931287" y="2194342"/>
            <a:ext cx="2775242" cy="506111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EB3B8F-9498-4BA4-9A35-D24008F6D8D6}"/>
              </a:ext>
            </a:extLst>
          </p:cNvPr>
          <p:cNvSpPr/>
          <p:nvPr/>
        </p:nvSpPr>
        <p:spPr>
          <a:xfrm rot="18147887">
            <a:off x="4595887" y="5352265"/>
            <a:ext cx="1636339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CD93D0-DA1B-4872-BF95-5B232A44651B}"/>
              </a:ext>
            </a:extLst>
          </p:cNvPr>
          <p:cNvSpPr/>
          <p:nvPr/>
        </p:nvSpPr>
        <p:spPr>
          <a:xfrm rot="17640604">
            <a:off x="7443156" y="3205022"/>
            <a:ext cx="160209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992526-22D5-405C-9677-BBDE0BDD1780}"/>
              </a:ext>
            </a:extLst>
          </p:cNvPr>
          <p:cNvSpPr/>
          <p:nvPr/>
        </p:nvSpPr>
        <p:spPr>
          <a:xfrm>
            <a:off x="1595588" y="5865637"/>
            <a:ext cx="4074140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7F54AEA-7C53-4B3F-8543-15A2CC2A7A17}"/>
              </a:ext>
            </a:extLst>
          </p:cNvPr>
          <p:cNvSpPr/>
          <p:nvPr/>
        </p:nvSpPr>
        <p:spPr>
          <a:xfrm>
            <a:off x="7346303" y="1567923"/>
            <a:ext cx="3885545" cy="572672"/>
          </a:xfrm>
          <a:custGeom>
            <a:avLst/>
            <a:gdLst>
              <a:gd name="connsiteX0" fmla="*/ 0 w 3645216"/>
              <a:gd name="connsiteY0" fmla="*/ 0 h 572672"/>
              <a:gd name="connsiteX1" fmla="*/ 3645216 w 3645216"/>
              <a:gd name="connsiteY1" fmla="*/ 0 h 572672"/>
              <a:gd name="connsiteX2" fmla="*/ 3642714 w 3645216"/>
              <a:gd name="connsiteY2" fmla="*/ 16771 h 572672"/>
              <a:gd name="connsiteX3" fmla="*/ 1822608 w 3645216"/>
              <a:gd name="connsiteY3" fmla="*/ 572672 h 572672"/>
              <a:gd name="connsiteX4" fmla="*/ 2502 w 3645216"/>
              <a:gd name="connsiteY4" fmla="*/ 16771 h 572672"/>
              <a:gd name="connsiteX5" fmla="*/ 0 w 3645216"/>
              <a:gd name="connsiteY5" fmla="*/ 0 h 57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216" h="572672">
                <a:moveTo>
                  <a:pt x="0" y="0"/>
                </a:moveTo>
                <a:lnTo>
                  <a:pt x="3645216" y="0"/>
                </a:lnTo>
                <a:lnTo>
                  <a:pt x="3642714" y="16771"/>
                </a:lnTo>
                <a:cubicBezTo>
                  <a:pt x="3549023" y="329012"/>
                  <a:pt x="2769890" y="572672"/>
                  <a:pt x="1822608" y="572672"/>
                </a:cubicBezTo>
                <a:cubicBezTo>
                  <a:pt x="875326" y="572672"/>
                  <a:pt x="96193" y="329012"/>
                  <a:pt x="2502" y="167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AB93480-F4F2-48E7-9E2A-85C2DC54D1C7}"/>
              </a:ext>
            </a:extLst>
          </p:cNvPr>
          <p:cNvSpPr>
            <a:spLocks/>
          </p:cNvSpPr>
          <p:nvPr/>
        </p:nvSpPr>
        <p:spPr bwMode="auto">
          <a:xfrm flipH="1">
            <a:off x="7318909" y="1518004"/>
            <a:ext cx="1220648" cy="1669744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7B83F491-A71B-4EFE-B0E7-0B35E7585DCD}"/>
              </a:ext>
            </a:extLst>
          </p:cNvPr>
          <p:cNvSpPr>
            <a:spLocks/>
          </p:cNvSpPr>
          <p:nvPr/>
        </p:nvSpPr>
        <p:spPr bwMode="auto">
          <a:xfrm flipH="1">
            <a:off x="4484117" y="3606601"/>
            <a:ext cx="1220648" cy="1669743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87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80908C1E-95FE-424A-A142-5E57EB01BB28}"/>
              </a:ext>
            </a:extLst>
          </p:cNvPr>
          <p:cNvSpPr/>
          <p:nvPr/>
        </p:nvSpPr>
        <p:spPr>
          <a:xfrm>
            <a:off x="2452220" y="4749631"/>
            <a:ext cx="3245052" cy="1309560"/>
          </a:xfrm>
          <a:custGeom>
            <a:avLst/>
            <a:gdLst>
              <a:gd name="connsiteX0" fmla="*/ 3372798 w 3372798"/>
              <a:gd name="connsiteY0" fmla="*/ 0 h 1161966"/>
              <a:gd name="connsiteX1" fmla="*/ 2367086 w 3372798"/>
              <a:gd name="connsiteY1" fmla="*/ 1161966 h 1161966"/>
              <a:gd name="connsiteX2" fmla="*/ 15565 w 3372798"/>
              <a:gd name="connsiteY2" fmla="*/ 1161966 h 1161966"/>
              <a:gd name="connsiteX3" fmla="*/ 0 w 3372798"/>
              <a:gd name="connsiteY3" fmla="*/ 1161966 h 1161966"/>
              <a:gd name="connsiteX4" fmla="*/ 0 w 3372798"/>
              <a:gd name="connsiteY4" fmla="*/ 202639 h 1161966"/>
              <a:gd name="connsiteX5" fmla="*/ 161906 w 3372798"/>
              <a:gd name="connsiteY5" fmla="*/ 202639 h 1161966"/>
              <a:gd name="connsiteX6" fmla="*/ 2367086 w 3372798"/>
              <a:gd name="connsiteY6" fmla="*/ 202639 h 1161966"/>
              <a:gd name="connsiteX7" fmla="*/ 3372798 w 3372798"/>
              <a:gd name="connsiteY7" fmla="*/ 0 h 1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2798" h="1161966">
                <a:moveTo>
                  <a:pt x="3372798" y="0"/>
                </a:moveTo>
                <a:cubicBezTo>
                  <a:pt x="3372798" y="202639"/>
                  <a:pt x="3275992" y="1161966"/>
                  <a:pt x="2367086" y="1161966"/>
                </a:cubicBezTo>
                <a:cubicBezTo>
                  <a:pt x="699525" y="1161966"/>
                  <a:pt x="178413" y="1161966"/>
                  <a:pt x="15565" y="1161966"/>
                </a:cubicBezTo>
                <a:lnTo>
                  <a:pt x="0" y="1161966"/>
                </a:lnTo>
                <a:lnTo>
                  <a:pt x="0" y="202639"/>
                </a:lnTo>
                <a:lnTo>
                  <a:pt x="161906" y="202639"/>
                </a:lnTo>
                <a:cubicBezTo>
                  <a:pt x="2367086" y="202639"/>
                  <a:pt x="2367086" y="202639"/>
                  <a:pt x="2367086" y="202639"/>
                </a:cubicBezTo>
                <a:cubicBezTo>
                  <a:pt x="2689774" y="202639"/>
                  <a:pt x="3321706" y="210334"/>
                  <a:pt x="337279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10116-3D42-4BBB-A517-4F1EED0A3A96}"/>
              </a:ext>
            </a:extLst>
          </p:cNvPr>
          <p:cNvGrpSpPr/>
          <p:nvPr/>
        </p:nvGrpSpPr>
        <p:grpSpPr>
          <a:xfrm>
            <a:off x="4491943" y="2656577"/>
            <a:ext cx="4041898" cy="1430361"/>
            <a:chOff x="4163332" y="2903515"/>
            <a:chExt cx="4025211" cy="1430361"/>
          </a:xfrm>
          <a:solidFill>
            <a:schemeClr val="bg1">
              <a:lumMod val="50000"/>
            </a:schemeClr>
          </a:solidFill>
          <a:effectLst/>
        </p:grpSpPr>
        <p:sp>
          <p:nvSpPr>
            <p:cNvPr id="14" name="Freeform 42">
              <a:extLst>
                <a:ext uri="{FF2B5EF4-FFF2-40B4-BE49-F238E27FC236}">
                  <a16:creationId xmlns:a16="http://schemas.microsoft.com/office/drawing/2014/main" id="{ECEFB51E-0523-49C4-9551-BB1FBFF4D3C2}"/>
                </a:ext>
              </a:extLst>
            </p:cNvPr>
            <p:cNvSpPr/>
            <p:nvPr/>
          </p:nvSpPr>
          <p:spPr>
            <a:xfrm>
              <a:off x="4163332" y="3112695"/>
              <a:ext cx="2842576" cy="1221181"/>
            </a:xfrm>
            <a:custGeom>
              <a:avLst/>
              <a:gdLst>
                <a:gd name="connsiteX0" fmla="*/ 1008402 w 3375372"/>
                <a:gd name="connsiteY0" fmla="*/ 0 h 1161965"/>
                <a:gd name="connsiteX1" fmla="*/ 3357315 w 3375372"/>
                <a:gd name="connsiteY1" fmla="*/ 0 h 1161965"/>
                <a:gd name="connsiteX2" fmla="*/ 3375372 w 3375372"/>
                <a:gd name="connsiteY2" fmla="*/ 0 h 1161965"/>
                <a:gd name="connsiteX3" fmla="*/ 3375372 w 3375372"/>
                <a:gd name="connsiteY3" fmla="*/ 961892 h 1161965"/>
                <a:gd name="connsiteX4" fmla="*/ 3211137 w 3375372"/>
                <a:gd name="connsiteY4" fmla="*/ 961892 h 1161965"/>
                <a:gd name="connsiteX5" fmla="*/ 1008402 w 3375372"/>
                <a:gd name="connsiteY5" fmla="*/ 961892 h 1161965"/>
                <a:gd name="connsiteX6" fmla="*/ 0 w 3375372"/>
                <a:gd name="connsiteY6" fmla="*/ 1161965 h 1161965"/>
                <a:gd name="connsiteX7" fmla="*/ 1008402 w 3375372"/>
                <a:gd name="connsiteY7" fmla="*/ 0 h 11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5372" h="1161965">
                  <a:moveTo>
                    <a:pt x="1008402" y="0"/>
                  </a:moveTo>
                  <a:cubicBezTo>
                    <a:pt x="2674113" y="0"/>
                    <a:pt x="3194648" y="0"/>
                    <a:pt x="3357315" y="0"/>
                  </a:cubicBezTo>
                  <a:lnTo>
                    <a:pt x="3375372" y="0"/>
                  </a:lnTo>
                  <a:lnTo>
                    <a:pt x="3375372" y="961892"/>
                  </a:lnTo>
                  <a:lnTo>
                    <a:pt x="3211137" y="961892"/>
                  </a:lnTo>
                  <a:cubicBezTo>
                    <a:pt x="1008402" y="961892"/>
                    <a:pt x="1008402" y="961892"/>
                    <a:pt x="1008402" y="961892"/>
                  </a:cubicBezTo>
                  <a:cubicBezTo>
                    <a:pt x="683024" y="961892"/>
                    <a:pt x="51093" y="954196"/>
                    <a:pt x="0" y="1161965"/>
                  </a:cubicBezTo>
                  <a:cubicBezTo>
                    <a:pt x="0" y="961892"/>
                    <a:pt x="96807" y="0"/>
                    <a:pt x="100840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E983B0-674A-417F-A111-690CBCD53949}"/>
                </a:ext>
              </a:extLst>
            </p:cNvPr>
            <p:cNvSpPr/>
            <p:nvPr/>
          </p:nvSpPr>
          <p:spPr>
            <a:xfrm>
              <a:off x="5348134" y="2903515"/>
              <a:ext cx="2840409" cy="1221181"/>
            </a:xfrm>
            <a:custGeom>
              <a:avLst/>
              <a:gdLst>
                <a:gd name="connsiteX0" fmla="*/ 3372798 w 3372798"/>
                <a:gd name="connsiteY0" fmla="*/ 0 h 1161966"/>
                <a:gd name="connsiteX1" fmla="*/ 2367086 w 3372798"/>
                <a:gd name="connsiteY1" fmla="*/ 1161966 h 1161966"/>
                <a:gd name="connsiteX2" fmla="*/ 15565 w 3372798"/>
                <a:gd name="connsiteY2" fmla="*/ 1161966 h 1161966"/>
                <a:gd name="connsiteX3" fmla="*/ 0 w 3372798"/>
                <a:gd name="connsiteY3" fmla="*/ 1161966 h 1161966"/>
                <a:gd name="connsiteX4" fmla="*/ 0 w 3372798"/>
                <a:gd name="connsiteY4" fmla="*/ 202639 h 1161966"/>
                <a:gd name="connsiteX5" fmla="*/ 161906 w 3372798"/>
                <a:gd name="connsiteY5" fmla="*/ 202639 h 1161966"/>
                <a:gd name="connsiteX6" fmla="*/ 2367086 w 3372798"/>
                <a:gd name="connsiteY6" fmla="*/ 202639 h 1161966"/>
                <a:gd name="connsiteX7" fmla="*/ 3372798 w 3372798"/>
                <a:gd name="connsiteY7" fmla="*/ 0 h 116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2798" h="1161966">
                  <a:moveTo>
                    <a:pt x="3372798" y="0"/>
                  </a:moveTo>
                  <a:cubicBezTo>
                    <a:pt x="3372798" y="202639"/>
                    <a:pt x="3275992" y="1161966"/>
                    <a:pt x="2367086" y="1161966"/>
                  </a:cubicBezTo>
                  <a:cubicBezTo>
                    <a:pt x="699525" y="1161966"/>
                    <a:pt x="178413" y="1161966"/>
                    <a:pt x="15565" y="1161966"/>
                  </a:cubicBezTo>
                  <a:lnTo>
                    <a:pt x="0" y="1161966"/>
                  </a:lnTo>
                  <a:lnTo>
                    <a:pt x="0" y="202639"/>
                  </a:lnTo>
                  <a:lnTo>
                    <a:pt x="161906" y="202639"/>
                  </a:lnTo>
                  <a:cubicBezTo>
                    <a:pt x="2367086" y="202639"/>
                    <a:pt x="2367086" y="202639"/>
                    <a:pt x="2367086" y="202639"/>
                  </a:cubicBezTo>
                  <a:cubicBezTo>
                    <a:pt x="2689774" y="202639"/>
                    <a:pt x="3321706" y="210334"/>
                    <a:pt x="3372798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18">
            <a:extLst>
              <a:ext uri="{FF2B5EF4-FFF2-40B4-BE49-F238E27FC236}">
                <a16:creationId xmlns:a16="http://schemas.microsoft.com/office/drawing/2014/main" id="{4D8EA590-EC84-4E65-B847-70648CF125CD}"/>
              </a:ext>
            </a:extLst>
          </p:cNvPr>
          <p:cNvSpPr/>
          <p:nvPr/>
        </p:nvSpPr>
        <p:spPr>
          <a:xfrm>
            <a:off x="7326704" y="798809"/>
            <a:ext cx="3216730" cy="1212278"/>
          </a:xfrm>
          <a:custGeom>
            <a:avLst/>
            <a:gdLst>
              <a:gd name="connsiteX0" fmla="*/ 1008402 w 3375372"/>
              <a:gd name="connsiteY0" fmla="*/ 0 h 1161965"/>
              <a:gd name="connsiteX1" fmla="*/ 3357315 w 3375372"/>
              <a:gd name="connsiteY1" fmla="*/ 0 h 1161965"/>
              <a:gd name="connsiteX2" fmla="*/ 3375372 w 3375372"/>
              <a:gd name="connsiteY2" fmla="*/ 0 h 1161965"/>
              <a:gd name="connsiteX3" fmla="*/ 3375372 w 3375372"/>
              <a:gd name="connsiteY3" fmla="*/ 961892 h 1161965"/>
              <a:gd name="connsiteX4" fmla="*/ 3211137 w 3375372"/>
              <a:gd name="connsiteY4" fmla="*/ 961892 h 1161965"/>
              <a:gd name="connsiteX5" fmla="*/ 1008402 w 3375372"/>
              <a:gd name="connsiteY5" fmla="*/ 961892 h 1161965"/>
              <a:gd name="connsiteX6" fmla="*/ 0 w 3375372"/>
              <a:gd name="connsiteY6" fmla="*/ 1161965 h 1161965"/>
              <a:gd name="connsiteX7" fmla="*/ 1008402 w 3375372"/>
              <a:gd name="connsiteY7" fmla="*/ 0 h 11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372" h="1161965">
                <a:moveTo>
                  <a:pt x="1008402" y="0"/>
                </a:moveTo>
                <a:cubicBezTo>
                  <a:pt x="2674113" y="0"/>
                  <a:pt x="3194648" y="0"/>
                  <a:pt x="3357315" y="0"/>
                </a:cubicBezTo>
                <a:lnTo>
                  <a:pt x="3375372" y="0"/>
                </a:lnTo>
                <a:lnTo>
                  <a:pt x="3375372" y="961892"/>
                </a:lnTo>
                <a:lnTo>
                  <a:pt x="3211137" y="961892"/>
                </a:lnTo>
                <a:cubicBezTo>
                  <a:pt x="1008402" y="961892"/>
                  <a:pt x="1008402" y="961892"/>
                  <a:pt x="1008402" y="961892"/>
                </a:cubicBezTo>
                <a:cubicBezTo>
                  <a:pt x="683024" y="961892"/>
                  <a:pt x="51093" y="954196"/>
                  <a:pt x="0" y="1161965"/>
                </a:cubicBezTo>
                <a:cubicBezTo>
                  <a:pt x="0" y="961892"/>
                  <a:pt x="96807" y="0"/>
                  <a:pt x="1008402" y="0"/>
                </a:cubicBez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20" descr="Lightbulb and gear">
            <a:extLst>
              <a:ext uri="{FF2B5EF4-FFF2-40B4-BE49-F238E27FC236}">
                <a16:creationId xmlns:a16="http://schemas.microsoft.com/office/drawing/2014/main" id="{F9C4A0C3-A49E-4A72-A5D6-1291A28B81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998" y="957894"/>
            <a:ext cx="598843" cy="598843"/>
          </a:xfrm>
          <a:prstGeom prst="rect">
            <a:avLst/>
          </a:prstGeom>
        </p:spPr>
      </p:pic>
      <p:sp>
        <p:nvSpPr>
          <p:cNvPr id="26" name="Title 24">
            <a:extLst>
              <a:ext uri="{FF2B5EF4-FFF2-40B4-BE49-F238E27FC236}">
                <a16:creationId xmlns:a16="http://schemas.microsoft.com/office/drawing/2014/main" id="{1AAD9451-6360-4802-A85F-97DBD5C3DAB9}"/>
              </a:ext>
            </a:extLst>
          </p:cNvPr>
          <p:cNvSpPr txBox="1">
            <a:spLocks/>
          </p:cNvSpPr>
          <p:nvPr/>
        </p:nvSpPr>
        <p:spPr>
          <a:xfrm>
            <a:off x="8541636" y="8650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8" name="Title 24">
            <a:extLst>
              <a:ext uri="{FF2B5EF4-FFF2-40B4-BE49-F238E27FC236}">
                <a16:creationId xmlns:a16="http://schemas.microsoft.com/office/drawing/2014/main" id="{EA789C0C-3ECB-4BB1-907A-A2E4A9DDDBE0}"/>
              </a:ext>
            </a:extLst>
          </p:cNvPr>
          <p:cNvSpPr txBox="1">
            <a:spLocks/>
          </p:cNvSpPr>
          <p:nvPr/>
        </p:nvSpPr>
        <p:spPr>
          <a:xfrm>
            <a:off x="5813442" y="2905537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0CD01538-FE3E-4312-A048-5505A362A138}"/>
              </a:ext>
            </a:extLst>
          </p:cNvPr>
          <p:cNvSpPr txBox="1">
            <a:spLocks/>
          </p:cNvSpPr>
          <p:nvPr/>
        </p:nvSpPr>
        <p:spPr>
          <a:xfrm>
            <a:off x="3271720" y="5028805"/>
            <a:ext cx="543460" cy="4654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03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476A53-C554-471C-A54F-2F920767CD04}"/>
              </a:ext>
            </a:extLst>
          </p:cNvPr>
          <p:cNvGrpSpPr/>
          <p:nvPr/>
        </p:nvGrpSpPr>
        <p:grpSpPr>
          <a:xfrm>
            <a:off x="10543435" y="553174"/>
            <a:ext cx="217839" cy="1356684"/>
            <a:chOff x="10543434" y="654403"/>
            <a:chExt cx="217839" cy="135668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E482FD-54A2-4BA8-83B0-F37734ED7F5B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8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5FB27-9FF0-4688-84DB-C4DA3A9D65C6}"/>
                </a:ext>
              </a:extLst>
            </p:cNvPr>
            <p:cNvSpPr/>
            <p:nvPr/>
          </p:nvSpPr>
          <p:spPr>
            <a:xfrm rot="10800000">
              <a:off x="10543434" y="65440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28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8100000" algn="tr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02CC7A-93BA-4B7E-B695-D0757DF4BD3C}"/>
              </a:ext>
            </a:extLst>
          </p:cNvPr>
          <p:cNvGrpSpPr/>
          <p:nvPr/>
        </p:nvGrpSpPr>
        <p:grpSpPr>
          <a:xfrm flipH="1">
            <a:off x="2254015" y="4869468"/>
            <a:ext cx="221551" cy="1350662"/>
            <a:chOff x="10539722" y="683213"/>
            <a:chExt cx="221551" cy="135066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03D24AA-A6E9-4183-B519-A689C6C0F824}"/>
                </a:ext>
              </a:extLst>
            </p:cNvPr>
            <p:cNvSpPr/>
            <p:nvPr/>
          </p:nvSpPr>
          <p:spPr>
            <a:xfrm rot="10800000">
              <a:off x="10543434" y="683213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1500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dir="18900000" algn="bl" rotWithShape="0">
                <a:schemeClr val="bg1">
                  <a:alpha val="40000"/>
                </a:scheme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7BFA7DE-28FE-4084-B051-71B451B7BBFC}"/>
                </a:ext>
              </a:extLst>
            </p:cNvPr>
            <p:cNvSpPr/>
            <p:nvPr/>
          </p:nvSpPr>
          <p:spPr>
            <a:xfrm rot="10800000">
              <a:off x="10539722" y="706001"/>
              <a:ext cx="217839" cy="1327874"/>
            </a:xfrm>
            <a:custGeom>
              <a:avLst/>
              <a:gdLst>
                <a:gd name="connsiteX0" fmla="*/ 1042639 w 1131197"/>
                <a:gd name="connsiteY0" fmla="*/ 0 h 2085278"/>
                <a:gd name="connsiteX1" fmla="*/ 1131197 w 1131197"/>
                <a:gd name="connsiteY1" fmla="*/ 4472 h 2085278"/>
                <a:gd name="connsiteX2" fmla="*/ 1131197 w 1131197"/>
                <a:gd name="connsiteY2" fmla="*/ 2080806 h 2085278"/>
                <a:gd name="connsiteX3" fmla="*/ 1042639 w 1131197"/>
                <a:gd name="connsiteY3" fmla="*/ 2085278 h 2085278"/>
                <a:gd name="connsiteX4" fmla="*/ 0 w 1131197"/>
                <a:gd name="connsiteY4" fmla="*/ 1042639 h 2085278"/>
                <a:gd name="connsiteX5" fmla="*/ 1042639 w 1131197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197" h="2085278">
                  <a:moveTo>
                    <a:pt x="1042639" y="0"/>
                  </a:moveTo>
                  <a:lnTo>
                    <a:pt x="1131197" y="4472"/>
                  </a:lnTo>
                  <a:lnTo>
                    <a:pt x="1131197" y="2080806"/>
                  </a:lnTo>
                  <a:lnTo>
                    <a:pt x="1042639" y="2085278"/>
                  </a:lnTo>
                  <a:cubicBezTo>
                    <a:pt x="466805" y="2085278"/>
                    <a:pt x="0" y="1618473"/>
                    <a:pt x="0" y="1042639"/>
                  </a:cubicBezTo>
                  <a:cubicBezTo>
                    <a:pt x="0" y="466805"/>
                    <a:pt x="466805" y="0"/>
                    <a:pt x="1042639" y="0"/>
                  </a:cubicBezTo>
                  <a:close/>
                </a:path>
              </a:pathLst>
            </a:custGeom>
            <a:gradFill flip="none" rotWithShape="1">
              <a:gsLst>
                <a:gs pos="3540">
                  <a:schemeClr val="bg1">
                    <a:alpha val="0"/>
                  </a:schemeClr>
                </a:gs>
                <a:gs pos="71000">
                  <a:schemeClr val="bg1">
                    <a:alpha val="0"/>
                  </a:schemeClr>
                </a:gs>
                <a:gs pos="91000">
                  <a:srgbClr val="F9FBFC">
                    <a:alpha val="7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50800" dist="38100" algn="l" rotWithShape="0">
                <a:prstClr val="black"/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CA86D5D2-5E86-48BF-A3E1-B1D51DB3DBC7}"/>
              </a:ext>
            </a:extLst>
          </p:cNvPr>
          <p:cNvSpPr txBox="1">
            <a:spLocks/>
          </p:cNvSpPr>
          <p:nvPr/>
        </p:nvSpPr>
        <p:spPr>
          <a:xfrm>
            <a:off x="3780011" y="1288947"/>
            <a:ext cx="4278224" cy="1533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Use database / collection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Find()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Creation </a:t>
            </a:r>
            <a:r>
              <a:rPr lang="fr-FR" dirty="0"/>
              <a:t>de database et collection</a:t>
            </a:r>
            <a:endParaRPr lang="en-US" dirty="0"/>
          </a:p>
        </p:txBody>
      </p:sp>
      <p:sp>
        <p:nvSpPr>
          <p:cNvPr id="67" name="Rectangle: Rounded Corners 16">
            <a:extLst>
              <a:ext uri="{FF2B5EF4-FFF2-40B4-BE49-F238E27FC236}">
                <a16:creationId xmlns:a16="http://schemas.microsoft.com/office/drawing/2014/main" id="{A01CFB62-73B1-44F8-891A-5D2F43439EC6}"/>
              </a:ext>
            </a:extLst>
          </p:cNvPr>
          <p:cNvSpPr/>
          <p:nvPr/>
        </p:nvSpPr>
        <p:spPr>
          <a:xfrm rot="2636915">
            <a:off x="3476345" y="1110614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24">
            <a:extLst>
              <a:ext uri="{FF2B5EF4-FFF2-40B4-BE49-F238E27FC236}">
                <a16:creationId xmlns:a16="http://schemas.microsoft.com/office/drawing/2014/main" id="{674916E6-FC27-7464-C97D-0003A4547CA9}"/>
              </a:ext>
            </a:extLst>
          </p:cNvPr>
          <p:cNvSpPr txBox="1">
            <a:spLocks/>
          </p:cNvSpPr>
          <p:nvPr/>
        </p:nvSpPr>
        <p:spPr>
          <a:xfrm>
            <a:off x="3903308" y="763886"/>
            <a:ext cx="2210034" cy="5025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Step 01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0718C929-8653-4C39-A330-D8DA7183185F}"/>
              </a:ext>
            </a:extLst>
          </p:cNvPr>
          <p:cNvSpPr txBox="1">
            <a:spLocks/>
          </p:cNvSpPr>
          <p:nvPr/>
        </p:nvSpPr>
        <p:spPr>
          <a:xfrm>
            <a:off x="5805647" y="3245858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02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67" y="3014152"/>
            <a:ext cx="609600" cy="609600"/>
          </a:xfrm>
          <a:prstGeom prst="rect">
            <a:avLst/>
          </a:prstGeom>
        </p:spPr>
      </p:pic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95A32023-B205-4A0D-82DA-ADC17626CDAF}"/>
              </a:ext>
            </a:extLst>
          </p:cNvPr>
          <p:cNvSpPr txBox="1">
            <a:spLocks/>
          </p:cNvSpPr>
          <p:nvPr/>
        </p:nvSpPr>
        <p:spPr>
          <a:xfrm>
            <a:off x="1747356" y="3416950"/>
            <a:ext cx="1739134" cy="9092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aggregate</a:t>
            </a:r>
            <a:endParaRPr lang="en-US" dirty="0"/>
          </a:p>
        </p:txBody>
      </p:sp>
      <p:sp>
        <p:nvSpPr>
          <p:cNvPr id="72" name="Rectangle: Rounded Corners 15">
            <a:extLst>
              <a:ext uri="{FF2B5EF4-FFF2-40B4-BE49-F238E27FC236}">
                <a16:creationId xmlns:a16="http://schemas.microsoft.com/office/drawing/2014/main" id="{3F7E485A-DB46-4FBB-8EED-34B25D5A05EA}"/>
              </a:ext>
            </a:extLst>
          </p:cNvPr>
          <p:cNvSpPr/>
          <p:nvPr/>
        </p:nvSpPr>
        <p:spPr>
          <a:xfrm rot="2636915">
            <a:off x="1223404" y="3252266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24">
            <a:extLst>
              <a:ext uri="{FF2B5EF4-FFF2-40B4-BE49-F238E27FC236}">
                <a16:creationId xmlns:a16="http://schemas.microsoft.com/office/drawing/2014/main" id="{739F77A2-DBBE-65EB-86BC-10B1F080287E}"/>
              </a:ext>
            </a:extLst>
          </p:cNvPr>
          <p:cNvSpPr txBox="1">
            <a:spLocks/>
          </p:cNvSpPr>
          <p:nvPr/>
        </p:nvSpPr>
        <p:spPr>
          <a:xfrm>
            <a:off x="1739530" y="2905537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Step 02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0CE5E579-11EB-4F81-A982-85296451F17F}"/>
              </a:ext>
            </a:extLst>
          </p:cNvPr>
          <p:cNvSpPr txBox="1">
            <a:spLocks/>
          </p:cNvSpPr>
          <p:nvPr/>
        </p:nvSpPr>
        <p:spPr>
          <a:xfrm>
            <a:off x="3263925" y="53691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75" y="5203368"/>
            <a:ext cx="476250" cy="476250"/>
          </a:xfrm>
          <a:prstGeom prst="rect">
            <a:avLst/>
          </a:prstGeom>
        </p:spPr>
      </p:pic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6CC14EE2-9FAA-4DD0-8CC5-51B3C42B579D}"/>
              </a:ext>
            </a:extLst>
          </p:cNvPr>
          <p:cNvSpPr txBox="1">
            <a:spLocks/>
          </p:cNvSpPr>
          <p:nvPr/>
        </p:nvSpPr>
        <p:spPr>
          <a:xfrm>
            <a:off x="8533841" y="1205326"/>
            <a:ext cx="1462566" cy="538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>
                <a:solidFill>
                  <a:schemeClr val="bg1"/>
                </a:solidFill>
              </a:rPr>
              <a:t>Step</a:t>
            </a:r>
            <a:r>
              <a:rPr lang="fr-FR" sz="1400" dirty="0" smtClean="0">
                <a:solidFill>
                  <a:schemeClr val="bg1"/>
                </a:solidFill>
              </a:rPr>
              <a:t> 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2C7A117D-FA84-42B3-9497-5B38D67577EB}"/>
              </a:ext>
            </a:extLst>
          </p:cNvPr>
          <p:cNvSpPr txBox="1">
            <a:spLocks/>
          </p:cNvSpPr>
          <p:nvPr/>
        </p:nvSpPr>
        <p:spPr>
          <a:xfrm>
            <a:off x="6824216" y="5331619"/>
            <a:ext cx="2646794" cy="896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update</a:t>
            </a:r>
            <a:endParaRPr lang="en-US" dirty="0"/>
          </a:p>
        </p:txBody>
      </p:sp>
      <p:sp>
        <p:nvSpPr>
          <p:cNvPr id="78" name="Rectangle: Rounded Corners 17">
            <a:extLst>
              <a:ext uri="{FF2B5EF4-FFF2-40B4-BE49-F238E27FC236}">
                <a16:creationId xmlns:a16="http://schemas.microsoft.com/office/drawing/2014/main" id="{2978CD07-EF79-4EBB-B175-4927A81385CD}"/>
              </a:ext>
            </a:extLst>
          </p:cNvPr>
          <p:cNvSpPr/>
          <p:nvPr/>
        </p:nvSpPr>
        <p:spPr>
          <a:xfrm rot="2636915">
            <a:off x="6349299" y="5170573"/>
            <a:ext cx="311700" cy="311700"/>
          </a:xfrm>
          <a:prstGeom prst="roundRect">
            <a:avLst>
              <a:gd name="adj" fmla="val 117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itle 24">
            <a:extLst>
              <a:ext uri="{FF2B5EF4-FFF2-40B4-BE49-F238E27FC236}">
                <a16:creationId xmlns:a16="http://schemas.microsoft.com/office/drawing/2014/main" id="{A382CC44-7386-80CB-DCB6-B6D409F532DA}"/>
              </a:ext>
            </a:extLst>
          </p:cNvPr>
          <p:cNvSpPr txBox="1">
            <a:spLocks/>
          </p:cNvSpPr>
          <p:nvPr/>
        </p:nvSpPr>
        <p:spPr>
          <a:xfrm>
            <a:off x="6824216" y="4823844"/>
            <a:ext cx="2210034" cy="50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Step 03</a:t>
            </a:r>
          </a:p>
        </p:txBody>
      </p:sp>
    </p:spTree>
    <p:extLst>
      <p:ext uri="{BB962C8B-B14F-4D97-AF65-F5344CB8AC3E}">
        <p14:creationId xmlns:p14="http://schemas.microsoft.com/office/powerpoint/2010/main" val="155274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26486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56536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PARTE 3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50247" y="1754523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664490" y="1584521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UPDATE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20606" y="2141746"/>
            <a:ext cx="290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Update_Many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Find_One_And_Update</a:t>
            </a:r>
            <a:endParaRPr lang="fr-FR" b="1" dirty="0" smtClean="0"/>
          </a:p>
        </p:txBody>
      </p:sp>
      <p:cxnSp>
        <p:nvCxnSpPr>
          <p:cNvPr id="71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1012285" y="4156347"/>
            <a:ext cx="50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653960" y="397720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DELETE</a:t>
            </a:r>
            <a:endParaRPr lang="fr-FR" sz="2400" dirty="0">
              <a:solidFill>
                <a:schemeClr val="accent3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153550" y="4552714"/>
            <a:ext cx="2812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Delete_One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Delete_Many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Find_One_And_Delete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552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196922" y="2236636"/>
            <a:ext cx="8446755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879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a </a:t>
            </a:r>
            <a:r>
              <a:rPr lang="en-US" b="1" dirty="0"/>
              <a:t>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6520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/>
              <a:t>Update_one</a:t>
            </a:r>
            <a:r>
              <a:rPr lang="en-US" sz="1600" b="1" dirty="0"/>
              <a:t>()) 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086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91047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673638" y="909852"/>
            <a:ext cx="94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 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Update_many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55330" y="2014096"/>
            <a:ext cx="843966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.test.update_many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inc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1526" y="1391436"/>
            <a:ext cx="376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</a:t>
            </a:r>
            <a:r>
              <a:rPr lang="en-US" sz="1600" b="1" dirty="0" err="1" smtClean="0"/>
              <a:t>Update_many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42364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6813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 smtClean="0"/>
              <a:t>matched_count</a:t>
            </a:r>
            <a:r>
              <a:rPr lang="fr-FR" sz="1600" b="1" dirty="0" smtClean="0"/>
              <a:t> :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documents </a:t>
            </a:r>
            <a:r>
              <a:rPr lang="fr-FR" sz="1600" dirty="0" err="1"/>
              <a:t>matched</a:t>
            </a:r>
            <a:r>
              <a:rPr lang="fr-FR" sz="1600" dirty="0"/>
              <a:t> for </a:t>
            </a:r>
            <a:r>
              <a:rPr lang="fr-FR" sz="1600" dirty="0" err="1"/>
              <a:t>this</a:t>
            </a:r>
            <a:r>
              <a:rPr lang="fr-FR" sz="1600" dirty="0"/>
              <a:t> update</a:t>
            </a:r>
          </a:p>
          <a:p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modified_count</a:t>
            </a:r>
            <a:r>
              <a:rPr lang="fr-FR" sz="1600" b="1" dirty="0"/>
              <a:t> 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document </a:t>
            </a:r>
            <a:r>
              <a:rPr lang="fr-FR" sz="1600" dirty="0" err="1"/>
              <a:t>modified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37802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/>
              <a:t>Returns </a:t>
            </a:r>
            <a:r>
              <a:rPr lang="en-US" sz="1600" dirty="0" smtClean="0"/>
              <a:t>(</a:t>
            </a:r>
            <a:r>
              <a:rPr lang="en-US" sz="1600" dirty="0" err="1" smtClean="0"/>
              <a:t>updateOne</a:t>
            </a:r>
            <a:r>
              <a:rPr lang="en-US" sz="1600" dirty="0" smtClean="0"/>
              <a:t> , </a:t>
            </a:r>
            <a:r>
              <a:rPr lang="en-US" sz="1600" dirty="0" err="1" smtClean="0"/>
              <a:t>UpdateMany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1609534" y="4024444"/>
            <a:ext cx="844675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.matched_count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.modified_count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b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.raw_result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nModified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updatedExisting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145293" y="3576128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953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U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pdate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231744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108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updates it, returning either the original or the updated </a:t>
            </a:r>
            <a:r>
              <a:rPr lang="en-US" b="1" dirty="0" smtClean="0"/>
              <a:t>document.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605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Find_One_And_Update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12" name="Rectangle 11"/>
          <p:cNvSpPr/>
          <p:nvPr/>
        </p:nvSpPr>
        <p:spPr>
          <a:xfrm>
            <a:off x="1177642" y="1689997"/>
            <a:ext cx="841642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.test.find_one_and_update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'$set'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'validation'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77642" y="2535191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77133" y="3249595"/>
            <a:ext cx="9487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the filter matches, by default </a:t>
            </a:r>
            <a:r>
              <a:rPr lang="en-US" sz="1600" dirty="0" err="1"/>
              <a:t>find_one_and_update</a:t>
            </a:r>
            <a:r>
              <a:rPr lang="en-US" sz="1600" dirty="0"/>
              <a:t>() returns the original version of the </a:t>
            </a:r>
            <a:r>
              <a:rPr lang="en-US" sz="1600" dirty="0" smtClean="0"/>
              <a:t>document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before the update was applied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To return the updated (or inserted in the case of </a:t>
            </a:r>
            <a:r>
              <a:rPr lang="en-US" sz="1600" dirty="0" err="1"/>
              <a:t>upsert</a:t>
            </a:r>
            <a:r>
              <a:rPr lang="en-US" sz="1600" dirty="0"/>
              <a:t>) version of the document instead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use the </a:t>
            </a:r>
            <a:r>
              <a:rPr lang="en-US" sz="1600" dirty="0" err="1"/>
              <a:t>return_document</a:t>
            </a:r>
            <a:r>
              <a:rPr lang="en-US" sz="1600" dirty="0"/>
              <a:t> option.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88531" y="4503120"/>
            <a:ext cx="8641922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.example.find_one_and_update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'$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set'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return_document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ReturnDocument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"x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733534" y="1756852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17452" y="881117"/>
            <a:ext cx="859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single 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delete_one</a:t>
            </a:r>
            <a:r>
              <a:rPr lang="en-US" b="1" dirty="0" smtClean="0"/>
              <a:t>()) method .</a:t>
            </a:r>
            <a:endParaRPr lang="en-US" b="1" dirty="0"/>
          </a:p>
        </p:txBody>
      </p:sp>
      <p:sp>
        <p:nvSpPr>
          <p:cNvPr id="68" name="ZoneTexte 67"/>
          <p:cNvSpPr txBox="1"/>
          <p:nvPr/>
        </p:nvSpPr>
        <p:spPr>
          <a:xfrm>
            <a:off x="1337673" y="1259856"/>
            <a:ext cx="35126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Delete_one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0" name="Rectangle 69"/>
          <p:cNvSpPr/>
          <p:nvPr/>
        </p:nvSpPr>
        <p:spPr>
          <a:xfrm>
            <a:off x="1660833" y="4661048"/>
            <a:ext cx="801170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.test.delete_one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fr-F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329564" y="4172140"/>
            <a:ext cx="3695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Delete_Many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661848" y="3753016"/>
            <a:ext cx="94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a </a:t>
            </a:r>
            <a:r>
              <a:rPr lang="en-US" b="1" dirty="0" smtClean="0"/>
              <a:t>one or more </a:t>
            </a:r>
            <a:r>
              <a:rPr lang="en-US" b="1" dirty="0"/>
              <a:t>document matching the </a:t>
            </a:r>
            <a:r>
              <a:rPr lang="en-US" b="1" dirty="0" smtClean="0"/>
              <a:t>filter using (</a:t>
            </a:r>
            <a:r>
              <a:rPr lang="en-US" b="1" dirty="0" err="1" smtClean="0"/>
              <a:t>delete_many</a:t>
            </a:r>
            <a:r>
              <a:rPr lang="en-US" b="1" dirty="0" smtClean="0"/>
              <a:t>()) method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22929" y="8198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-63009" y="4393855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accent3"/>
                </a:solidFill>
                <a:latin typeface="Arial Black" panose="020B0A04020102020204" pitchFamily="34" charset="0"/>
              </a:rPr>
              <a:t>D</a:t>
            </a:r>
            <a:r>
              <a:rPr lang="en-US" sz="38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401728" y="1535222"/>
            <a:ext cx="5371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Property</a:t>
            </a:r>
            <a:r>
              <a:rPr lang="fr-FR" sz="1600" dirty="0" smtClean="0"/>
              <a:t> </a:t>
            </a:r>
            <a:r>
              <a:rPr lang="fr-FR" sz="1600" b="1" dirty="0" err="1" smtClean="0"/>
              <a:t>deleted_count</a:t>
            </a:r>
            <a:r>
              <a:rPr lang="fr-FR" sz="1600" b="1" dirty="0" smtClean="0"/>
              <a:t> </a:t>
            </a:r>
            <a:r>
              <a:rPr lang="fr-FR" sz="1600" b="1" dirty="0"/>
              <a:t>: </a:t>
            </a:r>
            <a:r>
              <a:rPr lang="fr-FR" sz="1400" i="1" dirty="0" err="1"/>
              <a:t>int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the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smtClean="0"/>
              <a:t>document </a:t>
            </a:r>
            <a:r>
              <a:rPr lang="fr-FR" sz="1600" dirty="0" err="1" smtClean="0"/>
              <a:t>deleted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Property</a:t>
            </a:r>
            <a:r>
              <a:rPr lang="fr-FR" sz="1600" dirty="0"/>
              <a:t> </a:t>
            </a:r>
            <a:r>
              <a:rPr lang="fr-FR" sz="1600" b="1" dirty="0" err="1"/>
              <a:t>raw_result</a:t>
            </a:r>
            <a:r>
              <a:rPr lang="fr-FR" sz="1600" b="1" dirty="0"/>
              <a:t> : </a:t>
            </a:r>
            <a:r>
              <a:rPr lang="fr-FR" sz="1400" i="1" dirty="0" err="1"/>
              <a:t>Dict</a:t>
            </a:r>
            <a:r>
              <a:rPr lang="fr-FR" sz="1400" i="1" dirty="0"/>
              <a:t>[</a:t>
            </a:r>
            <a:r>
              <a:rPr lang="fr-FR" sz="1400" i="1" dirty="0" err="1"/>
              <a:t>str</a:t>
            </a:r>
            <a:r>
              <a:rPr lang="fr-FR" sz="1400" i="1" dirty="0"/>
              <a:t>, </a:t>
            </a:r>
            <a:r>
              <a:rPr lang="fr-FR" sz="1400" i="1" dirty="0" err="1"/>
              <a:t>Any</a:t>
            </a:r>
            <a:r>
              <a:rPr lang="fr-FR" sz="1400" i="1" dirty="0"/>
              <a:t>]</a:t>
            </a:r>
            <a:br>
              <a:rPr lang="fr-FR" sz="1400" i="1" dirty="0"/>
            </a:br>
            <a:r>
              <a:rPr lang="fr-FR" sz="1600" dirty="0"/>
              <a:t>	the </a:t>
            </a:r>
            <a:r>
              <a:rPr lang="fr-FR" sz="1600" dirty="0" err="1"/>
              <a:t>raw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 document </a:t>
            </a:r>
            <a:r>
              <a:rPr lang="fr-FR" sz="1600" dirty="0" err="1"/>
              <a:t>returned</a:t>
            </a:r>
            <a:r>
              <a:rPr lang="fr-FR" sz="1600" dirty="0"/>
              <a:t> by the </a:t>
            </a:r>
            <a:r>
              <a:rPr lang="fr-FR" sz="1600" dirty="0" smtClean="0"/>
              <a:t>server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	</a:t>
            </a:r>
            <a:endParaRPr lang="en-US" sz="16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85196" y="109063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710426" y="3892856"/>
            <a:ext cx="780938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.deleted_count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fr-FR" sz="16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result.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raw_result</a:t>
            </a:r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{'n': 2, 'ok': 1.0}</a:t>
            </a:r>
            <a:endParaRPr lang="en-US" sz="1600" dirty="0" smtClean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36158" y="3139251"/>
            <a:ext cx="14029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b="1" dirty="0" err="1"/>
              <a:t>Example</a:t>
            </a:r>
            <a:r>
              <a:rPr lang="fr-FR" sz="1700" b="1" dirty="0"/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291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9806584" y="2043271"/>
            <a:ext cx="2356187" cy="4814729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>
            <a:extLst>
              <a:ext uri="{FF2B5EF4-FFF2-40B4-BE49-F238E27FC236}">
                <a16:creationId xmlns:a16="http://schemas.microsoft.com/office/drawing/2014/main" id="{D721BC85-C737-4CF2-BFA4-ACF1A0327FC4}"/>
              </a:ext>
            </a:extLst>
          </p:cNvPr>
          <p:cNvSpPr txBox="1">
            <a:spLocks/>
          </p:cNvSpPr>
          <p:nvPr/>
        </p:nvSpPr>
        <p:spPr>
          <a:xfrm>
            <a:off x="183482" y="54191"/>
            <a:ext cx="3583846" cy="10403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0" dirty="0" err="1" smtClean="0">
                <a:solidFill>
                  <a:schemeClr val="accent3"/>
                </a:solidFill>
                <a:latin typeface="Arial Black" panose="020B0A04020102020204" pitchFamily="34" charset="0"/>
              </a:rPr>
              <a:t>Delete</a:t>
            </a:r>
            <a:endParaRPr lang="en-US" sz="3800" b="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D34A55C2-8ABE-4396-850B-5EC2551A23B3}"/>
              </a:ext>
            </a:extLst>
          </p:cNvPr>
          <p:cNvGrpSpPr/>
          <p:nvPr/>
        </p:nvGrpSpPr>
        <p:grpSpPr>
          <a:xfrm>
            <a:off x="333173" y="66653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>
              <a:extLst>
                <a:ext uri="{FF2B5EF4-FFF2-40B4-BE49-F238E27FC236}">
                  <a16:creationId xmlns:a16="http://schemas.microsoft.com/office/drawing/2014/main" id="{626AD4ED-9D18-4459-BC68-7EE9664BF0B0}"/>
                </a:ext>
              </a:extLst>
            </p:cNvPr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>
              <a:extLst>
                <a:ext uri="{FF2B5EF4-FFF2-40B4-BE49-F238E27FC236}">
                  <a16:creationId xmlns:a16="http://schemas.microsoft.com/office/drawing/2014/main" id="{CD12C95C-FE78-46AA-A51C-4CC4C8705CB0}"/>
                </a:ext>
              </a:extLst>
            </p:cNvPr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>
              <a:extLst>
                <a:ext uri="{FF2B5EF4-FFF2-40B4-BE49-F238E27FC236}">
                  <a16:creationId xmlns:a16="http://schemas.microsoft.com/office/drawing/2014/main" id="{BF49B025-ADF3-4E09-939C-CBB6BF078122}"/>
                </a:ext>
              </a:extLst>
            </p:cNvPr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70008" y="4463466"/>
            <a:ext cx="1392573" cy="2394533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392545" y="817439"/>
            <a:ext cx="741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Finds a single document and deletes it, returning the document.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72304" y="1265622"/>
            <a:ext cx="45225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(</a:t>
            </a:r>
            <a:r>
              <a:rPr lang="en-US" sz="1600" b="1" dirty="0" err="1" smtClean="0"/>
              <a:t>Find_One_And_Delete</a:t>
            </a:r>
            <a:r>
              <a:rPr lang="en-US" sz="1600" b="1" dirty="0" smtClean="0"/>
              <a:t>()) </a:t>
            </a:r>
            <a:r>
              <a:rPr lang="en-US" sz="1600" b="1" dirty="0"/>
              <a:t>method </a:t>
            </a:r>
            <a:r>
              <a:rPr lang="fr-FR" sz="1700" b="1" dirty="0" err="1" smtClean="0"/>
              <a:t>Syntax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600743" y="4068449"/>
            <a:ext cx="5239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* Returns </a:t>
            </a:r>
            <a:r>
              <a:rPr lang="en-US" sz="1500" dirty="0"/>
              <a:t>None if no document matches the filter.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743" y="1833556"/>
            <a:ext cx="7356868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.test.find_one_and_delete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.test.count_documents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495" y="0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618504" y="2016205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482" y="54191"/>
            <a:ext cx="3195112" cy="104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fr-FR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ins</a:t>
            </a:r>
            <a:r>
              <a:rPr lang="fr-FR" altLang="en-US" sz="32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tallation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41428" y="606848"/>
            <a:ext cx="2016879" cy="7468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746885" y="781050"/>
            <a:ext cx="9038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Pour installer pymongo, assurez-vous d'abord d'avoir installé python3 (avec PIP) et</a:t>
            </a:r>
            <a:r>
              <a:rPr lang="fr-FR" altLang="en-US" b="1" dirty="0"/>
              <a:t> </a:t>
            </a:r>
            <a:r>
              <a:rPr lang="en-US" b="1" dirty="0"/>
              <a:t>MongoDB correctement. Exécutez ensuite la commande suivante.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185035" y="1577340"/>
            <a:ext cx="7327265" cy="181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C:\WINDOWS\system32&gt;pip install pymongo</a:t>
            </a:r>
          </a:p>
          <a:p>
            <a:r>
              <a:rPr lang="en-US" sz="1600">
                <a:solidFill>
                  <a:schemeClr val="bg1"/>
                </a:solidFill>
              </a:rPr>
              <a:t>Collecting pymongo</a:t>
            </a:r>
          </a:p>
          <a:p>
            <a:r>
              <a:rPr lang="en-US" sz="1600">
                <a:solidFill>
                  <a:schemeClr val="bg1"/>
                </a:solidFill>
              </a:rPr>
              <a:t>Using cached </a:t>
            </a:r>
          </a:p>
          <a:p>
            <a:r>
              <a:rPr lang="en-US" sz="1600">
                <a:solidFill>
                  <a:schemeClr val="bg1"/>
                </a:solidFill>
              </a:rPr>
              <a:t>https://files.pythonhosted.org/packages/cb/a6/b0ae3781b0ad75825e02f8/pymongo-3.9.0-cp37-cp37m</a:t>
            </a:r>
          </a:p>
          <a:p>
            <a:r>
              <a:rPr lang="en-US" sz="1600">
                <a:solidFill>
                  <a:schemeClr val="bg1"/>
                </a:solidFill>
              </a:rPr>
              <a:t>Installing collected packages: pymongo</a:t>
            </a:r>
          </a:p>
          <a:p>
            <a:r>
              <a:rPr lang="en-US" sz="1600">
                <a:solidFill>
                  <a:schemeClr val="bg1"/>
                </a:solidFill>
              </a:rPr>
              <a:t>Successfully installed pymongo-3.9.0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950720" y="4446905"/>
            <a:ext cx="503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018030" y="3570605"/>
            <a:ext cx="2338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verification</a:t>
            </a:r>
            <a:r>
              <a:rPr lang="fr-FR" altLang="en-US" sz="2000" dirty="0" smtClean="0">
                <a:solidFill>
                  <a:schemeClr val="accent3"/>
                </a:solidFill>
                <a:latin typeface="Arial Black" panose="020B0A04020102020204" pitchFamily="34" charset="0"/>
                <a:ea typeface="+mj-ea"/>
                <a:cs typeface="+mj-cs"/>
              </a:rPr>
              <a:t> :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2463165" y="4062730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Une fois que vous avez installé pymongo, ouvrez un nouveau document texte, collez-y la ligne suivante et enregistrez-le sous </a:t>
            </a:r>
            <a:r>
              <a:rPr lang="en-US" sz="1600" b="1"/>
              <a:t>test.py</a:t>
            </a:r>
            <a:r>
              <a:rPr lang="en-US" sz="1600"/>
              <a:t>.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2463165" y="4749165"/>
            <a:ext cx="2260600" cy="3371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import pymongo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463165" y="5184775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Si vous avez correctement installé pymongo, si vous exécutez le test.py comme indiqué ci-dessous, vous ne devriez pas avoir de problèmes.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2408555" y="5848350"/>
            <a:ext cx="6771640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sz="1600">
                <a:solidFill>
                  <a:schemeClr val="bg1"/>
                </a:solidFill>
              </a:rPr>
              <a:t>D:\Python_MongoDB&gt;test.py</a:t>
            </a:r>
          </a:p>
          <a:p>
            <a:pPr algn="l"/>
            <a:r>
              <a:rPr sz="1600">
                <a:solidFill>
                  <a:schemeClr val="bg1"/>
                </a:solidFill>
              </a:rPr>
              <a:t>D:\Python_MongoDB&gt;</a:t>
            </a:r>
          </a:p>
        </p:txBody>
      </p:sp>
    </p:spTree>
    <p:extLst>
      <p:ext uri="{BB962C8B-B14F-4D97-AF65-F5344CB8AC3E}">
        <p14:creationId xmlns:p14="http://schemas.microsoft.com/office/powerpoint/2010/main" val="953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base de données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28651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Pour vous connecter à </a:t>
            </a:r>
            <a:r>
              <a:rPr lang="fr-FR" altLang="en-US" sz="16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 </a:t>
            </a:r>
            <a:r>
              <a:rPr lang="fr-FR" alt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à l'aide de pymongo, vous devez importer et créer un MongoClient, puis vous pouvez accéder directement à la base de données que vous devez créer dans l'attribut passion.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330325" y="164401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76059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1461" y="2058461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"Database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#Verification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"List of databases after creating new one"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.list_database_names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1916" y="5387335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Database created........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List of databases after creating new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230" y="53975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Créer une collection</a:t>
            </a:r>
          </a:p>
        </p:txBody>
      </p:sp>
      <p:grpSp>
        <p:nvGrpSpPr>
          <p:cNvPr id="93" name="Group 56"/>
          <p:cNvGrpSpPr/>
          <p:nvPr/>
        </p:nvGrpSpPr>
        <p:grpSpPr>
          <a:xfrm>
            <a:off x="367030" y="531495"/>
            <a:ext cx="456565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4"/>
          <p:cNvSpPr txBox="1"/>
          <p:nvPr/>
        </p:nvSpPr>
        <p:spPr>
          <a:xfrm>
            <a:off x="951230" y="1445260"/>
            <a:ext cx="505079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45285" y="741045"/>
            <a:ext cx="848360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en-US" sz="1600" b="1">
                <a:latin typeface="+mn-ea"/>
                <a:cs typeface="+mn-ea"/>
              </a:rPr>
              <a:t>L'exemple Python suivant se connecte à une base de données dans MongoDB (mydb) et y crée une collection.</a:t>
            </a:r>
          </a:p>
        </p:txBody>
      </p:sp>
      <p:sp>
        <p:nvSpPr>
          <p:cNvPr id="58" name="Text Box 57"/>
          <p:cNvSpPr txBox="1"/>
          <p:nvPr/>
        </p:nvSpPr>
        <p:spPr>
          <a:xfrm>
            <a:off x="1407795" y="144526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Exemple :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1407795" y="4515485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2864023" y="5006345"/>
            <a:ext cx="5655945" cy="30670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Collection </a:t>
            </a:r>
            <a:r>
              <a:rPr lang="fr-FR" alt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created</a:t>
            </a:r>
            <a:r>
              <a:rPr lang="fr-F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........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5118" y="1798313"/>
            <a:ext cx="6096000" cy="280076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created........"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63009" y="54191"/>
            <a:ext cx="12192000" cy="6849802"/>
            <a:chOff x="-10871" y="654082"/>
            <a:chExt cx="9144000" cy="4483269"/>
          </a:xfrm>
          <a:solidFill>
            <a:schemeClr val="bg2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183515" y="53975"/>
            <a:ext cx="4613275" cy="467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  <a:sym typeface="+mn-ea"/>
              </a:rPr>
              <a:t>Récupérer des données (find)</a:t>
            </a:r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fr-FR" sz="2000" b="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" name="Group 56"/>
          <p:cNvGrpSpPr/>
          <p:nvPr/>
        </p:nvGrpSpPr>
        <p:grpSpPr>
          <a:xfrm>
            <a:off x="333375" y="446405"/>
            <a:ext cx="3992245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-96631" y="4463467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70" name="ZoneTexte 69"/>
          <p:cNvSpPr txBox="1"/>
          <p:nvPr/>
        </p:nvSpPr>
        <p:spPr>
          <a:xfrm>
            <a:off x="594995" y="735965"/>
            <a:ext cx="1031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/>
              <a:t>Souvent, une seule correspondance est nécessaire dans une requête MongoDB. La méthode find_one est idéale ici. Il renvoie les valeurs trouvées, ou None si rien ne correspond.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52886" y="1522246"/>
            <a:ext cx="426212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altLang="en-US" sz="1600" b="1" dirty="0"/>
              <a:t>la syntaxe de la methode </a:t>
            </a:r>
            <a:r>
              <a:rPr lang="en-US" sz="1600" b="1" dirty="0">
                <a:sym typeface="+mn-ea"/>
              </a:rPr>
              <a:t>(find_one())</a:t>
            </a:r>
            <a:r>
              <a:rPr lang="fr-FR" altLang="en-US" sz="1600" b="1" dirty="0">
                <a:sym typeface="+mn-ea"/>
              </a:rPr>
              <a:t> </a:t>
            </a:r>
            <a:r>
              <a:rPr lang="fr-FR" altLang="en-US" sz="1600" b="1" dirty="0"/>
              <a:t> </a:t>
            </a:r>
            <a:r>
              <a:rPr lang="fr-FR" sz="1700" b="1" dirty="0" smtClean="0"/>
              <a:t>  </a:t>
            </a:r>
            <a:endParaRPr lang="en-US" sz="1700" b="1" dirty="0"/>
          </a:p>
        </p:txBody>
      </p:sp>
      <p:sp>
        <p:nvSpPr>
          <p:cNvPr id="6" name="Rectangle 5"/>
          <p:cNvSpPr/>
          <p:nvPr/>
        </p:nvSpPr>
        <p:spPr>
          <a:xfrm>
            <a:off x="1830648" y="1973660"/>
            <a:ext cx="8206548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pymongo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client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27017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mydatabase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.inserted_ids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the first record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"First record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 record with is 103 using the 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find_one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id is 103: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.find_one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</a:t>
            </a:r>
            <a:r>
              <a:rPr lang="en-US" sz="15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}))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-3310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270384" y="1503409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 Box 57"/>
          <p:cNvSpPr txBox="1"/>
          <p:nvPr/>
        </p:nvSpPr>
        <p:spPr>
          <a:xfrm>
            <a:off x="1292860" y="866140"/>
            <a:ext cx="1784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000" b="1"/>
              <a:t>output: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71157" y="1477134"/>
            <a:ext cx="650964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Data inserted ......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'102'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First record of the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'101'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'Ram'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'26'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'Hyderabad'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Record whose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'103'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'Robert'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'28'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'Mumbai'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011" y="114767"/>
            <a:ext cx="12192000" cy="6849802"/>
            <a:chOff x="-10871" y="654082"/>
            <a:chExt cx="9144000" cy="4483269"/>
          </a:xfrm>
          <a:solidFill>
            <a:schemeClr val="bg1"/>
          </a:solidFill>
        </p:grpSpPr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0871" y="654082"/>
              <a:ext cx="9144000" cy="4483269"/>
            </a:xfrm>
            <a:prstGeom prst="rect">
              <a:avLst/>
            </a:prstGeom>
            <a:grpFill/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89267" y="1322477"/>
              <a:ext cx="1202695" cy="984023"/>
            </a:xfrm>
            <a:prstGeom prst="rect">
              <a:avLst/>
            </a:prstGeom>
            <a:grpFill/>
          </p:spPr>
        </p:pic>
      </p:grpSp>
      <p:grpSp>
        <p:nvGrpSpPr>
          <p:cNvPr id="2" name="Graphic 5"/>
          <p:cNvGrpSpPr/>
          <p:nvPr/>
        </p:nvGrpSpPr>
        <p:grpSpPr>
          <a:xfrm>
            <a:off x="9814084" y="1973660"/>
            <a:ext cx="2356187" cy="4814729"/>
            <a:chOff x="6777633" y="1363658"/>
            <a:chExt cx="1767140" cy="3611047"/>
          </a:xfrm>
        </p:grpSpPr>
        <p:grpSp>
          <p:nvGrpSpPr>
            <p:cNvPr id="3" name="Graphic 5"/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/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5" name="Freeform: Shape 4"/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39" name="Freeform: Shape 38"/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grpSp>
        <p:nvGrpSpPr>
          <p:cNvPr id="55" name="Graphic 9"/>
          <p:cNvGrpSpPr/>
          <p:nvPr/>
        </p:nvGrpSpPr>
        <p:grpSpPr>
          <a:xfrm>
            <a:off x="15011" y="4280238"/>
            <a:ext cx="1392573" cy="2394533"/>
            <a:chOff x="306152" y="3114166"/>
            <a:chExt cx="1044430" cy="1795900"/>
          </a:xfrm>
        </p:grpSpPr>
        <p:grpSp>
          <p:nvGrpSpPr>
            <p:cNvPr id="56" name="Graphic 9"/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/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 dirty="0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400"/>
              </a:p>
            </p:txBody>
          </p:sp>
        </p:grpSp>
        <p:sp>
          <p:nvSpPr>
            <p:cNvPr id="78" name="Freeform: Shape 77"/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400"/>
            </a:p>
          </p:txBody>
        </p:sp>
      </p:grpSp>
      <p:sp>
        <p:nvSpPr>
          <p:cNvPr id="92" name="Title 24"/>
          <p:cNvSpPr txBox="1"/>
          <p:nvPr/>
        </p:nvSpPr>
        <p:spPr>
          <a:xfrm>
            <a:off x="254635" y="53975"/>
            <a:ext cx="9874250" cy="6870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Récupérer des données (find)</a:t>
            </a:r>
          </a:p>
        </p:txBody>
      </p:sp>
      <p:grpSp>
        <p:nvGrpSpPr>
          <p:cNvPr id="93" name="Group 56"/>
          <p:cNvGrpSpPr/>
          <p:nvPr/>
        </p:nvGrpSpPr>
        <p:grpSpPr>
          <a:xfrm flipV="1">
            <a:off x="367030" y="493395"/>
            <a:ext cx="4107180" cy="76200"/>
            <a:chOff x="628150" y="1546965"/>
            <a:chExt cx="1436262" cy="69921"/>
          </a:xfrm>
        </p:grpSpPr>
        <p:sp>
          <p:nvSpPr>
            <p:cNvPr id="94" name="Rectangle: Rounded Corners 53"/>
            <p:cNvSpPr/>
            <p:nvPr/>
          </p:nvSpPr>
          <p:spPr>
            <a:xfrm>
              <a:off x="628150" y="1546965"/>
              <a:ext cx="488203" cy="6992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54"/>
            <p:cNvSpPr/>
            <p:nvPr/>
          </p:nvSpPr>
          <p:spPr>
            <a:xfrm>
              <a:off x="1099374" y="1546965"/>
              <a:ext cx="488203" cy="6992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55"/>
            <p:cNvSpPr/>
            <p:nvPr/>
          </p:nvSpPr>
          <p:spPr>
            <a:xfrm>
              <a:off x="1576209" y="1546965"/>
              <a:ext cx="488203" cy="699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647190" y="29768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1149126" y="964716"/>
            <a:ext cx="7410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La méthode find() renvoie toutes les occurrences de la sélection.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5135" y="1817024"/>
            <a:ext cx="8110560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#Getting the database instance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client[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myDB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#Creating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'example'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#Inserting document into a collection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"101"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"Hyderabad"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"102"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"Rahim"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"27"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"Bangalore"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"103"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"Robert"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"28"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"Mumbai"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}]</a:t>
            </a:r>
          </a:p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.insert_many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"Data inserted ......"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all the records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"Records of the collection: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#Retrieving records with age greater than 26 using the find() method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"Record whose age is more than 26: 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coll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.find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"$gt"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"26"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}}):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doc2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1C6294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Custom 14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1C6294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2327</Words>
  <Application>Microsoft Office PowerPoint</Application>
  <PresentationFormat>Grand écran</PresentationFormat>
  <Paragraphs>540</Paragraphs>
  <Slides>37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Consolas</vt:lpstr>
      <vt:lpstr>Segoe UI</vt:lpstr>
      <vt:lpstr>Office Theme</vt:lpstr>
      <vt:lpstr>PYTHON WITH MONGO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Nour-Eedin Uchiha</dc:creator>
  <cp:lastModifiedBy>DELL</cp:lastModifiedBy>
  <cp:revision>98</cp:revision>
  <dcterms:created xsi:type="dcterms:W3CDTF">2021-04-17T16:24:49Z</dcterms:created>
  <dcterms:modified xsi:type="dcterms:W3CDTF">2022-11-24T11:16:25Z</dcterms:modified>
</cp:coreProperties>
</file>