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1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59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60" r:id="rId26"/>
    <p:sldId id="302" r:id="rId27"/>
    <p:sldId id="296" r:id="rId28"/>
    <p:sldId id="297" r:id="rId29"/>
    <p:sldId id="292" r:id="rId30"/>
    <p:sldId id="303" r:id="rId31"/>
    <p:sldId id="300" r:id="rId32"/>
    <p:sldId id="298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3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2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2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6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8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1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Ayoub </a:t>
            </a:r>
            <a:r>
              <a:rPr lang="fr-FR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aarab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ilyass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ghazi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Nourddine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benyahya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3258070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370622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Présenter par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46" y="430522"/>
            <a:ext cx="10972800" cy="7159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PYTHON WITH MONGO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7" y="54030"/>
            <a:ext cx="2927501" cy="1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292860" y="86614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5658" y="1789162"/>
            <a:ext cx="720145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Records of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 whose age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more than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50" y="8255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367030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Query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425450" y="659765"/>
            <a:ext cx="117284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124585" y="866140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les opérateurs: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3" name="Table 62"/>
          <p:cNvGraphicFramePr/>
          <p:nvPr/>
        </p:nvGraphicFramePr>
        <p:xfrm>
          <a:off x="1861820" y="1519555"/>
          <a:ext cx="7717155" cy="358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Operatio</a:t>
                      </a:r>
                      <a:r>
                        <a:rPr lang="fr-FR" alt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Syntax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Equality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 "value"}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</a:t>
                      </a:r>
                      <a:r>
                        <a:rPr lang="fr-FR" altLang="en-US" sz="1800">
                          <a:sym typeface="+mn-ea"/>
                        </a:rPr>
                        <a:t>classe</a:t>
                      </a:r>
                      <a:r>
                        <a:rPr lang="en-US" sz="1800">
                          <a:sym typeface="+mn-ea"/>
                        </a:rPr>
                        <a:t>":"</a:t>
                      </a:r>
                      <a:r>
                        <a:rPr lang="fr-FR" altLang="en-US" sz="1800">
                          <a:sym typeface="+mn-ea"/>
                        </a:rPr>
                        <a:t>dev201</a:t>
                      </a:r>
                      <a:r>
                        <a:rPr lang="en-US" sz="1800">
                          <a:sym typeface="+mn-ea"/>
                        </a:rPr>
                        <a:t>"})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Less Than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:{$lt:"value"}}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</a:t>
                      </a:r>
                      <a:r>
                        <a:rPr lang="fr-FR" altLang="en-US" sz="1800">
                          <a:sym typeface="+mn-ea"/>
                        </a:rPr>
                        <a:t>age</a:t>
                      </a:r>
                      <a:r>
                        <a:rPr lang="en-US" sz="1800">
                          <a:sym typeface="+mn-ea"/>
                        </a:rPr>
                        <a:t>":{$lt:</a:t>
                      </a:r>
                      <a:r>
                        <a:rPr lang="fr-FR" altLang="en-US" sz="1800">
                          <a:sym typeface="+mn-ea"/>
                        </a:rPr>
                        <a:t>20</a:t>
                      </a:r>
                      <a:r>
                        <a:rPr lang="en-US" sz="1800">
                          <a:sym typeface="+mn-ea"/>
                        </a:rPr>
                        <a:t>}}</a:t>
                      </a:r>
                      <a:r>
                        <a:rPr lang="fr-FR" altLang="en-US" sz="180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Less Than Equals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:{$lte:"value"}}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db.mycol.find({"likes":{$lte:50}})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Greater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:{$gt:"value"}}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db.mycol.find({"likes":{$gt:50}})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Greater Than</a:t>
                      </a:r>
                    </a:p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Equals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{"key"{$gte:"value"}}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db.mycol.find({"likes":{$gte:50}})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Not Equals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{"key":{$ne:"value"}}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db.mycol.find({"likes":{$ne:50}})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6757" y="-61414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Query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128016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339850" y="74104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39850" y="203708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339850" y="344170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Exemple2: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407795" y="497776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4950" y="1157714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Sarmista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94101" y="2277628"/>
            <a:ext cx="659029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‘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martil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52022" y="3814211"/>
            <a:ext cx="6096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"$gt"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9502" y="5124171"/>
            <a:ext cx="710245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-112245"/>
            <a:ext cx="12192000" cy="6849802"/>
            <a:chOff x="-76595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5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Python MongoDB — Sort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467550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407795" y="250507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07795" y="380111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1507490" y="897255"/>
            <a:ext cx="9121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Utilisez la méthode sort() pour trier le résultat par ordre croissant ou décroissant.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La méthode sort() prend un paramètre pour "fieldname" et un paramètre pour "direction" (l'ordre croissant est le sens par défaut).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2990" y="2712978"/>
            <a:ext cx="708088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 of documents (sorted in ascending order based on age):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().sort(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3763" y="4647127"/>
            <a:ext cx="821963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 of documents 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ascending order based on age):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Sarmista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'Delhi'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'1004'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'Romeo'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'Pune'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Rasajna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'Chennai'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729" y="-61414"/>
            <a:ext cx="12192000" cy="6849802"/>
            <a:chOff x="-76595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5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Python MongoDB — limit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467550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407795" y="250507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07795" y="380111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1534795" y="1143635"/>
            <a:ext cx="9121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Pour limiter le résultat dans MongoDB, nous utilisons la méthode limit().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La méthode limit() prend un paramètre, un nombre définissant le nombre de documents à renvoyer.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1785" y="4440077"/>
            <a:ext cx="7991369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First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5198" y="3019851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"First 3 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().limit(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620121" y="953617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Partie</a:t>
            </a:r>
            <a:r>
              <a:rPr lang="en-US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 2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4" y="666537"/>
            <a:ext cx="1957614" cy="150097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47434" y="1193201"/>
            <a:ext cx="7133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7513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96545" y="467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161268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804912" y="1403137"/>
            <a:ext cx="1667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37956" y="1931860"/>
            <a:ext cx="6109674" cy="8627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Insert_one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Insert_many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</p:txBody>
      </p:sp>
      <p:cxnSp>
        <p:nvCxnSpPr>
          <p:cNvPr id="80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317514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833247" y="2987217"/>
            <a:ext cx="211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</a:t>
            </a:r>
            <a:r>
              <a:rPr lang="fr-FR" sz="200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aggregation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37956" y="3799622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aggregate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23171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780446" y="840029"/>
            <a:ext cx="3381310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method </a:t>
            </a:r>
            <a:r>
              <a:rPr lang="en-US" b="1" spc="100" dirty="0" err="1">
                <a:solidFill>
                  <a:srgbClr val="00B0F0"/>
                </a:solidFill>
              </a:rPr>
              <a:t>insert_one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18194" y="1881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720" y="1263747"/>
            <a:ext cx="806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insert_one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73382" y="1880356"/>
            <a:ext cx="7554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Les </a:t>
            </a:r>
            <a:r>
              <a:rPr lang="en-US" b="1" dirty="0" err="1" smtClean="0">
                <a:solidFill>
                  <a:schemeClr val="accent2"/>
                </a:solidFill>
              </a:rPr>
              <a:t>parametres</a:t>
            </a:r>
            <a:r>
              <a:rPr lang="en-US" b="1" dirty="0" smtClean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4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parametres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une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document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bypass_document_validation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optionel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Si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True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, permet l'écriture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pour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refuser la validation au niveau du document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La valeur par défaut est False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session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optionel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):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une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instance de la class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ClientSession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commentaire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optionel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) : commentaire fourni par l'utilisateur à joindre à cette commande.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5426" y="4418790"/>
            <a:ext cx="937038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InsertOneResult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247011" y="5567818"/>
            <a:ext cx="780938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insert_one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{any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bypass_document_validation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bool = False,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</a:t>
            </a:r>
            <a:r>
              <a:rPr lang="en-US" sz="16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ClientSession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] = None,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Optional[Any] = None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pymongo.results.InsertOneResult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1012448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2259" y="1499691"/>
            <a:ext cx="7926036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insert_one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pymongo.results.InsertOneResult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</a:p>
          <a:p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259" y="3296930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65989" y="3687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_id du document inséré.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5241" y="4130114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Ex_insert_one.inserted_id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89089" y="4992929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05241" y="5639260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Ex_insert_one.acknowledge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254832" y="594890"/>
            <a:ext cx="2617845" cy="1860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77236" y="944261"/>
            <a:ext cx="3586495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2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 smtClean="0">
                <a:solidFill>
                  <a:srgbClr val="00B0F0"/>
                </a:solidFill>
              </a:rPr>
              <a:t>insert_many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insert_many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9755" y="2077749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Les </a:t>
            </a:r>
            <a:r>
              <a:rPr lang="en-US" b="1" dirty="0" err="1">
                <a:solidFill>
                  <a:schemeClr val="accent2"/>
                </a:solidFill>
              </a:rPr>
              <a:t>parametres</a:t>
            </a:r>
            <a:r>
              <a:rPr lang="en-US" b="1" dirty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parametres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Une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liste</a:t>
            </a:r>
            <a:r>
              <a:rPr lang="en-US" b="1" dirty="0" smtClean="0">
                <a:solidFill>
                  <a:srgbClr val="00B050"/>
                </a:solidFill>
              </a:rPr>
              <a:t> des documents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Ordered 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optionel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si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true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insert_many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devenir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comme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la transaction in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mysql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bypass_document_validation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session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commentaire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5426" y="4418790"/>
            <a:ext cx="92098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InsertManyResult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47011" y="5567818"/>
            <a:ext cx="780938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95000"/>
                  </a:schemeClr>
                </a:solidFill>
              </a:rPr>
              <a:t>db.collection_name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insert_many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iterable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[{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},{any},{}…],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 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bool = False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bypass_document_validation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bool = False,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</a:t>
            </a:r>
            <a:r>
              <a:rPr lang="en-US" sz="16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ClientSession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] = None,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Optional[Any] = None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pymongo.results.InsertManyResult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71854" y="835891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08341" y="3890134"/>
            <a:ext cx="562884" cy="562884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24521" y="-33107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8776" y="3604268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12292" y="3909581"/>
            <a:ext cx="712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inserted_ids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la liste des  _id du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documents inséré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60310" y="4364914"/>
            <a:ext cx="44903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Ex_insert_many.inserted_ids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[1,2,3,4]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60346" y="5177595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60310" y="5886103"/>
            <a:ext cx="460125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Ex_insert_many.acknowledged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3665" y="1319315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insert_many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:1}, 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59C2FF"/>
                </a:solidFill>
                <a:latin typeface="Consolas" panose="020B0609020204030204" pitchFamily="49" charset="0"/>
              </a:rPr>
              <a:t>type(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pymongo.results.InsertManyResult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695791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10572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477" y="1022785"/>
            <a:ext cx="3352008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smtClean="0">
                <a:solidFill>
                  <a:srgbClr val="00B0F0"/>
                </a:solidFill>
              </a:rPr>
              <a:t>aggregate()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traiter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plusieur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documents et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calculer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resultats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utilisent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methde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aggregate()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9608" y="2176243"/>
            <a:ext cx="71494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Les </a:t>
            </a:r>
            <a:r>
              <a:rPr lang="en-US" b="1" dirty="0" err="1">
                <a:solidFill>
                  <a:schemeClr val="accent2"/>
                </a:solidFill>
              </a:rPr>
              <a:t>parametres</a:t>
            </a:r>
            <a:r>
              <a:rPr lang="en-US" b="1" dirty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piplines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comme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parameter 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$unwind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project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$match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$group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sum</a:t>
            </a:r>
            <a:endParaRPr lang="fr-FR" b="1" dirty="0" smtClean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5426" y="4418790"/>
            <a:ext cx="91148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class </a:t>
            </a:r>
            <a:r>
              <a:rPr lang="en-US" b="1" dirty="0" err="1" smtClean="0">
                <a:solidFill>
                  <a:srgbClr val="00B0F0"/>
                </a:solidFill>
              </a:rPr>
              <a:t>CommandCursor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646032" y="5603517"/>
            <a:ext cx="547997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b.collection_name.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([p1,p2,p3])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018" y="1459681"/>
            <a:ext cx="879746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 1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35390" y="4732987"/>
            <a:ext cx="638989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pymongo.command_cursor.CommandCursor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9076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57251" y="1120556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8182" y="1566011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Address :</a:t>
            </a:r>
            <a:r>
              <a:rPr lang="en-US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(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hoste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port) du serveur utilisé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8182" y="259037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760584" y="282064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cursor_id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:</a:t>
            </a:r>
            <a:r>
              <a:rPr lang="en-US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Renvoie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l'identifiant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6706" y="447996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 :</a:t>
            </a:r>
            <a:r>
              <a:rPr lang="en-US" b="1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ClientSession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curseur, ou None.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12760" y="2128706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res_aggregate.address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('localhost', 27017)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32906" y="3481104"/>
            <a:ext cx="3983783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res_aggregate.cursor_id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2906" y="4920391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res_aggregate.session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792773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93700" cy="177812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64490" y="1236746"/>
            <a:ext cx="559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next():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Avancer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le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7271" y="1748306"/>
            <a:ext cx="708321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   break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1}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Chiyaan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Vikram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6}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26486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56536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PARTE 3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50247" y="175452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64490" y="1584521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UPDATE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20606" y="2141746"/>
            <a:ext cx="2902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Update_Many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Find_One_And_Update</a:t>
            </a:r>
            <a:endParaRPr lang="fr-FR" b="1" dirty="0" smtClean="0"/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12285" y="415634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653960" y="397720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DELETE</a:t>
            </a:r>
            <a:endParaRPr lang="fr-FR" sz="2400" dirty="0">
              <a:solidFill>
                <a:schemeClr val="accent3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153550" y="4552714"/>
            <a:ext cx="2812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Delete_Many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Find_One_And_Delete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552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96922" y="2236636"/>
            <a:ext cx="844675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879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a </a:t>
            </a:r>
            <a:r>
              <a:rPr lang="en-US" b="1" dirty="0"/>
              <a:t>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6520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/>
              <a:t>Update_one</a:t>
            </a:r>
            <a:r>
              <a:rPr lang="en-US" sz="1600" b="1" dirty="0"/>
              <a:t>()) 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086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1047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94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55330" y="2014096"/>
            <a:ext cx="843966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.test.update_many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76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 smtClean="0"/>
              <a:t>Update_many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236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681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 smtClean="0"/>
              <a:t>matched_count</a:t>
            </a:r>
            <a:r>
              <a:rPr lang="fr-FR" sz="1600" b="1" dirty="0" smtClean="0"/>
              <a:t>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documents </a:t>
            </a:r>
            <a:r>
              <a:rPr lang="fr-FR" sz="1600" dirty="0" err="1"/>
              <a:t>matched</a:t>
            </a:r>
            <a:r>
              <a:rPr lang="fr-FR" sz="1600" dirty="0"/>
              <a:t> for </a:t>
            </a:r>
            <a:r>
              <a:rPr lang="fr-FR" sz="1600" dirty="0" err="1"/>
              <a:t>this</a:t>
            </a:r>
            <a:r>
              <a:rPr lang="fr-FR" sz="1600" dirty="0"/>
              <a:t> update</a:t>
            </a:r>
          </a:p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modified_count</a:t>
            </a:r>
            <a:r>
              <a:rPr lang="fr-FR" sz="1600" b="1" dirty="0"/>
              <a:t> 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 </a:t>
            </a:r>
            <a:r>
              <a:rPr lang="fr-FR" sz="1600" dirty="0" err="1"/>
              <a:t>modified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37802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/>
              <a:t>Returns </a:t>
            </a:r>
            <a:r>
              <a:rPr lang="en-US" sz="1600" dirty="0" smtClean="0"/>
              <a:t>(</a:t>
            </a:r>
            <a:r>
              <a:rPr lang="en-US" sz="1600" dirty="0" err="1" smtClean="0"/>
              <a:t>updateOne</a:t>
            </a:r>
            <a:r>
              <a:rPr lang="en-US" sz="1600" dirty="0" smtClean="0"/>
              <a:t> , </a:t>
            </a:r>
            <a:r>
              <a:rPr lang="en-US" sz="1600" dirty="0" err="1" smtClean="0"/>
              <a:t>UpdateMany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1609534" y="4024444"/>
            <a:ext cx="84467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.matched_count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.modified_count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b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.raw_result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nModified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updatedExisting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145293" y="3576128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196890"/>
            <a:ext cx="2016879" cy="74680"/>
            <a:chOff x="628150" y="1546965"/>
            <a:chExt cx="1436262" cy="69921"/>
          </a:xfrm>
        </p:grpSpPr>
        <p:sp>
          <p:nvSpPr>
            <p:cNvPr id="61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chemeClr val="accent2"/>
                </a:solidFill>
              </a:rPr>
              <a:t>Steps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231744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1085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updates it, returning either the original or the updated </a:t>
            </a:r>
            <a:r>
              <a:rPr lang="en-US" b="1" dirty="0" smtClean="0"/>
              <a:t>document.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605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Find_One_And_Update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12" name="Rectangle 11"/>
          <p:cNvSpPr/>
          <p:nvPr/>
        </p:nvSpPr>
        <p:spPr>
          <a:xfrm>
            <a:off x="1177642" y="1689997"/>
            <a:ext cx="841642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.test.find_one_and_update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77642" y="2535191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77133" y="3249595"/>
            <a:ext cx="9487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the filter matches, by default </a:t>
            </a:r>
            <a:r>
              <a:rPr lang="en-US" sz="1600" dirty="0" err="1"/>
              <a:t>find_one_and_update</a:t>
            </a:r>
            <a:r>
              <a:rPr lang="en-US" sz="1600" dirty="0"/>
              <a:t>() returns the original version of the </a:t>
            </a:r>
            <a:r>
              <a:rPr lang="en-US" sz="1600" dirty="0" smtClean="0"/>
              <a:t>document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before the update was applied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return the updated (or inserted in the case of </a:t>
            </a:r>
            <a:r>
              <a:rPr lang="en-US" sz="1600" dirty="0" err="1"/>
              <a:t>upsert</a:t>
            </a:r>
            <a:r>
              <a:rPr lang="en-US" sz="1600" dirty="0"/>
              <a:t>) version of the document instead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use the </a:t>
            </a:r>
            <a:r>
              <a:rPr lang="en-US" sz="1600" dirty="0" err="1"/>
              <a:t>return_document</a:t>
            </a:r>
            <a:r>
              <a:rPr lang="en-US" sz="1600" dirty="0"/>
              <a:t> option.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88531" y="4503120"/>
            <a:ext cx="8641922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.example.find_one_and_update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return_document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33534" y="1756852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17452" y="881117"/>
            <a:ext cx="859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37673" y="1259856"/>
            <a:ext cx="35126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Delete_one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0" name="Rectangle 69"/>
          <p:cNvSpPr/>
          <p:nvPr/>
        </p:nvSpPr>
        <p:spPr>
          <a:xfrm>
            <a:off x="1660833" y="4661048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329564" y="4172140"/>
            <a:ext cx="3695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61848" y="3753016"/>
            <a:ext cx="94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</a:t>
            </a:r>
            <a:r>
              <a:rPr lang="en-US" b="1" dirty="0" smtClean="0"/>
              <a:t>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8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371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Property</a:t>
            </a:r>
            <a:r>
              <a:rPr lang="fr-FR" sz="1600" dirty="0" smtClean="0"/>
              <a:t> </a:t>
            </a:r>
            <a:r>
              <a:rPr lang="fr-FR" sz="1600" b="1" dirty="0" err="1" smtClean="0"/>
              <a:t>deleted_count</a:t>
            </a:r>
            <a:r>
              <a:rPr lang="fr-FR" sz="1600" b="1" dirty="0" smtClean="0"/>
              <a:t> </a:t>
            </a:r>
            <a:r>
              <a:rPr lang="fr-FR" sz="1600" b="1" dirty="0"/>
              <a:t>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smtClean="0"/>
              <a:t>document </a:t>
            </a:r>
            <a:r>
              <a:rPr lang="fr-FR" sz="1600" dirty="0" err="1" smtClean="0"/>
              <a:t>deleted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</a:t>
            </a:r>
            <a:r>
              <a:rPr lang="fr-FR" sz="1600" dirty="0" smtClean="0"/>
              <a:t>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710426" y="3892856"/>
            <a:ext cx="780938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.deleted_count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fr-FR" sz="16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result.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raw_result</a:t>
            </a:r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{'n': 2, 'ok': 1.0}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6158" y="3139251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291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70008" y="4463466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741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deletes it, returning the document.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5225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Find_One_And_Delete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600743" y="4068449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743" y="1833556"/>
            <a:ext cx="735686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.test.find_one_and_delete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618504" y="2016205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32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ins</a:t>
            </a:r>
            <a:r>
              <a:rPr lang="fr-FR" altLang="en-US" sz="32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tallation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41428" y="60684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746885" y="781050"/>
            <a:ext cx="9038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Pour installer pymongo, assurez-vous d'abord d'avoir installé python3 (avec PIP) et</a:t>
            </a:r>
            <a:r>
              <a:rPr lang="fr-FR" altLang="en-US" b="1" dirty="0"/>
              <a:t> </a:t>
            </a:r>
            <a:r>
              <a:rPr lang="en-US" b="1" dirty="0"/>
              <a:t>MongoDB correctement. Exécutez ensuite la commande suivante.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185035" y="1577340"/>
            <a:ext cx="7327265" cy="181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C:\WINDOWS\system32&gt;pip install pymongo</a:t>
            </a:r>
          </a:p>
          <a:p>
            <a:r>
              <a:rPr lang="en-US" sz="1600">
                <a:solidFill>
                  <a:schemeClr val="bg1"/>
                </a:solidFill>
              </a:rPr>
              <a:t>Collecting pymongo</a:t>
            </a:r>
          </a:p>
          <a:p>
            <a:r>
              <a:rPr lang="en-US" sz="1600">
                <a:solidFill>
                  <a:schemeClr val="bg1"/>
                </a:solidFill>
              </a:rPr>
              <a:t>Using cached </a:t>
            </a:r>
          </a:p>
          <a:p>
            <a:r>
              <a:rPr lang="en-US" sz="1600">
                <a:solidFill>
                  <a:schemeClr val="bg1"/>
                </a:solidFill>
              </a:rPr>
              <a:t>https://files.pythonhosted.org/packages/cb/a6/b0ae3781b0ad75825e02f8/pymongo-3.9.0-cp37-cp37m</a:t>
            </a:r>
          </a:p>
          <a:p>
            <a:r>
              <a:rPr lang="en-US" sz="1600">
                <a:solidFill>
                  <a:schemeClr val="bg1"/>
                </a:solidFill>
              </a:rPr>
              <a:t>Installing collected packages: pymongo</a:t>
            </a:r>
          </a:p>
          <a:p>
            <a:r>
              <a:rPr lang="en-US" sz="1600">
                <a:solidFill>
                  <a:schemeClr val="bg1"/>
                </a:solidFill>
              </a:rPr>
              <a:t>Successfully installed pymongo-3.9.0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950720" y="4446905"/>
            <a:ext cx="503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2018030" y="3570605"/>
            <a:ext cx="2338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0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verification</a:t>
            </a:r>
            <a:r>
              <a:rPr lang="fr-FR" altLang="en-US" sz="20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 :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2463165" y="4062730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Une fois que vous avez installé pymongo, ouvrez un nouveau document texte, collez-y la ligne suivante et enregistrez-le sous </a:t>
            </a:r>
            <a:r>
              <a:rPr lang="en-US" sz="1600" b="1"/>
              <a:t>test.py</a:t>
            </a:r>
            <a:r>
              <a:rPr lang="en-US" sz="1600"/>
              <a:t>.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2463165" y="4749165"/>
            <a:ext cx="2260600" cy="3371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import pymongo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2463165" y="5184775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Si vous avez correctement installé pymongo, si vous exécutez le test.py comme indiqué ci-dessous, vous ne devriez pas avoir de problèmes.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2408555" y="5848350"/>
            <a:ext cx="6771640" cy="583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sz="1600">
                <a:solidFill>
                  <a:schemeClr val="bg1"/>
                </a:solidFill>
              </a:rPr>
              <a:t>D:\Python_MongoDB&gt;test.py</a:t>
            </a:r>
          </a:p>
          <a:p>
            <a:pPr algn="l"/>
            <a:r>
              <a:rPr sz="1600">
                <a:solidFill>
                  <a:schemeClr val="bg1"/>
                </a:solidFill>
              </a:rPr>
              <a:t>D:\Python_MongoDB&gt;</a:t>
            </a:r>
          </a:p>
        </p:txBody>
      </p:sp>
    </p:spTree>
    <p:extLst>
      <p:ext uri="{BB962C8B-B14F-4D97-AF65-F5344CB8AC3E}">
        <p14:creationId xmlns:p14="http://schemas.microsoft.com/office/powerpoint/2010/main" val="953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Créer une base de données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67030" y="531495"/>
            <a:ext cx="456565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4"/>
          <p:cNvSpPr txBox="1"/>
          <p:nvPr/>
        </p:nvSpPr>
        <p:spPr>
          <a:xfrm>
            <a:off x="951230" y="1286510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45285" y="741045"/>
            <a:ext cx="84836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Pour vous connecter à </a:t>
            </a:r>
            <a:r>
              <a:rPr lang="fr-FR" altLang="en-US"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 </a:t>
            </a:r>
            <a:r>
              <a:rPr lang="fr-FR" alt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à l'aide de pymongo, vous devez importer et créer un MongoClient, puis vous pouvez accéder directement à la base de données que vous devez créer dans l'attribut passion.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1330325" y="164401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 :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407795" y="476059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1461" y="2058461"/>
            <a:ext cx="6096000" cy="280076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"Database created........"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#Verification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 of databases after creating new one"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.list_database_names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1916" y="5387335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Database created........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 of databases after creating new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Créer une collection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67030" y="531495"/>
            <a:ext cx="456565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4"/>
          <p:cNvSpPr txBox="1"/>
          <p:nvPr/>
        </p:nvSpPr>
        <p:spPr>
          <a:xfrm>
            <a:off x="951230" y="1445260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45285" y="741045"/>
            <a:ext cx="848360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en-US" sz="1600" b="1">
                <a:latin typeface="+mn-ea"/>
                <a:cs typeface="+mn-ea"/>
              </a:rPr>
              <a:t>L'exemple Python suivant se connecte à une base de données dans MongoDB (mydb) et y crée une collection.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1407795" y="144526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 :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407795" y="451548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2864023" y="5006345"/>
            <a:ext cx="5655945" cy="30670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fr-F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Collection </a:t>
            </a:r>
            <a:r>
              <a:rPr lang="fr-FR" alt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created</a:t>
            </a:r>
            <a:r>
              <a:rPr lang="fr-F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........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5118" y="1798313"/>
            <a:ext cx="6096000" cy="280076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created........"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183515" y="53975"/>
            <a:ext cx="4613275" cy="467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  <a:sym typeface="+mn-ea"/>
              </a:rPr>
              <a:t>Récupérer des données (find)</a:t>
            </a:r>
            <a:endParaRPr lang="fr-FR" sz="20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fr-FR" sz="20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/>
          <p:cNvGrpSpPr/>
          <p:nvPr/>
        </p:nvGrpSpPr>
        <p:grpSpPr>
          <a:xfrm>
            <a:off x="333375" y="446405"/>
            <a:ext cx="399224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594995" y="735965"/>
            <a:ext cx="1031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Souvent, une seule correspondance est nécessaire dans une requête MongoDB. La méthode find_one est idéale ici. Il renvoie les valeurs trouvées, ou None si rien ne correspond.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52886" y="1522246"/>
            <a:ext cx="426212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altLang="en-US" sz="1600" b="1" dirty="0"/>
              <a:t>la syntaxe de la methode </a:t>
            </a:r>
            <a:r>
              <a:rPr lang="en-US" sz="1600" b="1" dirty="0">
                <a:sym typeface="+mn-ea"/>
              </a:rPr>
              <a:t>(find_one())</a:t>
            </a:r>
            <a:r>
              <a:rPr lang="fr-FR" altLang="en-US" sz="1600" b="1" dirty="0">
                <a:sym typeface="+mn-ea"/>
              </a:rPr>
              <a:t> </a:t>
            </a:r>
            <a:r>
              <a:rPr lang="fr-FR" altLang="en-US" sz="1600" b="1" dirty="0"/>
              <a:t> 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1830648" y="1973660"/>
            <a:ext cx="8206548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mydatabase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#Inserting document into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"101"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"Hyderabad"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"102"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"Rahim"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"27"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"Bangalore"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"Robert"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"Mumbai"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.insert_many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......"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.inserted_ids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the first record using the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find_one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"First record of the collection: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.find_one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a record with is 103 using the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find_one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 whose id is 103: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.find_one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</a:t>
            </a:r>
            <a:r>
              <a:rPr lang="en-US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}))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-3310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270384" y="1503409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292860" y="86614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1157" y="1477134"/>
            <a:ext cx="6509649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First record of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 whose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11476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1149126" y="964716"/>
            <a:ext cx="7410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La méthode find() renvoie toutes les occurrences de la sélection.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5135" y="1817024"/>
            <a:ext cx="8110560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client[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#Inserting document into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"101"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"Hyderabad"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"102"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"Rahim"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"27"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"Bangalore"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"Robert"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"Mumbai"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.insert_many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......"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all the records using the find()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"Records of the collection: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records with age greater than 26 using the find()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 whose age is more than 26: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doc2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"$gt"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}}):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doc2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2315</Words>
  <Application>Microsoft Office PowerPoint</Application>
  <PresentationFormat>Grand écran</PresentationFormat>
  <Paragraphs>514</Paragraphs>
  <Slides>33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Segoe UI</vt:lpstr>
      <vt:lpstr>Wingdings</vt:lpstr>
      <vt:lpstr>Office Theme</vt:lpstr>
      <vt:lpstr>PYTHON WITH MONGO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Nour-Eedin Uchiha</cp:lastModifiedBy>
  <cp:revision>88</cp:revision>
  <dcterms:created xsi:type="dcterms:W3CDTF">2021-04-17T16:24:49Z</dcterms:created>
  <dcterms:modified xsi:type="dcterms:W3CDTF">2022-11-15T11:35:23Z</dcterms:modified>
</cp:coreProperties>
</file>