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ublic Sans Medium" charset="1" panose="00000000000000000000"/>
      <p:regular r:id="rId16"/>
    </p:embeddedFont>
    <p:embeddedFont>
      <p:font typeface="Public Sans" charset="1" panose="00000000000000000000"/>
      <p:regular r:id="rId17"/>
    </p:embeddedFont>
    <p:embeddedFont>
      <p:font typeface="DM Sans" charset="1" panose="00000000000000000000"/>
      <p:regular r:id="rId18"/>
    </p:embeddedFont>
    <p:embeddedFont>
      <p:font typeface="DM Sans Bold" charset="1" panose="00000000000000000000"/>
      <p:regular r:id="rId19"/>
    </p:embeddedFont>
    <p:embeddedFont>
      <p:font typeface="Open Sans Bold" charset="1" panose="020B0806030504020204"/>
      <p:regular r:id="rId20"/>
    </p:embeddedFont>
    <p:embeddedFont>
      <p:font typeface="Open Sans" charset="1" panose="020B06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85529" y="1384563"/>
            <a:ext cx="7517875" cy="751787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7507" y="0"/>
                  </a:moveTo>
                  <a:lnTo>
                    <a:pt x="795293" y="0"/>
                  </a:lnTo>
                  <a:cubicBezTo>
                    <a:pt x="799936" y="0"/>
                    <a:pt x="804389" y="1844"/>
                    <a:pt x="807672" y="5128"/>
                  </a:cubicBezTo>
                  <a:cubicBezTo>
                    <a:pt x="810956" y="8411"/>
                    <a:pt x="812800" y="12864"/>
                    <a:pt x="812800" y="17507"/>
                  </a:cubicBezTo>
                  <a:lnTo>
                    <a:pt x="812800" y="795293"/>
                  </a:lnTo>
                  <a:cubicBezTo>
                    <a:pt x="812800" y="799936"/>
                    <a:pt x="810956" y="804389"/>
                    <a:pt x="807672" y="807672"/>
                  </a:cubicBezTo>
                  <a:cubicBezTo>
                    <a:pt x="804389" y="810956"/>
                    <a:pt x="799936" y="812800"/>
                    <a:pt x="795293" y="812800"/>
                  </a:cubicBezTo>
                  <a:lnTo>
                    <a:pt x="17507" y="812800"/>
                  </a:lnTo>
                  <a:cubicBezTo>
                    <a:pt x="12864" y="812800"/>
                    <a:pt x="8411" y="810956"/>
                    <a:pt x="5128" y="807672"/>
                  </a:cubicBezTo>
                  <a:cubicBezTo>
                    <a:pt x="1844" y="804389"/>
                    <a:pt x="0" y="799936"/>
                    <a:pt x="0" y="795293"/>
                  </a:cubicBezTo>
                  <a:lnTo>
                    <a:pt x="0" y="17507"/>
                  </a:lnTo>
                  <a:cubicBezTo>
                    <a:pt x="0" y="12864"/>
                    <a:pt x="1844" y="8411"/>
                    <a:pt x="5128" y="5128"/>
                  </a:cubicBezTo>
                  <a:cubicBezTo>
                    <a:pt x="8411" y="1844"/>
                    <a:pt x="12864" y="0"/>
                    <a:pt x="17507" y="0"/>
                  </a:cubicBezTo>
                  <a:close/>
                </a:path>
              </a:pathLst>
            </a:custGeom>
            <a:solidFill>
              <a:srgbClr val="6989F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0617254" y="2096288"/>
            <a:ext cx="6054425" cy="6806149"/>
          </a:xfrm>
          <a:custGeom>
            <a:avLst/>
            <a:gdLst/>
            <a:ahLst/>
            <a:cxnLst/>
            <a:rect r="r" b="b" t="t" l="l"/>
            <a:pathLst>
              <a:path h="6806149" w="6054425">
                <a:moveTo>
                  <a:pt x="6054425" y="0"/>
                </a:moveTo>
                <a:lnTo>
                  <a:pt x="0" y="0"/>
                </a:lnTo>
                <a:lnTo>
                  <a:pt x="0" y="6806149"/>
                </a:lnTo>
                <a:lnTo>
                  <a:pt x="6054425" y="6806149"/>
                </a:lnTo>
                <a:lnTo>
                  <a:pt x="60544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7817" y="694023"/>
            <a:ext cx="571739" cy="669353"/>
          </a:xfrm>
          <a:custGeom>
            <a:avLst/>
            <a:gdLst/>
            <a:ahLst/>
            <a:cxnLst/>
            <a:rect r="r" b="b" t="t" l="l"/>
            <a:pathLst>
              <a:path h="669353" w="571739">
                <a:moveTo>
                  <a:pt x="0" y="0"/>
                </a:moveTo>
                <a:lnTo>
                  <a:pt x="571739" y="0"/>
                </a:lnTo>
                <a:lnTo>
                  <a:pt x="571739" y="669354"/>
                </a:lnTo>
                <a:lnTo>
                  <a:pt x="0" y="6693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19200" y="3217347"/>
            <a:ext cx="8154473" cy="3013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481"/>
              </a:lnSpc>
            </a:pPr>
            <a:r>
              <a:rPr lang="en-US" b="true" sz="12214" spc="-78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Patient care processes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7817" y="6647280"/>
            <a:ext cx="8045857" cy="656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3"/>
              </a:lnSpc>
              <a:spcBef>
                <a:spcPct val="0"/>
              </a:spcBef>
            </a:pPr>
            <a:r>
              <a:rPr lang="en-US" sz="3795" spc="-31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Innovations and technological advances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44648" y="880998"/>
            <a:ext cx="6681220" cy="34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44"/>
              </a:lnSpc>
            </a:pPr>
            <a:r>
              <a:rPr lang="en-US" sz="2600" spc="-166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USTHD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F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83128"/>
            <a:ext cx="18969208" cy="10603283"/>
            <a:chOff x="0" y="0"/>
            <a:chExt cx="6350098" cy="35495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98" cy="3549536"/>
            </a:xfrm>
            <a:custGeom>
              <a:avLst/>
              <a:gdLst/>
              <a:ahLst/>
              <a:cxnLst/>
              <a:rect r="r" b="b" t="t" l="l"/>
              <a:pathLst>
                <a:path h="3549536" w="6350098">
                  <a:moveTo>
                    <a:pt x="6122" y="0"/>
                  </a:moveTo>
                  <a:lnTo>
                    <a:pt x="6343976" y="0"/>
                  </a:lnTo>
                  <a:cubicBezTo>
                    <a:pt x="6347358" y="0"/>
                    <a:pt x="6350098" y="2741"/>
                    <a:pt x="6350098" y="6122"/>
                  </a:cubicBezTo>
                  <a:lnTo>
                    <a:pt x="6350098" y="3543414"/>
                  </a:lnTo>
                  <a:cubicBezTo>
                    <a:pt x="6350098" y="3546795"/>
                    <a:pt x="6347358" y="3549536"/>
                    <a:pt x="6343976" y="3549536"/>
                  </a:cubicBezTo>
                  <a:lnTo>
                    <a:pt x="6122" y="3549536"/>
                  </a:lnTo>
                  <a:cubicBezTo>
                    <a:pt x="2741" y="3549536"/>
                    <a:pt x="0" y="3546795"/>
                    <a:pt x="0" y="3543414"/>
                  </a:cubicBezTo>
                  <a:lnTo>
                    <a:pt x="0" y="6122"/>
                  </a:lnTo>
                  <a:cubicBezTo>
                    <a:pt x="0" y="2741"/>
                    <a:pt x="2741" y="0"/>
                    <a:pt x="6122" y="0"/>
                  </a:cubicBezTo>
                  <a:close/>
                </a:path>
              </a:pathLst>
            </a:custGeom>
            <a:solidFill>
              <a:srgbClr val="6989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6350098" cy="3463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6844" y="2151978"/>
            <a:ext cx="17874313" cy="7771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254" indent="-351127" lvl="1">
              <a:lnSpc>
                <a:spcPts val="5106"/>
              </a:lnSpc>
              <a:buFont typeface="Arial"/>
              <a:buChar char="•"/>
            </a:pPr>
            <a:r>
              <a:rPr lang="en-US" b="true" sz="3252" spc="28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L'application apporte une solution complète pour gérer les dossiers, rendez-vous et fiches patients.</a:t>
            </a:r>
          </a:p>
          <a:p>
            <a:pPr algn="l" marL="702254" indent="-351127" lvl="1">
              <a:lnSpc>
                <a:spcPts val="5106"/>
              </a:lnSpc>
              <a:buFont typeface="Arial"/>
              <a:buChar char="•"/>
            </a:pPr>
            <a:r>
              <a:rPr lang="en-US" b="true" sz="3252" spc="28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Elle garantit la confidentialité des données médicales et simplifie le travail du personnel.</a:t>
            </a:r>
          </a:p>
          <a:p>
            <a:pPr algn="l" marL="702254" indent="-351127" lvl="1">
              <a:lnSpc>
                <a:spcPts val="5106"/>
              </a:lnSpc>
              <a:buFont typeface="Arial"/>
              <a:buChar char="•"/>
            </a:pPr>
            <a:r>
              <a:rPr lang="en-US" b="true" sz="3252" spc="28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La centralisation des informations améliore l’efficacité globale du cabinet.</a:t>
            </a:r>
          </a:p>
          <a:p>
            <a:pPr algn="l">
              <a:lnSpc>
                <a:spcPts val="5420"/>
              </a:lnSpc>
            </a:pPr>
            <a:r>
              <a:rPr lang="en-US" sz="3452" spc="30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</a:t>
            </a:r>
            <a:r>
              <a:rPr lang="en-US" b="true" sz="3452" spc="307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Perspectives :</a:t>
            </a:r>
          </a:p>
          <a:p>
            <a:pPr algn="l" marL="702254" indent="-351127" lvl="1">
              <a:lnSpc>
                <a:spcPts val="5106"/>
              </a:lnSpc>
              <a:buFont typeface="Arial"/>
              <a:buChar char="•"/>
            </a:pPr>
            <a:r>
              <a:rPr lang="en-US" b="true" sz="3252" spc="28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Ajout de nouvelles fonctionnalités, comme des alertes automatiques pour les consultations.</a:t>
            </a:r>
          </a:p>
          <a:p>
            <a:pPr algn="l" marL="702254" indent="-351127" lvl="1">
              <a:lnSpc>
                <a:spcPts val="5106"/>
              </a:lnSpc>
              <a:buFont typeface="Arial"/>
              <a:buChar char="•"/>
            </a:pPr>
            <a:r>
              <a:rPr lang="en-US" b="true" sz="3252" spc="28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Possibilité d’intégrer une interface mobile pour les patients et le personnel.</a:t>
            </a:r>
          </a:p>
          <a:p>
            <a:pPr algn="l" marL="0" indent="0" lvl="0">
              <a:lnSpc>
                <a:spcPts val="5106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794323" y="259838"/>
            <a:ext cx="12267833" cy="1537725"/>
            <a:chOff x="0" y="0"/>
            <a:chExt cx="1326345" cy="1662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26345" cy="166252"/>
            </a:xfrm>
            <a:custGeom>
              <a:avLst/>
              <a:gdLst/>
              <a:ahLst/>
              <a:cxnLst/>
              <a:rect r="r" b="b" t="t" l="l"/>
              <a:pathLst>
                <a:path h="166252" w="1326345">
                  <a:moveTo>
                    <a:pt x="10728" y="0"/>
                  </a:moveTo>
                  <a:lnTo>
                    <a:pt x="1315617" y="0"/>
                  </a:lnTo>
                  <a:cubicBezTo>
                    <a:pt x="1318462" y="0"/>
                    <a:pt x="1321191" y="1130"/>
                    <a:pt x="1323203" y="3142"/>
                  </a:cubicBezTo>
                  <a:cubicBezTo>
                    <a:pt x="1325215" y="5154"/>
                    <a:pt x="1326345" y="7883"/>
                    <a:pt x="1326345" y="10728"/>
                  </a:cubicBezTo>
                  <a:lnTo>
                    <a:pt x="1326345" y="155524"/>
                  </a:lnTo>
                  <a:cubicBezTo>
                    <a:pt x="1326345" y="158369"/>
                    <a:pt x="1325215" y="161098"/>
                    <a:pt x="1323203" y="163110"/>
                  </a:cubicBezTo>
                  <a:cubicBezTo>
                    <a:pt x="1321191" y="165122"/>
                    <a:pt x="1318462" y="166252"/>
                    <a:pt x="1315617" y="166252"/>
                  </a:cubicBezTo>
                  <a:lnTo>
                    <a:pt x="10728" y="166252"/>
                  </a:lnTo>
                  <a:cubicBezTo>
                    <a:pt x="7883" y="166252"/>
                    <a:pt x="5154" y="165122"/>
                    <a:pt x="3142" y="163110"/>
                  </a:cubicBezTo>
                  <a:cubicBezTo>
                    <a:pt x="1130" y="161098"/>
                    <a:pt x="0" y="158369"/>
                    <a:pt x="0" y="155524"/>
                  </a:cubicBezTo>
                  <a:lnTo>
                    <a:pt x="0" y="10728"/>
                  </a:lnTo>
                  <a:cubicBezTo>
                    <a:pt x="0" y="7883"/>
                    <a:pt x="1130" y="5154"/>
                    <a:pt x="3142" y="3142"/>
                  </a:cubicBezTo>
                  <a:cubicBezTo>
                    <a:pt x="5154" y="1130"/>
                    <a:pt x="7883" y="0"/>
                    <a:pt x="10728" y="0"/>
                  </a:cubicBezTo>
                  <a:close/>
                </a:path>
              </a:pathLst>
            </a:custGeom>
            <a:solidFill>
              <a:srgbClr val="545454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326345" cy="194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-1086848" y="452277"/>
            <a:ext cx="16030174" cy="1044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32"/>
              </a:lnSpc>
            </a:pPr>
            <a:r>
              <a:rPr lang="en-US" b="true" sz="7531" spc="-482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Conclusion et Perspectives 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93928" y="2297322"/>
            <a:ext cx="6330292" cy="5692355"/>
          </a:xfrm>
          <a:custGeom>
            <a:avLst/>
            <a:gdLst/>
            <a:ahLst/>
            <a:cxnLst/>
            <a:rect r="r" b="b" t="t" l="l"/>
            <a:pathLst>
              <a:path h="5692355" w="6330292">
                <a:moveTo>
                  <a:pt x="0" y="0"/>
                </a:moveTo>
                <a:lnTo>
                  <a:pt x="6330291" y="0"/>
                </a:lnTo>
                <a:lnTo>
                  <a:pt x="6330291" y="5692356"/>
                </a:lnTo>
                <a:lnTo>
                  <a:pt x="0" y="5692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6402" y="2184273"/>
            <a:ext cx="8154473" cy="2870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88"/>
              </a:lnSpc>
            </a:pPr>
            <a:r>
              <a:rPr lang="en-US" b="true" sz="7200" spc="-46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Gestion et Automatisation d’un Cabinet Médical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4449" y="5841448"/>
            <a:ext cx="9691803" cy="2957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2506" spc="1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Simplifier la gestion des tâches quotidiennes au sein du cabinet.</a:t>
            </a:r>
          </a:p>
          <a:p>
            <a:pPr algn="l" marL="541085" indent="-270543" lvl="1">
              <a:lnSpc>
                <a:spcPts val="3383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 projet vise à fournir une solution logicielle adaptée aux besoins d’un cabinet médical.</a:t>
            </a:r>
          </a:p>
          <a:p>
            <a:pPr algn="l" marL="541085" indent="-270543" lvl="1">
              <a:lnSpc>
                <a:spcPts val="3383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Objectif : augmenter la fiabilité et l’efficacité tout en réduisant la charge de travail.</a:t>
            </a:r>
          </a:p>
          <a:p>
            <a:pPr algn="l" marL="0" indent="0" lvl="0">
              <a:lnSpc>
                <a:spcPts val="33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1894" y="1891184"/>
            <a:ext cx="6433672" cy="6504632"/>
          </a:xfrm>
          <a:custGeom>
            <a:avLst/>
            <a:gdLst/>
            <a:ahLst/>
            <a:cxnLst/>
            <a:rect r="r" b="b" t="t" l="l"/>
            <a:pathLst>
              <a:path h="6504632" w="6433672">
                <a:moveTo>
                  <a:pt x="0" y="0"/>
                </a:moveTo>
                <a:lnTo>
                  <a:pt x="6433672" y="0"/>
                </a:lnTo>
                <a:lnTo>
                  <a:pt x="6433672" y="6504632"/>
                </a:lnTo>
                <a:lnTo>
                  <a:pt x="0" y="6504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525000" y="2184273"/>
            <a:ext cx="7734300" cy="984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88"/>
              </a:lnSpc>
            </a:pPr>
            <a:r>
              <a:rPr lang="en-US" b="true" sz="7200" spc="-460" u="sng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Problématique: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97975" y="3933604"/>
            <a:ext cx="9693174" cy="4168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2506" spc="1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Pourquoi une telle application est nécessaire ?</a:t>
            </a:r>
          </a:p>
          <a:p>
            <a:pPr algn="l" marL="541161" indent="-270581" lvl="1">
              <a:lnSpc>
                <a:spcPts val="3383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Gestion manuelle des dossiers = risque d’erreurs et perte de temps.</a:t>
            </a:r>
          </a:p>
          <a:p>
            <a:pPr algn="l" marL="541161" indent="-270581" lvl="1">
              <a:lnSpc>
                <a:spcPts val="3383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Organisation des rendez-vous mal structurée, entraînant des conflits ou retards.</a:t>
            </a:r>
          </a:p>
          <a:p>
            <a:pPr algn="l" marL="541161" indent="-270581" lvl="1">
              <a:lnSpc>
                <a:spcPts val="3383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Difficulté à garantir la confidentialité des données médicales.</a:t>
            </a:r>
          </a:p>
          <a:p>
            <a:pPr algn="l" marL="541161" indent="-270581" lvl="1">
              <a:lnSpc>
                <a:spcPts val="3383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Manque d’un système centralisé pour suivre l’évolution des patients.</a:t>
            </a:r>
          </a:p>
          <a:p>
            <a:pPr algn="l" marL="0" indent="0" lvl="0">
              <a:lnSpc>
                <a:spcPts val="33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6989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6989F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6989F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71638" y="2003701"/>
            <a:ext cx="4826668" cy="955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27"/>
              </a:lnSpc>
              <a:spcBef>
                <a:spcPct val="0"/>
              </a:spcBef>
            </a:pPr>
            <a:r>
              <a:rPr lang="en-US" b="true" sz="2835" spc="4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Automatiser la gestion des dossiers et fiches patients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45273" y="4550818"/>
            <a:ext cx="4479397" cy="1061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43"/>
              </a:lnSpc>
              <a:spcBef>
                <a:spcPct val="0"/>
              </a:spcBef>
            </a:pPr>
            <a:r>
              <a:rPr lang="en-US" b="true" sz="3143" spc="5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Simplifier la prise et le suivi des rendez-vous.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070625" y="7104751"/>
            <a:ext cx="4479397" cy="1418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04"/>
              </a:lnSpc>
              <a:spcBef>
                <a:spcPct val="0"/>
              </a:spcBef>
            </a:pPr>
            <a:r>
              <a:rPr lang="en-US" b="true" sz="2818" spc="4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Faciliter l'accès rapide et sécurisé aux données médicales.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04466" y="886339"/>
            <a:ext cx="9687207" cy="244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97"/>
              </a:lnSpc>
            </a:pPr>
            <a:r>
              <a:rPr lang="en-US" b="true" sz="9132" spc="-584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Objectifs de l’Application :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873465" y="3862348"/>
            <a:ext cx="6446042" cy="5650146"/>
          </a:xfrm>
          <a:custGeom>
            <a:avLst/>
            <a:gdLst/>
            <a:ahLst/>
            <a:cxnLst/>
            <a:rect r="r" b="b" t="t" l="l"/>
            <a:pathLst>
              <a:path h="5650146" w="6446042">
                <a:moveTo>
                  <a:pt x="0" y="0"/>
                </a:moveTo>
                <a:lnTo>
                  <a:pt x="6446042" y="0"/>
                </a:lnTo>
                <a:lnTo>
                  <a:pt x="6446042" y="5650146"/>
                </a:lnTo>
                <a:lnTo>
                  <a:pt x="0" y="5650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48408" y="1537278"/>
            <a:ext cx="6815642" cy="7212443"/>
          </a:xfrm>
          <a:custGeom>
            <a:avLst/>
            <a:gdLst/>
            <a:ahLst/>
            <a:cxnLst/>
            <a:rect r="r" b="b" t="t" l="l"/>
            <a:pathLst>
              <a:path h="7212443" w="6815642">
                <a:moveTo>
                  <a:pt x="0" y="0"/>
                </a:moveTo>
                <a:lnTo>
                  <a:pt x="6815642" y="0"/>
                </a:lnTo>
                <a:lnTo>
                  <a:pt x="6815642" y="7212444"/>
                </a:lnTo>
                <a:lnTo>
                  <a:pt x="0" y="7212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33475"/>
            <a:ext cx="8154473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99"/>
              </a:lnSpc>
            </a:pPr>
            <a:r>
              <a:rPr lang="en-US" b="true" sz="7499" spc="-479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Fonctionnalité 1 – Dossiers Médicaux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8846" y="3647917"/>
            <a:ext cx="10674818" cy="5864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1"/>
              </a:lnSpc>
            </a:pPr>
            <a:r>
              <a:rPr lang="en-US" sz="2867" spc="17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Description de la fonctionnalité :</a:t>
            </a:r>
          </a:p>
          <a:p>
            <a:pPr algn="l" marL="619109" indent="-309555" lvl="1">
              <a:lnSpc>
                <a:spcPts val="3871"/>
              </a:lnSpc>
              <a:buFont typeface="Arial"/>
              <a:buChar char="•"/>
            </a:pPr>
            <a:r>
              <a:rPr lang="en-US" sz="2867" spc="1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Permet la création, consultation et mise à jour des dossiers médicaux.</a:t>
            </a:r>
          </a:p>
          <a:p>
            <a:pPr algn="l" marL="619109" indent="-309555" lvl="1">
              <a:lnSpc>
                <a:spcPts val="3871"/>
              </a:lnSpc>
              <a:buFont typeface="Arial"/>
              <a:buChar char="•"/>
            </a:pPr>
            <a:r>
              <a:rPr lang="en-US" sz="2867" spc="1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Stocke les informations clés : antécédents, traitements, allergies, etc.</a:t>
            </a:r>
          </a:p>
          <a:p>
            <a:pPr algn="l" marL="619109" indent="-309555" lvl="1">
              <a:lnSpc>
                <a:spcPts val="3871"/>
              </a:lnSpc>
              <a:buFont typeface="Arial"/>
              <a:buChar char="•"/>
            </a:pPr>
            <a:r>
              <a:rPr lang="en-US" sz="2867" spc="1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Historique complet des consultations pour un meilleur suivi.</a:t>
            </a:r>
          </a:p>
          <a:p>
            <a:pPr algn="l">
              <a:lnSpc>
                <a:spcPts val="3871"/>
              </a:lnSpc>
            </a:pPr>
            <a:r>
              <a:rPr lang="en-US" sz="2867" spc="17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Exemple :</a:t>
            </a:r>
          </a:p>
          <a:p>
            <a:pPr algn="l" marL="619109" indent="-309555" lvl="1">
              <a:lnSpc>
                <a:spcPts val="3871"/>
              </a:lnSpc>
              <a:buFont typeface="Arial"/>
              <a:buChar char="•"/>
            </a:pPr>
            <a:r>
              <a:rPr lang="en-US" sz="2867" spc="1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Lorsqu’un patient revient, le médecin peut rapidement accéder à son historique pour adapter le traitement.</a:t>
            </a:r>
          </a:p>
          <a:p>
            <a:pPr algn="l" marL="0" indent="0" lvl="0">
              <a:lnSpc>
                <a:spcPts val="387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7551" y="895350"/>
            <a:ext cx="7790338" cy="2521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34"/>
              </a:lnSpc>
              <a:spcBef>
                <a:spcPct val="0"/>
              </a:spcBef>
            </a:pPr>
            <a:r>
              <a:rPr lang="en-US" b="true" sz="723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Fonctionnalité 2 – Rendez-vous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043854" y="1384563"/>
            <a:ext cx="6883554" cy="7517875"/>
            <a:chOff x="0" y="0"/>
            <a:chExt cx="74422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44220" cy="812800"/>
            </a:xfrm>
            <a:custGeom>
              <a:avLst/>
              <a:gdLst/>
              <a:ahLst/>
              <a:cxnLst/>
              <a:rect r="r" b="b" t="t" l="l"/>
              <a:pathLst>
                <a:path h="812800" w="744220">
                  <a:moveTo>
                    <a:pt x="19120" y="0"/>
                  </a:moveTo>
                  <a:lnTo>
                    <a:pt x="725100" y="0"/>
                  </a:lnTo>
                  <a:cubicBezTo>
                    <a:pt x="735660" y="0"/>
                    <a:pt x="744220" y="8560"/>
                    <a:pt x="744220" y="19120"/>
                  </a:cubicBezTo>
                  <a:lnTo>
                    <a:pt x="744220" y="793680"/>
                  </a:lnTo>
                  <a:cubicBezTo>
                    <a:pt x="744220" y="798751"/>
                    <a:pt x="742206" y="803614"/>
                    <a:pt x="738620" y="807200"/>
                  </a:cubicBezTo>
                  <a:cubicBezTo>
                    <a:pt x="735034" y="810786"/>
                    <a:pt x="730171" y="812800"/>
                    <a:pt x="725100" y="812800"/>
                  </a:cubicBezTo>
                  <a:lnTo>
                    <a:pt x="19120" y="812800"/>
                  </a:lnTo>
                  <a:cubicBezTo>
                    <a:pt x="14049" y="812800"/>
                    <a:pt x="9186" y="810786"/>
                    <a:pt x="5600" y="807200"/>
                  </a:cubicBezTo>
                  <a:cubicBezTo>
                    <a:pt x="2014" y="803614"/>
                    <a:pt x="0" y="798751"/>
                    <a:pt x="0" y="793680"/>
                  </a:cubicBezTo>
                  <a:lnTo>
                    <a:pt x="0" y="19120"/>
                  </a:lnTo>
                  <a:cubicBezTo>
                    <a:pt x="0" y="14049"/>
                    <a:pt x="2014" y="9186"/>
                    <a:pt x="5600" y="5600"/>
                  </a:cubicBezTo>
                  <a:cubicBezTo>
                    <a:pt x="9186" y="2014"/>
                    <a:pt x="14049" y="0"/>
                    <a:pt x="19120" y="0"/>
                  </a:cubicBezTo>
                  <a:close/>
                </a:path>
              </a:pathLst>
            </a:custGeom>
            <a:solidFill>
              <a:srgbClr val="6989F9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74422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163926" y="2070178"/>
            <a:ext cx="4922621" cy="6832259"/>
          </a:xfrm>
          <a:custGeom>
            <a:avLst/>
            <a:gdLst/>
            <a:ahLst/>
            <a:cxnLst/>
            <a:rect r="r" b="b" t="t" l="l"/>
            <a:pathLst>
              <a:path h="6832259" w="4922621">
                <a:moveTo>
                  <a:pt x="0" y="0"/>
                </a:moveTo>
                <a:lnTo>
                  <a:pt x="4922622" y="0"/>
                </a:lnTo>
                <a:lnTo>
                  <a:pt x="4922622" y="6832259"/>
                </a:lnTo>
                <a:lnTo>
                  <a:pt x="0" y="6832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5086" y="4234957"/>
            <a:ext cx="10678767" cy="502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7"/>
              </a:lnSpc>
            </a:pPr>
            <a:r>
              <a:rPr lang="en-US" sz="28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Description de la fonctionnalité :</a:t>
            </a:r>
          </a:p>
          <a:p>
            <a:pPr algn="l" marL="616525" indent="-308262" lvl="1">
              <a:lnSpc>
                <a:spcPts val="3997"/>
              </a:lnSpc>
              <a:buFont typeface="Arial"/>
              <a:buChar char="•"/>
            </a:pPr>
            <a:r>
              <a:rPr lang="en-US" sz="285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Permet de fixer des rendez-vous en fonction des disponibilités du médecin.</a:t>
            </a:r>
          </a:p>
          <a:p>
            <a:pPr algn="l" marL="616525" indent="-308262" lvl="1">
              <a:lnSpc>
                <a:spcPts val="3997"/>
              </a:lnSpc>
              <a:buFont typeface="Arial"/>
              <a:buChar char="•"/>
            </a:pPr>
            <a:r>
              <a:rPr lang="en-US" sz="285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Enregistre les informations du patient : nom, prénom, téléphone.</a:t>
            </a:r>
          </a:p>
          <a:p>
            <a:pPr algn="l" marL="616525" indent="-308262" lvl="1">
              <a:lnSpc>
                <a:spcPts val="3997"/>
              </a:lnSpc>
              <a:buFont typeface="Arial"/>
              <a:buChar char="•"/>
            </a:pPr>
            <a:r>
              <a:rPr lang="en-US" sz="285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Notifie les utilisateurs en cas de conflit ou de modification.</a:t>
            </a:r>
          </a:p>
          <a:p>
            <a:pPr algn="l">
              <a:lnSpc>
                <a:spcPts val="3997"/>
              </a:lnSpc>
            </a:pPr>
            <a:r>
              <a:rPr lang="en-US" sz="28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Exemple pratique :</a:t>
            </a:r>
          </a:p>
          <a:p>
            <a:pPr algn="l" marL="616525" indent="-308262" lvl="1">
              <a:lnSpc>
                <a:spcPts val="3997"/>
              </a:lnSpc>
              <a:buFont typeface="Arial"/>
              <a:buChar char="•"/>
            </a:pPr>
            <a:r>
              <a:rPr lang="en-US" sz="285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secrétaire peut trouver une date libre en quelques clics et informer le patient immédiatement.</a:t>
            </a:r>
          </a:p>
          <a:p>
            <a:pPr algn="l">
              <a:lnSpc>
                <a:spcPts val="399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9902" y="1528751"/>
            <a:ext cx="7115160" cy="6236648"/>
          </a:xfrm>
          <a:custGeom>
            <a:avLst/>
            <a:gdLst/>
            <a:ahLst/>
            <a:cxnLst/>
            <a:rect r="r" b="b" t="t" l="l"/>
            <a:pathLst>
              <a:path h="6236648" w="7115160">
                <a:moveTo>
                  <a:pt x="0" y="0"/>
                </a:moveTo>
                <a:lnTo>
                  <a:pt x="7115160" y="0"/>
                </a:lnTo>
                <a:lnTo>
                  <a:pt x="7115160" y="6236648"/>
                </a:lnTo>
                <a:lnTo>
                  <a:pt x="0" y="6236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65286" y="1412056"/>
            <a:ext cx="7510839" cy="1927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88"/>
              </a:lnSpc>
            </a:pPr>
            <a:r>
              <a:rPr lang="en-US" b="true" sz="7200" spc="-46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Fonctionnalité 3 – Fiches Patients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63616" y="4275215"/>
            <a:ext cx="9914180" cy="5519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7"/>
              </a:lnSpc>
            </a:pPr>
            <a:r>
              <a:rPr lang="en-US" sz="2716" spc="16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Contenu des fiches patients :</a:t>
            </a:r>
          </a:p>
          <a:p>
            <a:pPr algn="l" marL="586466" indent="-293233" lvl="1">
              <a:lnSpc>
                <a:spcPts val="3667"/>
              </a:lnSpc>
              <a:buFont typeface="Arial"/>
              <a:buChar char="•"/>
            </a:pPr>
            <a:r>
              <a:rPr lang="en-US" sz="2716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Informations personnelles : nom, âge, sexe, téléphone.</a:t>
            </a:r>
          </a:p>
          <a:p>
            <a:pPr algn="l" marL="586466" indent="-293233" lvl="1">
              <a:lnSpc>
                <a:spcPts val="3667"/>
              </a:lnSpc>
              <a:buFont typeface="Arial"/>
              <a:buChar char="•"/>
            </a:pPr>
            <a:r>
              <a:rPr lang="en-US" sz="2716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Antécédents médicaux : allergies, opérations, traitements en cours.</a:t>
            </a:r>
          </a:p>
          <a:p>
            <a:pPr algn="l" marL="586466" indent="-293233" lvl="1">
              <a:lnSpc>
                <a:spcPts val="3667"/>
              </a:lnSpc>
              <a:buFont typeface="Arial"/>
              <a:buChar char="•"/>
            </a:pPr>
            <a:r>
              <a:rPr lang="en-US" sz="2716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Résumé des constantes médicales : poids, taille, tension, etc.</a:t>
            </a:r>
          </a:p>
          <a:p>
            <a:pPr algn="l">
              <a:lnSpc>
                <a:spcPts val="3667"/>
              </a:lnSpc>
            </a:pPr>
            <a:r>
              <a:rPr lang="en-US" sz="2716" spc="16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Avantages :</a:t>
            </a:r>
          </a:p>
          <a:p>
            <a:pPr algn="l" marL="586466" indent="-293233" lvl="1">
              <a:lnSpc>
                <a:spcPts val="3667"/>
              </a:lnSpc>
              <a:buFont typeface="Arial"/>
              <a:buChar char="•"/>
            </a:pPr>
            <a:r>
              <a:rPr lang="en-US" sz="2716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Facilite l’accès aux informations importantes.</a:t>
            </a:r>
          </a:p>
          <a:p>
            <a:pPr algn="l" marL="586466" indent="-293233" lvl="1">
              <a:lnSpc>
                <a:spcPts val="3667"/>
              </a:lnSpc>
              <a:buFont typeface="Arial"/>
              <a:buChar char="•"/>
            </a:pPr>
            <a:r>
              <a:rPr lang="en-US" sz="2716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Évite de poser les mêmes questions à chaque consultation.</a:t>
            </a:r>
          </a:p>
          <a:p>
            <a:pPr algn="l" marL="0" indent="0" lvl="0">
              <a:lnSpc>
                <a:spcPts val="366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55687" y="5883578"/>
            <a:ext cx="6227997" cy="2861525"/>
            <a:chOff x="0" y="0"/>
            <a:chExt cx="673344" cy="3093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3344" cy="309376"/>
            </a:xfrm>
            <a:custGeom>
              <a:avLst/>
              <a:gdLst/>
              <a:ahLst/>
              <a:cxnLst/>
              <a:rect r="r" b="b" t="t" l="l"/>
              <a:pathLst>
                <a:path h="309376" w="673344">
                  <a:moveTo>
                    <a:pt x="21132" y="0"/>
                  </a:moveTo>
                  <a:lnTo>
                    <a:pt x="652212" y="0"/>
                  </a:lnTo>
                  <a:cubicBezTo>
                    <a:pt x="657816" y="0"/>
                    <a:pt x="663191" y="2226"/>
                    <a:pt x="667154" y="6190"/>
                  </a:cubicBezTo>
                  <a:cubicBezTo>
                    <a:pt x="671118" y="10153"/>
                    <a:pt x="673344" y="15528"/>
                    <a:pt x="673344" y="21132"/>
                  </a:cubicBezTo>
                  <a:lnTo>
                    <a:pt x="673344" y="288243"/>
                  </a:lnTo>
                  <a:cubicBezTo>
                    <a:pt x="673344" y="299914"/>
                    <a:pt x="663883" y="309376"/>
                    <a:pt x="652212" y="309376"/>
                  </a:cubicBezTo>
                  <a:lnTo>
                    <a:pt x="21132" y="309376"/>
                  </a:lnTo>
                  <a:cubicBezTo>
                    <a:pt x="9461" y="309376"/>
                    <a:pt x="0" y="299914"/>
                    <a:pt x="0" y="288243"/>
                  </a:cubicBezTo>
                  <a:lnTo>
                    <a:pt x="0" y="21132"/>
                  </a:lnTo>
                  <a:cubicBezTo>
                    <a:pt x="0" y="9461"/>
                    <a:pt x="9461" y="0"/>
                    <a:pt x="21132" y="0"/>
                  </a:cubicBezTo>
                  <a:close/>
                </a:path>
              </a:pathLst>
            </a:custGeom>
            <a:solidFill>
              <a:srgbClr val="6989F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73344" cy="3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728" y="5965632"/>
            <a:ext cx="5855303" cy="2779470"/>
            <a:chOff x="0" y="0"/>
            <a:chExt cx="633050" cy="3005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3050" cy="300504"/>
            </a:xfrm>
            <a:custGeom>
              <a:avLst/>
              <a:gdLst/>
              <a:ahLst/>
              <a:cxnLst/>
              <a:rect r="r" b="b" t="t" l="l"/>
              <a:pathLst>
                <a:path h="300504" w="633050">
                  <a:moveTo>
                    <a:pt x="22478" y="0"/>
                  </a:moveTo>
                  <a:lnTo>
                    <a:pt x="610572" y="0"/>
                  </a:lnTo>
                  <a:cubicBezTo>
                    <a:pt x="616534" y="0"/>
                    <a:pt x="622251" y="2368"/>
                    <a:pt x="626466" y="6584"/>
                  </a:cubicBezTo>
                  <a:cubicBezTo>
                    <a:pt x="630682" y="10799"/>
                    <a:pt x="633050" y="16516"/>
                    <a:pt x="633050" y="22478"/>
                  </a:cubicBezTo>
                  <a:lnTo>
                    <a:pt x="633050" y="278027"/>
                  </a:lnTo>
                  <a:cubicBezTo>
                    <a:pt x="633050" y="283988"/>
                    <a:pt x="630682" y="289705"/>
                    <a:pt x="626466" y="293921"/>
                  </a:cubicBezTo>
                  <a:cubicBezTo>
                    <a:pt x="622251" y="298136"/>
                    <a:pt x="616534" y="300504"/>
                    <a:pt x="610572" y="300504"/>
                  </a:cubicBezTo>
                  <a:lnTo>
                    <a:pt x="22478" y="300504"/>
                  </a:lnTo>
                  <a:cubicBezTo>
                    <a:pt x="16516" y="300504"/>
                    <a:pt x="10799" y="298136"/>
                    <a:pt x="6584" y="293921"/>
                  </a:cubicBezTo>
                  <a:cubicBezTo>
                    <a:pt x="2368" y="289705"/>
                    <a:pt x="0" y="283988"/>
                    <a:pt x="0" y="278027"/>
                  </a:cubicBezTo>
                  <a:lnTo>
                    <a:pt x="0" y="22478"/>
                  </a:lnTo>
                  <a:cubicBezTo>
                    <a:pt x="0" y="16516"/>
                    <a:pt x="2368" y="10799"/>
                    <a:pt x="6584" y="6584"/>
                  </a:cubicBezTo>
                  <a:cubicBezTo>
                    <a:pt x="10799" y="2368"/>
                    <a:pt x="16516" y="0"/>
                    <a:pt x="22478" y="0"/>
                  </a:cubicBezTo>
                  <a:close/>
                </a:path>
              </a:pathLst>
            </a:custGeom>
            <a:solidFill>
              <a:srgbClr val="6989F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633050" cy="3290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332968" y="886660"/>
            <a:ext cx="13622064" cy="91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68"/>
              </a:lnSpc>
            </a:pPr>
            <a:r>
              <a:rPr lang="en-US" b="true" sz="6700" spc="-428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Avantages de l’Application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607763" y="2502609"/>
            <a:ext cx="6034943" cy="2640891"/>
            <a:chOff x="0" y="0"/>
            <a:chExt cx="652472" cy="28552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52472" cy="285522"/>
            </a:xfrm>
            <a:custGeom>
              <a:avLst/>
              <a:gdLst/>
              <a:ahLst/>
              <a:cxnLst/>
              <a:rect r="r" b="b" t="t" l="l"/>
              <a:pathLst>
                <a:path h="285522" w="652472">
                  <a:moveTo>
                    <a:pt x="21808" y="0"/>
                  </a:moveTo>
                  <a:lnTo>
                    <a:pt x="630663" y="0"/>
                  </a:lnTo>
                  <a:cubicBezTo>
                    <a:pt x="642708" y="0"/>
                    <a:pt x="652472" y="9764"/>
                    <a:pt x="652472" y="21808"/>
                  </a:cubicBezTo>
                  <a:lnTo>
                    <a:pt x="652472" y="263713"/>
                  </a:lnTo>
                  <a:cubicBezTo>
                    <a:pt x="652472" y="269497"/>
                    <a:pt x="650174" y="275044"/>
                    <a:pt x="646084" y="279134"/>
                  </a:cubicBezTo>
                  <a:cubicBezTo>
                    <a:pt x="641994" y="283224"/>
                    <a:pt x="636447" y="285522"/>
                    <a:pt x="630663" y="285522"/>
                  </a:cubicBezTo>
                  <a:lnTo>
                    <a:pt x="21808" y="285522"/>
                  </a:lnTo>
                  <a:cubicBezTo>
                    <a:pt x="16024" y="285522"/>
                    <a:pt x="10477" y="283224"/>
                    <a:pt x="6388" y="279134"/>
                  </a:cubicBezTo>
                  <a:cubicBezTo>
                    <a:pt x="2298" y="275044"/>
                    <a:pt x="0" y="269497"/>
                    <a:pt x="0" y="263713"/>
                  </a:cubicBezTo>
                  <a:lnTo>
                    <a:pt x="0" y="21808"/>
                  </a:lnTo>
                  <a:cubicBezTo>
                    <a:pt x="0" y="16024"/>
                    <a:pt x="2298" y="10477"/>
                    <a:pt x="6388" y="6388"/>
                  </a:cubicBezTo>
                  <a:cubicBezTo>
                    <a:pt x="10477" y="2298"/>
                    <a:pt x="16024" y="0"/>
                    <a:pt x="21808" y="0"/>
                  </a:cubicBezTo>
                  <a:close/>
                </a:path>
              </a:pathLst>
            </a:custGeom>
            <a:solidFill>
              <a:srgbClr val="6989F9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652472" cy="314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835254" y="2687290"/>
            <a:ext cx="4807743" cy="270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8"/>
              </a:lnSpc>
            </a:pPr>
            <a:r>
              <a:rPr lang="en-US" b="true" sz="2561" spc="4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  <a:r>
              <a:rPr lang="en-US" sz="2561" spc="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b="true" sz="2561" spc="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Pour le personnel médical :</a:t>
            </a:r>
          </a:p>
          <a:p>
            <a:pPr algn="just" marL="553048" indent="-276524" lvl="1">
              <a:lnSpc>
                <a:spcPts val="3458"/>
              </a:lnSpc>
              <a:buFont typeface="Arial"/>
              <a:buChar char="•"/>
            </a:pPr>
            <a:r>
              <a:rPr lang="en-US" b="true" sz="2561" spc="4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Gain de temps dans la gestion quotidienne.</a:t>
            </a:r>
          </a:p>
          <a:p>
            <a:pPr algn="just" marL="574639" indent="-287320" lvl="1">
              <a:lnSpc>
                <a:spcPts val="3593"/>
              </a:lnSpc>
              <a:buFont typeface="Arial"/>
              <a:buChar char="•"/>
            </a:pPr>
            <a:r>
              <a:rPr lang="en-US" b="true" sz="2661" spc="42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Réduction des tâches répétitives.</a:t>
            </a:r>
          </a:p>
          <a:p>
            <a:pPr algn="just" marL="0" indent="0" lvl="0">
              <a:lnSpc>
                <a:spcPts val="3995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508512" y="6154200"/>
            <a:ext cx="5922348" cy="236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5"/>
              </a:lnSpc>
            </a:pPr>
            <a:r>
              <a:rPr lang="en-US" b="true" sz="2493" spc="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Avantages globaux :</a:t>
            </a:r>
          </a:p>
          <a:p>
            <a:pPr algn="just" marL="495102" indent="-247551" lvl="1">
              <a:lnSpc>
                <a:spcPts val="3095"/>
              </a:lnSpc>
              <a:buFont typeface="Arial"/>
              <a:buChar char="•"/>
            </a:pPr>
            <a:r>
              <a:rPr lang="en-US" b="true" sz="2293" spc="3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Augmentation de l’efficacité du cabinet.</a:t>
            </a:r>
          </a:p>
          <a:p>
            <a:pPr algn="just" marL="495102" indent="-247551" lvl="1">
              <a:lnSpc>
                <a:spcPts val="3095"/>
              </a:lnSpc>
              <a:buFont typeface="Arial"/>
              <a:buChar char="•"/>
            </a:pPr>
            <a:r>
              <a:rPr lang="en-US" b="true" sz="2293" spc="3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Réduction des risques d’erreurs humaines.</a:t>
            </a:r>
          </a:p>
          <a:p>
            <a:pPr algn="just" marL="0" indent="0" lvl="0">
              <a:lnSpc>
                <a:spcPts val="3095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842728" y="6230557"/>
            <a:ext cx="5688983" cy="257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6"/>
              </a:lnSpc>
            </a:pPr>
            <a:r>
              <a:rPr lang="en-US" b="true" sz="2397" spc="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   </a:t>
            </a:r>
            <a:r>
              <a:rPr lang="en-US" b="true" sz="2397" spc="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Pour les patients :</a:t>
            </a:r>
          </a:p>
          <a:p>
            <a:pPr algn="just" marL="496568" indent="-248284" lvl="1">
              <a:lnSpc>
                <a:spcPts val="3104"/>
              </a:lnSpc>
              <a:buFont typeface="Arial"/>
              <a:buChar char="•"/>
            </a:pPr>
            <a:r>
              <a:rPr lang="en-US" b="true" sz="2299" spc="3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Meilleure organisation des rendez-vous.</a:t>
            </a:r>
          </a:p>
          <a:p>
            <a:pPr algn="just" marL="496568" indent="-248284" lvl="1">
              <a:lnSpc>
                <a:spcPts val="3104"/>
              </a:lnSpc>
              <a:buFont typeface="Arial"/>
              <a:buChar char="•"/>
            </a:pPr>
            <a:r>
              <a:rPr lang="en-US" b="true" sz="2299" spc="3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Confidentialité renforcée pour leurs données médicales.</a:t>
            </a:r>
          </a:p>
          <a:p>
            <a:pPr algn="just" marL="0" indent="0" lvl="0">
              <a:lnSpc>
                <a:spcPts val="49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698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4696" y="456687"/>
            <a:ext cx="17140712" cy="9277608"/>
            <a:chOff x="0" y="0"/>
            <a:chExt cx="5737994" cy="3105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37994" cy="3105756"/>
            </a:xfrm>
            <a:custGeom>
              <a:avLst/>
              <a:gdLst/>
              <a:ahLst/>
              <a:cxnLst/>
              <a:rect r="r" b="b" t="t" l="l"/>
              <a:pathLst>
                <a:path h="3105756" w="5737994">
                  <a:moveTo>
                    <a:pt x="6775" y="0"/>
                  </a:moveTo>
                  <a:lnTo>
                    <a:pt x="5731219" y="0"/>
                  </a:lnTo>
                  <a:cubicBezTo>
                    <a:pt x="5734961" y="0"/>
                    <a:pt x="5737994" y="3033"/>
                    <a:pt x="5737994" y="6775"/>
                  </a:cubicBezTo>
                  <a:lnTo>
                    <a:pt x="5737994" y="3098981"/>
                  </a:lnTo>
                  <a:cubicBezTo>
                    <a:pt x="5737994" y="3102722"/>
                    <a:pt x="5734961" y="3105756"/>
                    <a:pt x="5731219" y="3105756"/>
                  </a:cubicBezTo>
                  <a:lnTo>
                    <a:pt x="6775" y="3105756"/>
                  </a:lnTo>
                  <a:cubicBezTo>
                    <a:pt x="3033" y="3105756"/>
                    <a:pt x="0" y="3102722"/>
                    <a:pt x="0" y="3098981"/>
                  </a:cubicBezTo>
                  <a:lnTo>
                    <a:pt x="0" y="6775"/>
                  </a:lnTo>
                  <a:cubicBezTo>
                    <a:pt x="0" y="3033"/>
                    <a:pt x="3033" y="0"/>
                    <a:pt x="6775" y="0"/>
                  </a:cubicBezTo>
                  <a:close/>
                </a:path>
              </a:pathLst>
            </a:custGeom>
            <a:solidFill>
              <a:srgbClr val="EFF3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5737994" cy="30200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59446" y="2418023"/>
            <a:ext cx="5432720" cy="2186326"/>
            <a:chOff x="0" y="0"/>
            <a:chExt cx="2167474" cy="8722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67474" cy="872271"/>
            </a:xfrm>
            <a:custGeom>
              <a:avLst/>
              <a:gdLst/>
              <a:ahLst/>
              <a:cxnLst/>
              <a:rect r="r" b="b" t="t" l="l"/>
              <a:pathLst>
                <a:path h="872271" w="2167474">
                  <a:moveTo>
                    <a:pt x="42752" y="0"/>
                  </a:moveTo>
                  <a:lnTo>
                    <a:pt x="2124722" y="0"/>
                  </a:lnTo>
                  <a:cubicBezTo>
                    <a:pt x="2148334" y="0"/>
                    <a:pt x="2167474" y="19141"/>
                    <a:pt x="2167474" y="42752"/>
                  </a:cubicBezTo>
                  <a:lnTo>
                    <a:pt x="2167474" y="829520"/>
                  </a:lnTo>
                  <a:cubicBezTo>
                    <a:pt x="2167474" y="853131"/>
                    <a:pt x="2148334" y="872271"/>
                    <a:pt x="2124722" y="872271"/>
                  </a:cubicBezTo>
                  <a:lnTo>
                    <a:pt x="42752" y="872271"/>
                  </a:lnTo>
                  <a:cubicBezTo>
                    <a:pt x="19141" y="872271"/>
                    <a:pt x="0" y="853131"/>
                    <a:pt x="0" y="829520"/>
                  </a:cubicBezTo>
                  <a:lnTo>
                    <a:pt x="0" y="42752"/>
                  </a:lnTo>
                  <a:cubicBezTo>
                    <a:pt x="0" y="19141"/>
                    <a:pt x="19141" y="0"/>
                    <a:pt x="42752" y="0"/>
                  </a:cubicBezTo>
                  <a:close/>
                </a:path>
              </a:pathLst>
            </a:custGeom>
            <a:solidFill>
              <a:srgbClr val="6989F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14300"/>
              <a:ext cx="2167474" cy="757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97"/>
                </a:lnSpc>
              </a:pPr>
              <a:r>
                <a:rPr lang="en-US" b="true" sz="6599" spc="468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Fiche patient :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14808" y="5095875"/>
            <a:ext cx="7660244" cy="403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3148" indent="-371574" lvl="1">
              <a:lnSpc>
                <a:spcPts val="4646"/>
              </a:lnSpc>
              <a:buFont typeface="Arial"/>
              <a:buChar char="•"/>
            </a:pPr>
            <a:r>
              <a:rPr lang="en-US" b="true" sz="344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Nom : </a:t>
            </a:r>
            <a:r>
              <a:rPr lang="en-US" sz="344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SARA</a:t>
            </a:r>
          </a:p>
          <a:p>
            <a:pPr algn="just" marL="743148" indent="-371574" lvl="1">
              <a:lnSpc>
                <a:spcPts val="4646"/>
              </a:lnSpc>
              <a:buFont typeface="Arial"/>
              <a:buChar char="•"/>
            </a:pPr>
            <a:r>
              <a:rPr lang="en-US" b="true" sz="344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Allergies :</a:t>
            </a:r>
            <a:r>
              <a:rPr lang="en-US" sz="344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la pénicilline</a:t>
            </a:r>
          </a:p>
          <a:p>
            <a:pPr algn="just" marL="743148" indent="-371574" lvl="1">
              <a:lnSpc>
                <a:spcPts val="4646"/>
              </a:lnSpc>
              <a:buFont typeface="Arial"/>
              <a:buChar char="•"/>
            </a:pPr>
            <a:r>
              <a:rPr lang="en-US" b="true" sz="344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Traitement en cours : </a:t>
            </a:r>
            <a:r>
              <a:rPr lang="en-US" sz="344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Prise de Paracétamol 500mg deux fois par jour pendant 7 jours pour soulager une fièvre.</a:t>
            </a:r>
          </a:p>
          <a:p>
            <a:pPr algn="just" marL="0" indent="0" lvl="0">
              <a:lnSpc>
                <a:spcPts val="4646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9954566" y="2453866"/>
            <a:ext cx="6593483" cy="2150483"/>
            <a:chOff x="0" y="0"/>
            <a:chExt cx="2630580" cy="8579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30580" cy="857971"/>
            </a:xfrm>
            <a:custGeom>
              <a:avLst/>
              <a:gdLst/>
              <a:ahLst/>
              <a:cxnLst/>
              <a:rect r="r" b="b" t="t" l="l"/>
              <a:pathLst>
                <a:path h="857971" w="2630580">
                  <a:moveTo>
                    <a:pt x="35225" y="0"/>
                  </a:moveTo>
                  <a:lnTo>
                    <a:pt x="2595354" y="0"/>
                  </a:lnTo>
                  <a:cubicBezTo>
                    <a:pt x="2614809" y="0"/>
                    <a:pt x="2630580" y="15771"/>
                    <a:pt x="2630580" y="35225"/>
                  </a:cubicBezTo>
                  <a:lnTo>
                    <a:pt x="2630580" y="822746"/>
                  </a:lnTo>
                  <a:cubicBezTo>
                    <a:pt x="2630580" y="832088"/>
                    <a:pt x="2626868" y="841048"/>
                    <a:pt x="2620262" y="847654"/>
                  </a:cubicBezTo>
                  <a:cubicBezTo>
                    <a:pt x="2613656" y="854260"/>
                    <a:pt x="2604697" y="857971"/>
                    <a:pt x="2595354" y="857971"/>
                  </a:cubicBezTo>
                  <a:lnTo>
                    <a:pt x="35225" y="857971"/>
                  </a:lnTo>
                  <a:cubicBezTo>
                    <a:pt x="25883" y="857971"/>
                    <a:pt x="16923" y="854260"/>
                    <a:pt x="10317" y="847654"/>
                  </a:cubicBezTo>
                  <a:cubicBezTo>
                    <a:pt x="3711" y="841048"/>
                    <a:pt x="0" y="832088"/>
                    <a:pt x="0" y="822746"/>
                  </a:cubicBezTo>
                  <a:lnTo>
                    <a:pt x="0" y="35225"/>
                  </a:lnTo>
                  <a:cubicBezTo>
                    <a:pt x="0" y="25883"/>
                    <a:pt x="3711" y="16923"/>
                    <a:pt x="10317" y="10317"/>
                  </a:cubicBezTo>
                  <a:cubicBezTo>
                    <a:pt x="16923" y="3711"/>
                    <a:pt x="25883" y="0"/>
                    <a:pt x="35225" y="0"/>
                  </a:cubicBezTo>
                  <a:close/>
                </a:path>
              </a:pathLst>
            </a:custGeom>
            <a:solidFill>
              <a:srgbClr val="6989F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04775"/>
              <a:ext cx="2630580" cy="7531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385"/>
                </a:lnSpc>
              </a:pPr>
              <a:r>
                <a:rPr lang="en-US" b="true" sz="6199" spc="44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Planning des rendez-vous :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452483" y="5758728"/>
            <a:ext cx="7095566" cy="1862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0513" indent="-390256" lvl="1">
              <a:lnSpc>
                <a:spcPts val="4880"/>
              </a:lnSpc>
              <a:buFont typeface="Arial"/>
              <a:buChar char="•"/>
            </a:pPr>
            <a:r>
              <a:rPr lang="en-US" b="true" sz="361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Patient 1 :</a:t>
            </a:r>
            <a:r>
              <a:rPr lang="en-US" sz="361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02 janvier à 9:00</a:t>
            </a:r>
          </a:p>
          <a:p>
            <a:pPr algn="just" marL="780513" indent="-390256" lvl="1">
              <a:lnSpc>
                <a:spcPts val="4880"/>
              </a:lnSpc>
              <a:buFont typeface="Arial"/>
              <a:buChar char="•"/>
            </a:pPr>
            <a:r>
              <a:rPr lang="en-US" b="true" sz="361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Patient 2 </a:t>
            </a:r>
            <a:r>
              <a:rPr lang="en-US" sz="361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13 janvier à 11:00</a:t>
            </a:r>
          </a:p>
          <a:p>
            <a:pPr algn="just" marL="0" indent="0" lvl="0">
              <a:lnSpc>
                <a:spcPts val="5137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-541650" y="826287"/>
            <a:ext cx="12537330" cy="1060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56"/>
              </a:lnSpc>
            </a:pPr>
            <a:r>
              <a:rPr lang="en-US" b="true" sz="7650" spc="-489" u="sng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Exemple d’Interface: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DAGbut9Jz1U</dc:identifier>
  <dcterms:modified xsi:type="dcterms:W3CDTF">2011-08-01T06:04:30Z</dcterms:modified>
  <cp:revision>1</cp:revision>
  <dc:title>USTHB Medical Center</dc:title>
</cp:coreProperties>
</file>