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hyperlink" Target="http://www.linkedin.com/in/yevhenii-savonenko-624a32172" TargetMode="External"/><Relationship Id="rId4" Type="http://schemas.openxmlformats.org/officeDocument/2006/relationships/hyperlink" Target="https://discord.gg/WpUc2ZYHmE" TargetMode="External"/><Relationship Id="rId5" Type="http://schemas.openxmlformats.org/officeDocument/2006/relationships/hyperlink" Target="https://www.linkedin.com/groups/13117017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docs.docker.com/engine/storage/volumes/" TargetMode="External"/><Relationship Id="rId7" Type="http://schemas.openxmlformats.org/officeDocument/2006/relationships/hyperlink" Target="https://docs.docker.com/engine/storage/tmpf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54"/>
          <p:cNvSpPr/>
          <p:nvPr/>
        </p:nvSpPr>
        <p:spPr>
          <a:xfrm>
            <a:off x="304" y="0"/>
            <a:ext cx="12191697" cy="685800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pPr>
          </a:p>
        </p:txBody>
      </p:sp>
      <p:sp>
        <p:nvSpPr>
          <p:cNvPr id="104" name="Title 1"/>
          <p:cNvSpPr txBox="1"/>
          <p:nvPr>
            <p:ph type="ctrTitle"/>
          </p:nvPr>
        </p:nvSpPr>
        <p:spPr>
          <a:xfrm>
            <a:off x="6090044" y="1346200"/>
            <a:ext cx="5624119" cy="3284538"/>
          </a:xfrm>
          <a:prstGeom prst="rect">
            <a:avLst/>
          </a:prstGeom>
        </p:spPr>
        <p:txBody>
          <a:bodyPr/>
          <a:lstStyle>
            <a:lvl1pPr algn="l">
              <a:defRPr b="1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Docker basic usage</a:t>
            </a:r>
          </a:p>
        </p:txBody>
      </p:sp>
      <p:sp>
        <p:nvSpPr>
          <p:cNvPr id="105" name="Freeform: Shape 56"/>
          <p:cNvSpPr/>
          <p:nvPr/>
        </p:nvSpPr>
        <p:spPr>
          <a:xfrm>
            <a:off x="3084938" y="0"/>
            <a:ext cx="252972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2" h="21600" fill="norm" stroke="1" extrusionOk="0">
                <a:moveTo>
                  <a:pt x="10491" y="0"/>
                </a:moveTo>
                <a:lnTo>
                  <a:pt x="10636" y="0"/>
                </a:lnTo>
                <a:lnTo>
                  <a:pt x="10860" y="77"/>
                </a:lnTo>
                <a:cubicBezTo>
                  <a:pt x="17983" y="2695"/>
                  <a:pt x="21600" y="6903"/>
                  <a:pt x="21035" y="11586"/>
                </a:cubicBezTo>
                <a:cubicBezTo>
                  <a:pt x="20503" y="15989"/>
                  <a:pt x="12672" y="17930"/>
                  <a:pt x="4648" y="20319"/>
                </a:cubicBezTo>
                <a:cubicBezTo>
                  <a:pt x="3187" y="20755"/>
                  <a:pt x="1740" y="21181"/>
                  <a:pt x="271" y="21573"/>
                </a:cubicBezTo>
                <a:lnTo>
                  <a:pt x="163" y="21600"/>
                </a:lnTo>
                <a:lnTo>
                  <a:pt x="0" y="21600"/>
                </a:lnTo>
                <a:lnTo>
                  <a:pt x="118" y="21570"/>
                </a:lnTo>
                <a:cubicBezTo>
                  <a:pt x="1588" y="21178"/>
                  <a:pt x="3035" y="20752"/>
                  <a:pt x="4496" y="20317"/>
                </a:cubicBezTo>
                <a:cubicBezTo>
                  <a:pt x="12520" y="17927"/>
                  <a:pt x="20351" y="15987"/>
                  <a:pt x="20882" y="11583"/>
                </a:cubicBezTo>
                <a:cubicBezTo>
                  <a:pt x="21448" y="6901"/>
                  <a:pt x="17831" y="2692"/>
                  <a:pt x="10708" y="7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pPr>
          </a:p>
        </p:txBody>
      </p:sp>
      <p:sp>
        <p:nvSpPr>
          <p:cNvPr id="106" name="Freeform: Shape 58"/>
          <p:cNvSpPr/>
          <p:nvPr/>
        </p:nvSpPr>
        <p:spPr>
          <a:xfrm>
            <a:off x="2925574" y="0"/>
            <a:ext cx="248632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536" y="0"/>
                </a:moveTo>
                <a:lnTo>
                  <a:pt x="7696" y="0"/>
                </a:lnTo>
                <a:lnTo>
                  <a:pt x="7886" y="47"/>
                </a:lnTo>
                <a:cubicBezTo>
                  <a:pt x="16685" y="2377"/>
                  <a:pt x="21600" y="6593"/>
                  <a:pt x="21600" y="11407"/>
                </a:cubicBezTo>
                <a:cubicBezTo>
                  <a:pt x="21600" y="15651"/>
                  <a:pt x="13644" y="17647"/>
                  <a:pt x="5543" y="20078"/>
                </a:cubicBezTo>
                <a:cubicBezTo>
                  <a:pt x="4068" y="20521"/>
                  <a:pt x="2606" y="20955"/>
                  <a:pt x="1117" y="21356"/>
                </a:cubicBezTo>
                <a:lnTo>
                  <a:pt x="160" y="21600"/>
                </a:lnTo>
                <a:lnTo>
                  <a:pt x="0" y="21600"/>
                </a:lnTo>
                <a:lnTo>
                  <a:pt x="957" y="21356"/>
                </a:lnTo>
                <a:cubicBezTo>
                  <a:pt x="2446" y="20955"/>
                  <a:pt x="3908" y="20521"/>
                  <a:pt x="5383" y="20078"/>
                </a:cubicBezTo>
                <a:cubicBezTo>
                  <a:pt x="13484" y="17647"/>
                  <a:pt x="21440" y="15651"/>
                  <a:pt x="21440" y="11407"/>
                </a:cubicBezTo>
                <a:cubicBezTo>
                  <a:pt x="21440" y="6593"/>
                  <a:pt x="16525" y="2377"/>
                  <a:pt x="7726" y="4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pPr>
          </a:p>
        </p:txBody>
      </p:sp>
      <p:pic>
        <p:nvPicPr>
          <p:cNvPr id="1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4089" t="0" r="2" b="0"/>
          <a:stretch>
            <a:fillRect/>
          </a:stretch>
        </p:blipFill>
        <p:spPr>
          <a:xfrm>
            <a:off x="-1507" y="9"/>
            <a:ext cx="5205810" cy="6857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1216" y="21600"/>
                </a:lnTo>
                <a:lnTo>
                  <a:pt x="11680" y="21356"/>
                </a:lnTo>
                <a:cubicBezTo>
                  <a:pt x="12401" y="20955"/>
                  <a:pt x="13110" y="20522"/>
                  <a:pt x="13824" y="20079"/>
                </a:cubicBezTo>
                <a:cubicBezTo>
                  <a:pt x="17748" y="17647"/>
                  <a:pt x="21600" y="15650"/>
                  <a:pt x="21600" y="11406"/>
                </a:cubicBezTo>
                <a:cubicBezTo>
                  <a:pt x="21600" y="6592"/>
                  <a:pt x="19221" y="2377"/>
                  <a:pt x="14959" y="48"/>
                </a:cubicBezTo>
                <a:lnTo>
                  <a:pt x="14867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08" name="Freeform: Shape 60"/>
          <p:cNvSpPr/>
          <p:nvPr/>
        </p:nvSpPr>
        <p:spPr>
          <a:xfrm>
            <a:off x="2359072" y="0"/>
            <a:ext cx="284537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35" y="0"/>
                </a:moveTo>
                <a:lnTo>
                  <a:pt x="9279" y="0"/>
                </a:lnTo>
                <a:lnTo>
                  <a:pt x="9447" y="47"/>
                </a:lnTo>
                <a:cubicBezTo>
                  <a:pt x="17245" y="2377"/>
                  <a:pt x="21600" y="6593"/>
                  <a:pt x="21600" y="11407"/>
                </a:cubicBezTo>
                <a:cubicBezTo>
                  <a:pt x="21600" y="15651"/>
                  <a:pt x="14550" y="17647"/>
                  <a:pt x="7371" y="20078"/>
                </a:cubicBezTo>
                <a:cubicBezTo>
                  <a:pt x="6064" y="20521"/>
                  <a:pt x="4769" y="20955"/>
                  <a:pt x="3449" y="21356"/>
                </a:cubicBezTo>
                <a:lnTo>
                  <a:pt x="2601" y="21600"/>
                </a:lnTo>
                <a:lnTo>
                  <a:pt x="0" y="21600"/>
                </a:lnTo>
                <a:lnTo>
                  <a:pt x="906" y="21356"/>
                </a:lnTo>
                <a:cubicBezTo>
                  <a:pt x="2316" y="20955"/>
                  <a:pt x="3700" y="20521"/>
                  <a:pt x="5097" y="20078"/>
                </a:cubicBezTo>
                <a:cubicBezTo>
                  <a:pt x="12766" y="17647"/>
                  <a:pt x="20299" y="15651"/>
                  <a:pt x="20299" y="11407"/>
                </a:cubicBezTo>
                <a:cubicBezTo>
                  <a:pt x="20299" y="6593"/>
                  <a:pt x="15645" y="2377"/>
                  <a:pt x="7315" y="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6"/>
          <p:cNvSpPr/>
          <p:nvPr/>
        </p:nvSpPr>
        <p:spPr>
          <a:xfrm>
            <a:off x="3048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5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0" r="6236" b="0"/>
          <a:stretch>
            <a:fillRect/>
          </a:stretch>
        </p:blipFill>
        <p:spPr>
          <a:xfrm>
            <a:off x="2522355" y="9"/>
            <a:ext cx="9669644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ctangle 28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Title 1"/>
          <p:cNvSpPr txBox="1"/>
          <p:nvPr>
            <p:ph type="title"/>
          </p:nvPr>
        </p:nvSpPr>
        <p:spPr>
          <a:xfrm>
            <a:off x="838199" y="365125"/>
            <a:ext cx="5415371" cy="775495"/>
          </a:xfrm>
          <a:prstGeom prst="rect">
            <a:avLst/>
          </a:prstGeom>
        </p:spPr>
        <p:txBody>
          <a:bodyPr/>
          <a:lstStyle>
            <a:lvl1pPr defTabSz="777240">
              <a:defRPr b="1" sz="340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Useful commands cheatsheet</a:t>
            </a:r>
          </a:p>
        </p:txBody>
      </p:sp>
      <p:pic>
        <p:nvPicPr>
          <p:cNvPr id="20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9" name="Table 1"/>
          <p:cNvGraphicFramePr/>
          <p:nvPr/>
        </p:nvGraphicFramePr>
        <p:xfrm>
          <a:off x="1191683" y="1488606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2425545"/>
                <a:gridCol w="1495211"/>
                <a:gridCol w="3435718"/>
                <a:gridCol w="3232658"/>
              </a:tblGrid>
              <a:tr h="3048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Command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Options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0" marR="0" marT="0" marB="0" anchor="ctr" anchorCtr="0" horzOverflow="overflow">
                    <a:lnR w="25400">
                      <a:solidFill>
                        <a:srgbClr val="000000"/>
                      </a:solidFill>
                    </a:lnR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pwd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Print working directory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pwd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ls [directory]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List directory contents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ls /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0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-R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Recursively list subdirectories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ls -R ~/Downloads</a:t>
                      </a:r>
                    </a:p>
                  </a:txBody>
                  <a:tcPr marL="0" marR="0" marT="0" marB="0" anchor="ctr" anchorCtr="0" horzOverflow="overflow"/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cat [file]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Concatenate and print files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cat index.html</a:t>
                      </a:r>
                    </a:p>
                  </a:txBody>
                  <a:tcPr marL="0" marR="0" marT="0" marB="0" anchor="ctr" anchorCtr="0" horzOverflow="overflow"/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docker build [options] PATH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Build an image from Dockerfile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docker build -t app:1.0 .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-t, --tag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Name and optionally tag in the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name:tag</a:t>
                      </a:r>
                      <a:r>
                        <a:t> format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 marL="0" marR="0" marT="0" marB="0" anchor="ctr" anchorCtr="0" horzOverflow="overflow"/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docker run [options] IMAGE [command] [arg…]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Create and run a new container from an image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docker run --name test -d nginx:alpine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-d, --detach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Run a container in background and print container ID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-d</a:t>
                      </a:r>
                    </a:p>
                  </a:txBody>
                  <a:tcPr marL="0" marR="0" marT="0" marB="0" anchor="ctr" anchorCtr="0" horzOverflow="overflow"/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-i, --interactive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Keep STDIN open even if not attached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--interactive --tty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-t, --tty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Allocate a pseudo-TTY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-it</a:t>
                      </a:r>
                    </a:p>
                  </a:txBody>
                  <a:tcPr marL="0" marR="0" marT="0" marB="0" anchor="ctr" anchorCtr="0" horzOverflow="overflow"/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--name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Assign a name to the container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--name test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-p, —publish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Publish a container's port(s) to the host in in the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host_port:container_port</a:t>
                      </a:r>
                      <a:r>
                        <a:t> format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-p 80:8080</a:t>
                      </a:r>
                    </a:p>
                  </a:txBody>
                  <a:tcPr marL="0" marR="0" marT="0" marB="0" anchor="ctr" anchorCtr="0" horzOverflow="overflow"/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lnB w="0"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--rm</a:t>
                      </a:r>
                    </a:p>
                  </a:txBody>
                  <a:tcPr marL="0" marR="0" marT="0" marB="0" anchor="ctr" anchorCtr="0" horzOverflow="overflow">
                    <a:lnB w="0"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Automatically remove the container and its associated anonymous volumes when it exits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--rm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-v, --volume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Bind mount a volume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-v $(pwd):$(pwd)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6"/>
          <p:cNvSpPr/>
          <p:nvPr/>
        </p:nvSpPr>
        <p:spPr>
          <a:xfrm>
            <a:off x="3048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0" r="6236" b="0"/>
          <a:stretch>
            <a:fillRect/>
          </a:stretch>
        </p:blipFill>
        <p:spPr>
          <a:xfrm>
            <a:off x="2522355" y="9"/>
            <a:ext cx="9669644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28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itle 1"/>
          <p:cNvSpPr txBox="1"/>
          <p:nvPr>
            <p:ph type="title"/>
          </p:nvPr>
        </p:nvSpPr>
        <p:spPr>
          <a:xfrm>
            <a:off x="838199" y="365125"/>
            <a:ext cx="5415371" cy="775495"/>
          </a:xfrm>
          <a:prstGeom prst="rect">
            <a:avLst/>
          </a:prstGeom>
        </p:spPr>
        <p:txBody>
          <a:bodyPr/>
          <a:lstStyle>
            <a:lvl1pPr defTabSz="777240">
              <a:defRPr b="1" sz="340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Useful commands cheatsheet</a:t>
            </a:r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6" name="Table 1"/>
          <p:cNvGraphicFramePr/>
          <p:nvPr/>
        </p:nvGraphicFramePr>
        <p:xfrm>
          <a:off x="1191683" y="1488606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2357213"/>
                <a:gridCol w="1563543"/>
                <a:gridCol w="3435718"/>
                <a:gridCol w="3232658"/>
              </a:tblGrid>
              <a:tr h="3048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Command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Options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0" marR="0" marT="0" marB="0" anchor="ctr" anchorCtr="0" horzOverflow="overflow">
                    <a:lnR w="25400">
                      <a:solidFill>
                        <a:srgbClr val="000000"/>
                      </a:solidFill>
                    </a:lnR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docker exec [options] CONTAINER COMMAND [args…]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Execute a command in a running container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docker exec -it my-container bash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-i, --interactive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Keep STDIN open even if not attached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--interactive --tty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-t, --tty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Allocate a pseudo-TTY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-it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docker logs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Fetch the logs of a container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docker logs my-container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-f ,--follow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Follow log output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-f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/>
                      </a:pP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02"/>
          <p:cNvSpPr/>
          <p:nvPr/>
        </p:nvSpPr>
        <p:spPr>
          <a:xfrm>
            <a:off x="-1" y="-2"/>
            <a:ext cx="12188954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" name="Rectangle 10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0" name="Picture 6" descr="Picture 6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2404" t="0" r="2486" b="0"/>
          <a:stretch>
            <a:fillRect/>
          </a:stretch>
        </p:blipFill>
        <p:spPr>
          <a:xfrm>
            <a:off x="-2" y="9"/>
            <a:ext cx="12192002" cy="685799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itle 1"/>
          <p:cNvSpPr txBox="1"/>
          <p:nvPr>
            <p:ph type="ctrTitle"/>
          </p:nvPr>
        </p:nvSpPr>
        <p:spPr>
          <a:xfrm>
            <a:off x="1198180" y="728905"/>
            <a:ext cx="9792473" cy="2057039"/>
          </a:xfrm>
          <a:prstGeom prst="rect">
            <a:avLst/>
          </a:prstGeom>
        </p:spPr>
        <p:txBody>
          <a:bodyPr anchor="ctr"/>
          <a:lstStyle/>
          <a:p>
            <a:pPr algn="l">
              <a:defRPr b="1" sz="7200">
                <a:gradFill flip="none" rotWithShape="1">
                  <a:gsLst>
                    <a:gs pos="0">
                      <a:srgbClr val="F0F8FD"/>
                    </a:gs>
                    <a:gs pos="42000">
                      <a:srgbClr val="A6CAEC"/>
                    </a:gs>
                    <a:gs pos="67000">
                      <a:srgbClr val="D86ECC"/>
                    </a:gs>
                    <a:gs pos="86000">
                      <a:srgbClr val="96DCF8"/>
                    </a:gs>
                    <a:gs pos="100000">
                      <a:srgbClr val="A2D8F0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pPr>
            <a:r>
              <a:t>Thank</a:t>
            </a:r>
            <a:r>
              <a:rPr b="0" sz="4400">
                <a:solidFill>
                  <a:srgbClr val="FFFFFF"/>
                </a:solidFill>
                <a:latin typeface="Aptos Display"/>
                <a:ea typeface="Aptos Display"/>
                <a:cs typeface="Aptos Display"/>
                <a:sym typeface="Aptos Display"/>
              </a:rPr>
              <a:t> </a:t>
            </a:r>
            <a:r>
              <a:t>you</a:t>
            </a:r>
          </a:p>
        </p:txBody>
      </p:sp>
      <p:sp>
        <p:nvSpPr>
          <p:cNvPr id="222" name="Content Placeholder 8"/>
          <p:cNvSpPr txBox="1"/>
          <p:nvPr/>
        </p:nvSpPr>
        <p:spPr>
          <a:xfrm>
            <a:off x="1243900" y="2957665"/>
            <a:ext cx="9701033" cy="317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Author: Yevhenii Savonenko</a:t>
            </a:r>
            <a:endParaRPr sz="2400"/>
          </a:p>
          <a:p>
            <a:pPr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My LinkedIn: </a:t>
            </a: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3" invalidUrl="" action="" tgtFrame="" tooltip="" history="1" highlightClick="0" endSnd="0"/>
              </a:rPr>
              <a:t>www.linkedin.com/in/yevhenii-savonenko-624a32172</a:t>
            </a:r>
            <a:endParaRPr sz="2400"/>
          </a:p>
          <a:p>
            <a:pPr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Date: January 2025</a:t>
            </a:r>
            <a:endParaRPr sz="2400"/>
          </a:p>
          <a:p>
            <a:pPr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4" invalidUrl="" action="" tgtFrame="" tooltip="" history="1" highlightClick="0" endSnd="0"/>
              </a:rPr>
              <a:t>Join Codeus community in Discord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5" invalidUrl="" action="" tgtFrame="" tooltip="" history="1" highlightClick="0" endSnd="0"/>
              </a:rPr>
              <a:t>Join Codeus community in LinkedIn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7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6"/>
          <p:cNvSpPr/>
          <p:nvPr/>
        </p:nvSpPr>
        <p:spPr>
          <a:xfrm>
            <a:off x="3048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0" r="6236" b="0"/>
          <a:stretch>
            <a:fillRect/>
          </a:stretch>
        </p:blipFill>
        <p:spPr>
          <a:xfrm>
            <a:off x="2522355" y="9"/>
            <a:ext cx="9669644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 28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1"/>
          <p:cNvSpPr txBox="1"/>
          <p:nvPr>
            <p:ph type="title"/>
          </p:nvPr>
        </p:nvSpPr>
        <p:spPr>
          <a:xfrm>
            <a:off x="838199" y="365125"/>
            <a:ext cx="3822191" cy="1899912"/>
          </a:xfrm>
          <a:prstGeom prst="rect">
            <a:avLst/>
          </a:prstGeom>
        </p:spPr>
        <p:txBody>
          <a:bodyPr/>
          <a:lstStyle>
            <a:lvl1pPr>
              <a:defRPr b="1" sz="400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Containerization</a:t>
            </a:r>
          </a:p>
        </p:txBody>
      </p:sp>
      <p:sp>
        <p:nvSpPr>
          <p:cNvPr id="115" name="Content Placeholder 8"/>
          <p:cNvSpPr txBox="1"/>
          <p:nvPr>
            <p:ph type="body" sz="quarter" idx="1"/>
          </p:nvPr>
        </p:nvSpPr>
        <p:spPr>
          <a:xfrm>
            <a:off x="838199" y="2434201"/>
            <a:ext cx="3822191" cy="374276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r>
              <a:t>Container is a standard unit of software that packages up code and all its dependencies so the application runs quickly and reliably from one computing environment to another.</a:t>
            </a:r>
          </a:p>
          <a:p>
            <a:pPr marL="0" indent="0">
              <a:buSzTx/>
              <a:buFontTx/>
              <a:buNone/>
              <a:defRPr sz="1600"/>
            </a:pPr>
            <a:r>
              <a:t>A Docker container image is a lightweight, standalone, executable package of software that includes everything needed to run an application: code, runtime, system tools, system libraries and settings.</a:t>
            </a:r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" name="Screenshot 2025-01-04 at 19.40.27.png"/>
          <p:cNvGrpSpPr/>
          <p:nvPr/>
        </p:nvGrpSpPr>
        <p:grpSpPr>
          <a:xfrm>
            <a:off x="6684456" y="1588973"/>
            <a:ext cx="3569889" cy="3020166"/>
            <a:chOff x="0" y="0"/>
            <a:chExt cx="3569888" cy="3020164"/>
          </a:xfrm>
        </p:grpSpPr>
        <p:pic>
          <p:nvPicPr>
            <p:cNvPr id="118" name="Screenshot 2025-01-04 at 19.40.27.png" descr="Screenshot 2025-01-04 at 19.40.2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9700" y="139700"/>
              <a:ext cx="3290489" cy="274076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7" name="Screenshot 2025-01-04 at 19.40.27.png" descr="Screenshot 2025-01-04 at 19.40.27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569889" cy="302016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481014" y="327024"/>
            <a:ext cx="5072673" cy="1072392"/>
          </a:xfrm>
          <a:prstGeom prst="rect">
            <a:avLst/>
          </a:prstGeom>
        </p:spPr>
        <p:txBody>
          <a:bodyPr anchor="t"/>
          <a:lstStyle>
            <a:lvl1pPr>
              <a:defRPr b="1" sz="360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Containers vs. Virtual Machines</a:t>
            </a:r>
          </a:p>
        </p:txBody>
      </p:sp>
      <p:sp>
        <p:nvSpPr>
          <p:cNvPr id="122" name="Content Placeholder 8"/>
          <p:cNvSpPr txBox="1"/>
          <p:nvPr>
            <p:ph type="body" sz="quarter" idx="1"/>
          </p:nvPr>
        </p:nvSpPr>
        <p:spPr>
          <a:xfrm>
            <a:off x="433694" y="4830346"/>
            <a:ext cx="5167312" cy="1427332"/>
          </a:xfrm>
          <a:prstGeom prst="rect">
            <a:avLst/>
          </a:prstGeom>
        </p:spPr>
        <p:txBody>
          <a:bodyPr/>
          <a:lstStyle/>
          <a:p>
            <a:pPr marL="130342" indent="-130342">
              <a:buFontTx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abstraction at the app layer that packages code and dependencies together</a:t>
            </a:r>
          </a:p>
          <a:p>
            <a:pPr marL="130342" indent="-130342">
              <a:buFontTx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run multiple containers as isolated processes</a:t>
            </a:r>
          </a:p>
          <a:p>
            <a:pPr marL="130342" indent="-130342">
              <a:buFontTx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less space than VMs</a:t>
            </a:r>
          </a:p>
        </p:txBody>
      </p:sp>
      <p:pic>
        <p:nvPicPr>
          <p:cNvPr id="123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12268" t="0" r="24973" b="0"/>
          <a:stretch>
            <a:fillRect/>
          </a:stretch>
        </p:blipFill>
        <p:spPr>
          <a:xfrm>
            <a:off x="5721536" y="0"/>
            <a:ext cx="6470651" cy="685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80" y="553"/>
                </a:lnTo>
                <a:cubicBezTo>
                  <a:pt x="1784" y="3790"/>
                  <a:pt x="2594" y="7233"/>
                  <a:pt x="2594" y="10803"/>
                </a:cubicBezTo>
                <a:cubicBezTo>
                  <a:pt x="2594" y="14372"/>
                  <a:pt x="1784" y="17815"/>
                  <a:pt x="280" y="21052"/>
                </a:cubicBezTo>
                <a:lnTo>
                  <a:pt x="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creenshot 2025-01-04 at 19.43.15.png" descr="Screenshot 2025-01-04 at 19.43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6846" y="1474401"/>
            <a:ext cx="3646379" cy="2932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shot 2025-01-04 at 19.43.38.png" descr="Screenshot 2025-01-04 at 19.43.3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46180" y="1108982"/>
            <a:ext cx="3421362" cy="302042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Content Placeholder 8"/>
          <p:cNvSpPr txBox="1"/>
          <p:nvPr/>
        </p:nvSpPr>
        <p:spPr>
          <a:xfrm>
            <a:off x="6373205" y="4830346"/>
            <a:ext cx="5167312" cy="142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abstraction of physical hardware turning one server into many servers.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each VM includes a full copy of an operating system, the application, necessary binaries and libraries. Takes up a lot of space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can be slow to boot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481014" y="327024"/>
            <a:ext cx="5072673" cy="1072392"/>
          </a:xfrm>
          <a:prstGeom prst="rect">
            <a:avLst/>
          </a:prstGeom>
        </p:spPr>
        <p:txBody>
          <a:bodyPr anchor="t"/>
          <a:lstStyle>
            <a:lvl1pPr>
              <a:defRPr b="1" sz="360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Dockerfile, Image, Container</a:t>
            </a:r>
          </a:p>
        </p:txBody>
      </p:sp>
      <p:sp>
        <p:nvSpPr>
          <p:cNvPr id="130" name="Content Placeholder 8"/>
          <p:cNvSpPr txBox="1"/>
          <p:nvPr>
            <p:ph type="body" sz="quarter" idx="1"/>
          </p:nvPr>
        </p:nvSpPr>
        <p:spPr>
          <a:xfrm>
            <a:off x="433694" y="4300259"/>
            <a:ext cx="5167312" cy="1427332"/>
          </a:xfrm>
          <a:prstGeom prst="rect">
            <a:avLst/>
          </a:prstGeom>
        </p:spPr>
        <p:txBody>
          <a:bodyPr/>
          <a:lstStyle/>
          <a:p>
            <a:pPr marL="130342" indent="-130342">
              <a:buFontTx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Dockerfile contains a source code for a Docker image creation</a:t>
            </a:r>
          </a:p>
          <a:p>
            <a:pPr marL="130342" indent="-130342">
              <a:buFontTx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Docker image is a blueprint with instructions for a container creation. Like a recipe including code, libraries, environment needed to run your application </a:t>
            </a:r>
          </a:p>
        </p:txBody>
      </p:sp>
      <p:pic>
        <p:nvPicPr>
          <p:cNvPr id="13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12268" t="0" r="24973" b="0"/>
          <a:stretch>
            <a:fillRect/>
          </a:stretch>
        </p:blipFill>
        <p:spPr>
          <a:xfrm>
            <a:off x="5721536" y="0"/>
            <a:ext cx="6470651" cy="685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80" y="553"/>
                </a:lnTo>
                <a:cubicBezTo>
                  <a:pt x="1784" y="3790"/>
                  <a:pt x="2594" y="7233"/>
                  <a:pt x="2594" y="10803"/>
                </a:cubicBezTo>
                <a:cubicBezTo>
                  <a:pt x="2594" y="14372"/>
                  <a:pt x="1784" y="17815"/>
                  <a:pt x="280" y="21052"/>
                </a:cubicBezTo>
                <a:lnTo>
                  <a:pt x="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movie.png" descr="pasted-movi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2627" y="1274166"/>
            <a:ext cx="5546746" cy="18206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26"/>
          <p:cNvSpPr/>
          <p:nvPr/>
        </p:nvSpPr>
        <p:spPr>
          <a:xfrm>
            <a:off x="3048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0" r="6236" b="0"/>
          <a:stretch>
            <a:fillRect/>
          </a:stretch>
        </p:blipFill>
        <p:spPr>
          <a:xfrm>
            <a:off x="2522355" y="9"/>
            <a:ext cx="9669644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Rectangle 28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1"/>
          <p:cNvSpPr txBox="1"/>
          <p:nvPr>
            <p:ph type="title"/>
          </p:nvPr>
        </p:nvSpPr>
        <p:spPr>
          <a:xfrm>
            <a:off x="838199" y="365125"/>
            <a:ext cx="3822191" cy="1899912"/>
          </a:xfrm>
          <a:prstGeom prst="rect">
            <a:avLst/>
          </a:prstGeom>
        </p:spPr>
        <p:txBody>
          <a:bodyPr/>
          <a:lstStyle>
            <a:lvl1pPr>
              <a:defRPr b="1" sz="400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Image Layers</a:t>
            </a:r>
          </a:p>
        </p:txBody>
      </p:sp>
      <p:sp>
        <p:nvSpPr>
          <p:cNvPr id="139" name="Content Placeholder 8"/>
          <p:cNvSpPr txBox="1"/>
          <p:nvPr>
            <p:ph type="body" sz="quarter" idx="1"/>
          </p:nvPr>
        </p:nvSpPr>
        <p:spPr>
          <a:xfrm>
            <a:off x="838199" y="2434201"/>
            <a:ext cx="3822191" cy="374276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r>
              <a:t>An image is composed of layers. Each Dockerfile instruction corresponds to a separate layer.</a:t>
            </a:r>
          </a:p>
          <a:p>
            <a:pPr marL="0" indent="0">
              <a:buSzTx/>
              <a:buFontTx/>
              <a:buNone/>
              <a:defRPr sz="1600"/>
            </a:pPr>
            <a:r>
              <a:t>Each layer in an image contains a set of filesystem changes - additions, deletions, or modifications.</a:t>
            </a:r>
          </a:p>
          <a:p>
            <a:pPr marL="0" indent="0">
              <a:buSzTx/>
              <a:buFontTx/>
              <a:buNone/>
              <a:defRPr sz="1600"/>
            </a:pPr>
            <a:r>
              <a:t>The usage of immutable layers helps containers to be lightweight and reuse the same base images.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movie.png" descr="pasted-movi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57582" y="1395336"/>
            <a:ext cx="5527483" cy="370466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3"/>
          <p:cNvSpPr/>
          <p:nvPr/>
        </p:nvSpPr>
        <p:spPr>
          <a:xfrm>
            <a:off x="-2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0" r="6236" b="0"/>
          <a:stretch>
            <a:fillRect/>
          </a:stretch>
        </p:blipFill>
        <p:spPr>
          <a:xfrm>
            <a:off x="1" y="9"/>
            <a:ext cx="9669643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ectangle 15"/>
          <p:cNvSpPr/>
          <p:nvPr/>
        </p:nvSpPr>
        <p:spPr>
          <a:xfrm flipH="1">
            <a:off x="5125018" y="0"/>
            <a:ext cx="7066979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Title 1"/>
          <p:cNvSpPr txBox="1"/>
          <p:nvPr>
            <p:ph type="title"/>
          </p:nvPr>
        </p:nvSpPr>
        <p:spPr>
          <a:xfrm>
            <a:off x="460751" y="-1"/>
            <a:ext cx="3822191" cy="912443"/>
          </a:xfrm>
          <a:prstGeom prst="rect">
            <a:avLst/>
          </a:prstGeom>
        </p:spPr>
        <p:txBody>
          <a:bodyPr/>
          <a:lstStyle>
            <a:lvl1pPr defTabSz="676655">
              <a:defRPr b="1" sz="296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Dockerfile, Image, Container</a:t>
            </a:r>
          </a:p>
        </p:txBody>
      </p:sp>
      <p:sp>
        <p:nvSpPr>
          <p:cNvPr id="147" name="Content Placeholder 8"/>
          <p:cNvSpPr txBox="1"/>
          <p:nvPr>
            <p:ph type="body" sz="quarter" idx="1"/>
          </p:nvPr>
        </p:nvSpPr>
        <p:spPr>
          <a:xfrm>
            <a:off x="5967098" y="551233"/>
            <a:ext cx="5386702" cy="1406836"/>
          </a:xfrm>
          <a:prstGeom prst="rect">
            <a:avLst/>
          </a:prstGeom>
        </p:spPr>
        <p:txBody>
          <a:bodyPr/>
          <a:lstStyle>
            <a:lvl1pPr marL="150394" indent="-150394">
              <a:buFontTx/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Dockerfile contains a source code for a Docker image creation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1" name="Freeform 29"/>
          <p:cNvGrpSpPr/>
          <p:nvPr/>
        </p:nvGrpSpPr>
        <p:grpSpPr>
          <a:xfrm>
            <a:off x="247129" y="1273473"/>
            <a:ext cx="1563152" cy="1406836"/>
            <a:chOff x="0" y="0"/>
            <a:chExt cx="1563151" cy="1406834"/>
          </a:xfrm>
        </p:grpSpPr>
        <p:sp>
          <p:nvSpPr>
            <p:cNvPr id="149" name="Shape"/>
            <p:cNvSpPr/>
            <p:nvPr/>
          </p:nvSpPr>
          <p:spPr>
            <a:xfrm>
              <a:off x="-1" y="-1"/>
              <a:ext cx="1563152" cy="140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75" y="0"/>
                  </a:moveTo>
                  <a:lnTo>
                    <a:pt x="15706" y="131"/>
                  </a:lnTo>
                  <a:lnTo>
                    <a:pt x="16195" y="307"/>
                  </a:lnTo>
                  <a:lnTo>
                    <a:pt x="16587" y="657"/>
                  </a:lnTo>
                  <a:lnTo>
                    <a:pt x="16743" y="854"/>
                  </a:lnTo>
                  <a:lnTo>
                    <a:pt x="16900" y="1095"/>
                  </a:lnTo>
                  <a:lnTo>
                    <a:pt x="21326" y="9748"/>
                  </a:lnTo>
                  <a:lnTo>
                    <a:pt x="21443" y="9989"/>
                  </a:lnTo>
                  <a:lnTo>
                    <a:pt x="21541" y="10230"/>
                  </a:lnTo>
                  <a:lnTo>
                    <a:pt x="21600" y="10822"/>
                  </a:lnTo>
                  <a:lnTo>
                    <a:pt x="21541" y="11370"/>
                  </a:lnTo>
                  <a:lnTo>
                    <a:pt x="21443" y="11611"/>
                  </a:lnTo>
                  <a:lnTo>
                    <a:pt x="21326" y="11852"/>
                  </a:lnTo>
                  <a:lnTo>
                    <a:pt x="16900" y="20570"/>
                  </a:lnTo>
                  <a:lnTo>
                    <a:pt x="16743" y="20746"/>
                  </a:lnTo>
                  <a:lnTo>
                    <a:pt x="16587" y="20943"/>
                  </a:lnTo>
                  <a:lnTo>
                    <a:pt x="16195" y="21293"/>
                  </a:lnTo>
                  <a:lnTo>
                    <a:pt x="15706" y="21534"/>
                  </a:lnTo>
                  <a:lnTo>
                    <a:pt x="15490" y="21600"/>
                  </a:lnTo>
                  <a:lnTo>
                    <a:pt x="6051" y="21600"/>
                  </a:lnTo>
                  <a:lnTo>
                    <a:pt x="5836" y="21534"/>
                  </a:lnTo>
                  <a:lnTo>
                    <a:pt x="5405" y="21293"/>
                  </a:lnTo>
                  <a:lnTo>
                    <a:pt x="4974" y="20943"/>
                  </a:lnTo>
                  <a:lnTo>
                    <a:pt x="4798" y="20746"/>
                  </a:lnTo>
                  <a:lnTo>
                    <a:pt x="4700" y="20570"/>
                  </a:lnTo>
                  <a:lnTo>
                    <a:pt x="215" y="11852"/>
                  </a:lnTo>
                  <a:lnTo>
                    <a:pt x="117" y="11611"/>
                  </a:lnTo>
                  <a:lnTo>
                    <a:pt x="59" y="11370"/>
                  </a:lnTo>
                  <a:lnTo>
                    <a:pt x="0" y="10822"/>
                  </a:lnTo>
                  <a:lnTo>
                    <a:pt x="59" y="10230"/>
                  </a:lnTo>
                  <a:lnTo>
                    <a:pt x="117" y="9989"/>
                  </a:lnTo>
                  <a:lnTo>
                    <a:pt x="215" y="9748"/>
                  </a:lnTo>
                  <a:lnTo>
                    <a:pt x="4700" y="1095"/>
                  </a:lnTo>
                  <a:lnTo>
                    <a:pt x="4798" y="854"/>
                  </a:lnTo>
                  <a:lnTo>
                    <a:pt x="4974" y="657"/>
                  </a:lnTo>
                  <a:lnTo>
                    <a:pt x="5405" y="307"/>
                  </a:lnTo>
                  <a:lnTo>
                    <a:pt x="5836" y="131"/>
                  </a:lnTo>
                  <a:lnTo>
                    <a:pt x="6051" y="66"/>
                  </a:lnTo>
                  <a:lnTo>
                    <a:pt x="6325" y="0"/>
                  </a:lnTo>
                  <a:lnTo>
                    <a:pt x="15275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7C888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b="1" sz="14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50" name="Create a Dockerfile"/>
            <p:cNvSpPr txBox="1"/>
            <p:nvPr/>
          </p:nvSpPr>
          <p:spPr>
            <a:xfrm>
              <a:off x="58419" y="441797"/>
              <a:ext cx="144631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169">
                <a:defRPr b="1" sz="14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Create a Dockerfile</a:t>
              </a:r>
            </a:p>
          </p:txBody>
        </p:sp>
      </p:grpSp>
      <p:grpSp>
        <p:nvGrpSpPr>
          <p:cNvPr id="154" name="Freeform 29"/>
          <p:cNvGrpSpPr/>
          <p:nvPr/>
        </p:nvGrpSpPr>
        <p:grpSpPr>
          <a:xfrm>
            <a:off x="247129" y="1273473"/>
            <a:ext cx="1563152" cy="1406836"/>
            <a:chOff x="0" y="0"/>
            <a:chExt cx="1563151" cy="1406834"/>
          </a:xfrm>
        </p:grpSpPr>
        <p:sp>
          <p:nvSpPr>
            <p:cNvPr id="152" name="Shape"/>
            <p:cNvSpPr/>
            <p:nvPr/>
          </p:nvSpPr>
          <p:spPr>
            <a:xfrm>
              <a:off x="-1" y="-1"/>
              <a:ext cx="1563152" cy="140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75" y="0"/>
                  </a:moveTo>
                  <a:lnTo>
                    <a:pt x="15706" y="131"/>
                  </a:lnTo>
                  <a:lnTo>
                    <a:pt x="16195" y="307"/>
                  </a:lnTo>
                  <a:lnTo>
                    <a:pt x="16587" y="657"/>
                  </a:lnTo>
                  <a:lnTo>
                    <a:pt x="16743" y="854"/>
                  </a:lnTo>
                  <a:lnTo>
                    <a:pt x="16900" y="1095"/>
                  </a:lnTo>
                  <a:lnTo>
                    <a:pt x="21326" y="9748"/>
                  </a:lnTo>
                  <a:lnTo>
                    <a:pt x="21443" y="9989"/>
                  </a:lnTo>
                  <a:lnTo>
                    <a:pt x="21541" y="10230"/>
                  </a:lnTo>
                  <a:lnTo>
                    <a:pt x="21600" y="10822"/>
                  </a:lnTo>
                  <a:lnTo>
                    <a:pt x="21541" y="11370"/>
                  </a:lnTo>
                  <a:lnTo>
                    <a:pt x="21443" y="11611"/>
                  </a:lnTo>
                  <a:lnTo>
                    <a:pt x="21326" y="11852"/>
                  </a:lnTo>
                  <a:lnTo>
                    <a:pt x="16900" y="20570"/>
                  </a:lnTo>
                  <a:lnTo>
                    <a:pt x="16743" y="20746"/>
                  </a:lnTo>
                  <a:lnTo>
                    <a:pt x="16587" y="20943"/>
                  </a:lnTo>
                  <a:lnTo>
                    <a:pt x="16195" y="21293"/>
                  </a:lnTo>
                  <a:lnTo>
                    <a:pt x="15706" y="21534"/>
                  </a:lnTo>
                  <a:lnTo>
                    <a:pt x="15490" y="21600"/>
                  </a:lnTo>
                  <a:lnTo>
                    <a:pt x="6051" y="21600"/>
                  </a:lnTo>
                  <a:lnTo>
                    <a:pt x="5836" y="21534"/>
                  </a:lnTo>
                  <a:lnTo>
                    <a:pt x="5405" y="21293"/>
                  </a:lnTo>
                  <a:lnTo>
                    <a:pt x="4974" y="20943"/>
                  </a:lnTo>
                  <a:lnTo>
                    <a:pt x="4798" y="20746"/>
                  </a:lnTo>
                  <a:lnTo>
                    <a:pt x="4700" y="20570"/>
                  </a:lnTo>
                  <a:lnTo>
                    <a:pt x="215" y="11852"/>
                  </a:lnTo>
                  <a:lnTo>
                    <a:pt x="117" y="11611"/>
                  </a:lnTo>
                  <a:lnTo>
                    <a:pt x="59" y="11370"/>
                  </a:lnTo>
                  <a:lnTo>
                    <a:pt x="0" y="10822"/>
                  </a:lnTo>
                  <a:lnTo>
                    <a:pt x="59" y="10230"/>
                  </a:lnTo>
                  <a:lnTo>
                    <a:pt x="117" y="9989"/>
                  </a:lnTo>
                  <a:lnTo>
                    <a:pt x="215" y="9748"/>
                  </a:lnTo>
                  <a:lnTo>
                    <a:pt x="4700" y="1095"/>
                  </a:lnTo>
                  <a:lnTo>
                    <a:pt x="4798" y="854"/>
                  </a:lnTo>
                  <a:lnTo>
                    <a:pt x="4974" y="657"/>
                  </a:lnTo>
                  <a:lnTo>
                    <a:pt x="5405" y="307"/>
                  </a:lnTo>
                  <a:lnTo>
                    <a:pt x="5836" y="131"/>
                  </a:lnTo>
                  <a:lnTo>
                    <a:pt x="6051" y="66"/>
                  </a:lnTo>
                  <a:lnTo>
                    <a:pt x="6325" y="0"/>
                  </a:lnTo>
                  <a:lnTo>
                    <a:pt x="15275" y="0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2"/>
                </a:gs>
                <a:gs pos="37000">
                  <a:schemeClr val="accent5"/>
                </a:gs>
                <a:gs pos="95000">
                  <a:schemeClr val="accent4"/>
                </a:gs>
              </a:gsLst>
              <a:lin ang="1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Create a Dockerfile"/>
            <p:cNvSpPr txBox="1"/>
            <p:nvPr/>
          </p:nvSpPr>
          <p:spPr>
            <a:xfrm>
              <a:off x="45719" y="441797"/>
              <a:ext cx="147171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169"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Create a Dockerfile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3"/>
          <p:cNvSpPr/>
          <p:nvPr/>
        </p:nvSpPr>
        <p:spPr>
          <a:xfrm>
            <a:off x="-2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0" r="6236" b="0"/>
          <a:stretch>
            <a:fillRect/>
          </a:stretch>
        </p:blipFill>
        <p:spPr>
          <a:xfrm>
            <a:off x="1" y="9"/>
            <a:ext cx="9669643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ctangle 15"/>
          <p:cNvSpPr/>
          <p:nvPr/>
        </p:nvSpPr>
        <p:spPr>
          <a:xfrm flipH="1">
            <a:off x="5125018" y="0"/>
            <a:ext cx="7066979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Title 1"/>
          <p:cNvSpPr txBox="1"/>
          <p:nvPr>
            <p:ph type="title"/>
          </p:nvPr>
        </p:nvSpPr>
        <p:spPr>
          <a:xfrm>
            <a:off x="460751" y="-1"/>
            <a:ext cx="3822191" cy="912443"/>
          </a:xfrm>
          <a:prstGeom prst="rect">
            <a:avLst/>
          </a:prstGeom>
        </p:spPr>
        <p:txBody>
          <a:bodyPr/>
          <a:lstStyle>
            <a:lvl1pPr defTabSz="676655">
              <a:defRPr b="1" sz="296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Dockerfile, Image, Container</a:t>
            </a:r>
          </a:p>
        </p:txBody>
      </p:sp>
      <p:sp>
        <p:nvSpPr>
          <p:cNvPr id="160" name="Content Placeholder 8"/>
          <p:cNvSpPr txBox="1"/>
          <p:nvPr>
            <p:ph type="body" sz="quarter" idx="1"/>
          </p:nvPr>
        </p:nvSpPr>
        <p:spPr>
          <a:xfrm>
            <a:off x="5967098" y="551233"/>
            <a:ext cx="5386702" cy="1406836"/>
          </a:xfrm>
          <a:prstGeom prst="rect">
            <a:avLst/>
          </a:prstGeom>
        </p:spPr>
        <p:txBody>
          <a:bodyPr/>
          <a:lstStyle/>
          <a:p>
            <a:pPr marL="150394" indent="-150394">
              <a:buFontTx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Dockerfile contains a source code for a Docker image creation</a:t>
            </a:r>
          </a:p>
          <a:p>
            <a:pPr marL="150394" indent="-150394">
              <a:buFontTx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Docker image is a blueprint with instructions for a container creation. Like a recipe including code, libraries, environment needed to run your application </a:t>
            </a:r>
          </a:p>
        </p:txBody>
      </p:sp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Freeform 29"/>
          <p:cNvGrpSpPr/>
          <p:nvPr/>
        </p:nvGrpSpPr>
        <p:grpSpPr>
          <a:xfrm>
            <a:off x="1590269" y="2054291"/>
            <a:ext cx="1563152" cy="1406835"/>
            <a:chOff x="0" y="0"/>
            <a:chExt cx="1563151" cy="1406834"/>
          </a:xfrm>
        </p:grpSpPr>
        <p:sp>
          <p:nvSpPr>
            <p:cNvPr id="162" name="Shape"/>
            <p:cNvSpPr/>
            <p:nvPr/>
          </p:nvSpPr>
          <p:spPr>
            <a:xfrm>
              <a:off x="-1" y="-1"/>
              <a:ext cx="1563152" cy="140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75" y="0"/>
                  </a:moveTo>
                  <a:lnTo>
                    <a:pt x="15706" y="131"/>
                  </a:lnTo>
                  <a:lnTo>
                    <a:pt x="16195" y="307"/>
                  </a:lnTo>
                  <a:lnTo>
                    <a:pt x="16587" y="657"/>
                  </a:lnTo>
                  <a:lnTo>
                    <a:pt x="16743" y="854"/>
                  </a:lnTo>
                  <a:lnTo>
                    <a:pt x="16900" y="1095"/>
                  </a:lnTo>
                  <a:lnTo>
                    <a:pt x="21326" y="9748"/>
                  </a:lnTo>
                  <a:lnTo>
                    <a:pt x="21443" y="9989"/>
                  </a:lnTo>
                  <a:lnTo>
                    <a:pt x="21541" y="10230"/>
                  </a:lnTo>
                  <a:lnTo>
                    <a:pt x="21600" y="10822"/>
                  </a:lnTo>
                  <a:lnTo>
                    <a:pt x="21541" y="11370"/>
                  </a:lnTo>
                  <a:lnTo>
                    <a:pt x="21443" y="11611"/>
                  </a:lnTo>
                  <a:lnTo>
                    <a:pt x="21326" y="11852"/>
                  </a:lnTo>
                  <a:lnTo>
                    <a:pt x="16900" y="20570"/>
                  </a:lnTo>
                  <a:lnTo>
                    <a:pt x="16743" y="20746"/>
                  </a:lnTo>
                  <a:lnTo>
                    <a:pt x="16587" y="20943"/>
                  </a:lnTo>
                  <a:lnTo>
                    <a:pt x="16195" y="21293"/>
                  </a:lnTo>
                  <a:lnTo>
                    <a:pt x="15706" y="21534"/>
                  </a:lnTo>
                  <a:lnTo>
                    <a:pt x="15490" y="21600"/>
                  </a:lnTo>
                  <a:lnTo>
                    <a:pt x="6051" y="21600"/>
                  </a:lnTo>
                  <a:lnTo>
                    <a:pt x="5836" y="21534"/>
                  </a:lnTo>
                  <a:lnTo>
                    <a:pt x="5405" y="21293"/>
                  </a:lnTo>
                  <a:lnTo>
                    <a:pt x="4974" y="20943"/>
                  </a:lnTo>
                  <a:lnTo>
                    <a:pt x="4798" y="20746"/>
                  </a:lnTo>
                  <a:lnTo>
                    <a:pt x="4700" y="20570"/>
                  </a:lnTo>
                  <a:lnTo>
                    <a:pt x="215" y="11852"/>
                  </a:lnTo>
                  <a:lnTo>
                    <a:pt x="117" y="11611"/>
                  </a:lnTo>
                  <a:lnTo>
                    <a:pt x="59" y="11370"/>
                  </a:lnTo>
                  <a:lnTo>
                    <a:pt x="0" y="10822"/>
                  </a:lnTo>
                  <a:lnTo>
                    <a:pt x="59" y="10230"/>
                  </a:lnTo>
                  <a:lnTo>
                    <a:pt x="117" y="9989"/>
                  </a:lnTo>
                  <a:lnTo>
                    <a:pt x="215" y="9748"/>
                  </a:lnTo>
                  <a:lnTo>
                    <a:pt x="4700" y="1095"/>
                  </a:lnTo>
                  <a:lnTo>
                    <a:pt x="4798" y="854"/>
                  </a:lnTo>
                  <a:lnTo>
                    <a:pt x="4974" y="657"/>
                  </a:lnTo>
                  <a:lnTo>
                    <a:pt x="5405" y="307"/>
                  </a:lnTo>
                  <a:lnTo>
                    <a:pt x="5836" y="131"/>
                  </a:lnTo>
                  <a:lnTo>
                    <a:pt x="6051" y="66"/>
                  </a:lnTo>
                  <a:lnTo>
                    <a:pt x="6325" y="0"/>
                  </a:lnTo>
                  <a:lnTo>
                    <a:pt x="15275" y="0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2"/>
                </a:gs>
                <a:gs pos="37000">
                  <a:schemeClr val="accent5"/>
                </a:gs>
                <a:gs pos="95000">
                  <a:schemeClr val="accent4"/>
                </a:gs>
              </a:gsLst>
              <a:lin ang="1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Build the image"/>
            <p:cNvSpPr txBox="1"/>
            <p:nvPr/>
          </p:nvSpPr>
          <p:spPr>
            <a:xfrm>
              <a:off x="45719" y="549747"/>
              <a:ext cx="147171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169"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Build the image</a:t>
              </a:r>
            </a:p>
          </p:txBody>
        </p:sp>
      </p:grpSp>
      <p:grpSp>
        <p:nvGrpSpPr>
          <p:cNvPr id="167" name="Freeform 29"/>
          <p:cNvGrpSpPr/>
          <p:nvPr/>
        </p:nvGrpSpPr>
        <p:grpSpPr>
          <a:xfrm>
            <a:off x="247129" y="1273473"/>
            <a:ext cx="1563152" cy="1406836"/>
            <a:chOff x="0" y="0"/>
            <a:chExt cx="1563151" cy="1406834"/>
          </a:xfrm>
        </p:grpSpPr>
        <p:sp>
          <p:nvSpPr>
            <p:cNvPr id="165" name="Shape"/>
            <p:cNvSpPr/>
            <p:nvPr/>
          </p:nvSpPr>
          <p:spPr>
            <a:xfrm>
              <a:off x="-1" y="-1"/>
              <a:ext cx="1563152" cy="140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75" y="0"/>
                  </a:moveTo>
                  <a:lnTo>
                    <a:pt x="15706" y="131"/>
                  </a:lnTo>
                  <a:lnTo>
                    <a:pt x="16195" y="307"/>
                  </a:lnTo>
                  <a:lnTo>
                    <a:pt x="16587" y="657"/>
                  </a:lnTo>
                  <a:lnTo>
                    <a:pt x="16743" y="854"/>
                  </a:lnTo>
                  <a:lnTo>
                    <a:pt x="16900" y="1095"/>
                  </a:lnTo>
                  <a:lnTo>
                    <a:pt x="21326" y="9748"/>
                  </a:lnTo>
                  <a:lnTo>
                    <a:pt x="21443" y="9989"/>
                  </a:lnTo>
                  <a:lnTo>
                    <a:pt x="21541" y="10230"/>
                  </a:lnTo>
                  <a:lnTo>
                    <a:pt x="21600" y="10822"/>
                  </a:lnTo>
                  <a:lnTo>
                    <a:pt x="21541" y="11370"/>
                  </a:lnTo>
                  <a:lnTo>
                    <a:pt x="21443" y="11611"/>
                  </a:lnTo>
                  <a:lnTo>
                    <a:pt x="21326" y="11852"/>
                  </a:lnTo>
                  <a:lnTo>
                    <a:pt x="16900" y="20570"/>
                  </a:lnTo>
                  <a:lnTo>
                    <a:pt x="16743" y="20746"/>
                  </a:lnTo>
                  <a:lnTo>
                    <a:pt x="16587" y="20943"/>
                  </a:lnTo>
                  <a:lnTo>
                    <a:pt x="16195" y="21293"/>
                  </a:lnTo>
                  <a:lnTo>
                    <a:pt x="15706" y="21534"/>
                  </a:lnTo>
                  <a:lnTo>
                    <a:pt x="15490" y="21600"/>
                  </a:lnTo>
                  <a:lnTo>
                    <a:pt x="6051" y="21600"/>
                  </a:lnTo>
                  <a:lnTo>
                    <a:pt x="5836" y="21534"/>
                  </a:lnTo>
                  <a:lnTo>
                    <a:pt x="5405" y="21293"/>
                  </a:lnTo>
                  <a:lnTo>
                    <a:pt x="4974" y="20943"/>
                  </a:lnTo>
                  <a:lnTo>
                    <a:pt x="4798" y="20746"/>
                  </a:lnTo>
                  <a:lnTo>
                    <a:pt x="4700" y="20570"/>
                  </a:lnTo>
                  <a:lnTo>
                    <a:pt x="215" y="11852"/>
                  </a:lnTo>
                  <a:lnTo>
                    <a:pt x="117" y="11611"/>
                  </a:lnTo>
                  <a:lnTo>
                    <a:pt x="59" y="11370"/>
                  </a:lnTo>
                  <a:lnTo>
                    <a:pt x="0" y="10822"/>
                  </a:lnTo>
                  <a:lnTo>
                    <a:pt x="59" y="10230"/>
                  </a:lnTo>
                  <a:lnTo>
                    <a:pt x="117" y="9989"/>
                  </a:lnTo>
                  <a:lnTo>
                    <a:pt x="215" y="9748"/>
                  </a:lnTo>
                  <a:lnTo>
                    <a:pt x="4700" y="1095"/>
                  </a:lnTo>
                  <a:lnTo>
                    <a:pt x="4798" y="854"/>
                  </a:lnTo>
                  <a:lnTo>
                    <a:pt x="4974" y="657"/>
                  </a:lnTo>
                  <a:lnTo>
                    <a:pt x="5405" y="307"/>
                  </a:lnTo>
                  <a:lnTo>
                    <a:pt x="5836" y="131"/>
                  </a:lnTo>
                  <a:lnTo>
                    <a:pt x="6051" y="66"/>
                  </a:lnTo>
                  <a:lnTo>
                    <a:pt x="6325" y="0"/>
                  </a:lnTo>
                  <a:lnTo>
                    <a:pt x="15275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7C888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b="1" sz="14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66" name="Create a Dockerfile"/>
            <p:cNvSpPr txBox="1"/>
            <p:nvPr/>
          </p:nvSpPr>
          <p:spPr>
            <a:xfrm>
              <a:off x="58419" y="441797"/>
              <a:ext cx="144631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169">
                <a:defRPr b="1" sz="14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Create a Dockerfile</a:t>
              </a:r>
            </a:p>
          </p:txBody>
        </p:sp>
      </p:grpSp>
      <p:sp>
        <p:nvSpPr>
          <p:cNvPr id="168" name="Content Placeholder 8"/>
          <p:cNvSpPr txBox="1"/>
          <p:nvPr/>
        </p:nvSpPr>
        <p:spPr>
          <a:xfrm>
            <a:off x="5965157" y="1955656"/>
            <a:ext cx="5386702" cy="638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Command example: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900">
                <a:latin typeface="Monaco"/>
                <a:ea typeface="Monaco"/>
                <a:cs typeface="Monaco"/>
                <a:sym typeface="Monaco"/>
              </a:defRPr>
            </a:pPr>
            <a:r>
              <a:t>docker build -t my-app:1.0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3"/>
          <p:cNvSpPr/>
          <p:nvPr/>
        </p:nvSpPr>
        <p:spPr>
          <a:xfrm>
            <a:off x="-2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0" r="6236" b="0"/>
          <a:stretch>
            <a:fillRect/>
          </a:stretch>
        </p:blipFill>
        <p:spPr>
          <a:xfrm>
            <a:off x="1" y="9"/>
            <a:ext cx="9669643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15"/>
          <p:cNvSpPr/>
          <p:nvPr/>
        </p:nvSpPr>
        <p:spPr>
          <a:xfrm flipH="1">
            <a:off x="5125018" y="0"/>
            <a:ext cx="7066979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Title 1"/>
          <p:cNvSpPr txBox="1"/>
          <p:nvPr>
            <p:ph type="title"/>
          </p:nvPr>
        </p:nvSpPr>
        <p:spPr>
          <a:xfrm>
            <a:off x="460751" y="-1"/>
            <a:ext cx="3822191" cy="912443"/>
          </a:xfrm>
          <a:prstGeom prst="rect">
            <a:avLst/>
          </a:prstGeom>
        </p:spPr>
        <p:txBody>
          <a:bodyPr/>
          <a:lstStyle>
            <a:lvl1pPr defTabSz="676655">
              <a:defRPr b="1" sz="296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Dockerfile, Image, Container</a:t>
            </a:r>
          </a:p>
        </p:txBody>
      </p:sp>
      <p:sp>
        <p:nvSpPr>
          <p:cNvPr id="174" name="Content Placeholder 8"/>
          <p:cNvSpPr txBox="1"/>
          <p:nvPr>
            <p:ph type="body" sz="quarter" idx="1"/>
          </p:nvPr>
        </p:nvSpPr>
        <p:spPr>
          <a:xfrm>
            <a:off x="5967098" y="551233"/>
            <a:ext cx="5386702" cy="1406836"/>
          </a:xfrm>
          <a:prstGeom prst="rect">
            <a:avLst/>
          </a:prstGeom>
        </p:spPr>
        <p:txBody>
          <a:bodyPr/>
          <a:lstStyle/>
          <a:p>
            <a:pPr marL="150394" indent="-150394">
              <a:buFontTx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Dockerfile contains a source code for a Docker image creation</a:t>
            </a:r>
          </a:p>
          <a:p>
            <a:pPr marL="150394" indent="-150394">
              <a:buFontTx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Docker image is a blueprint with instructions for a container creation. Like a recipe including code, libraries, environment needed to run your application </a:t>
            </a:r>
          </a:p>
        </p:txBody>
      </p:sp>
      <p:pic>
        <p:nvPicPr>
          <p:cNvPr id="17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" name="Freeform 29"/>
          <p:cNvGrpSpPr/>
          <p:nvPr/>
        </p:nvGrpSpPr>
        <p:grpSpPr>
          <a:xfrm>
            <a:off x="1590269" y="2054291"/>
            <a:ext cx="1563152" cy="1406835"/>
            <a:chOff x="0" y="0"/>
            <a:chExt cx="1563151" cy="1406834"/>
          </a:xfrm>
        </p:grpSpPr>
        <p:sp>
          <p:nvSpPr>
            <p:cNvPr id="176" name="Shape"/>
            <p:cNvSpPr/>
            <p:nvPr/>
          </p:nvSpPr>
          <p:spPr>
            <a:xfrm>
              <a:off x="-1" y="-1"/>
              <a:ext cx="1563152" cy="140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75" y="0"/>
                  </a:moveTo>
                  <a:lnTo>
                    <a:pt x="15706" y="131"/>
                  </a:lnTo>
                  <a:lnTo>
                    <a:pt x="16195" y="307"/>
                  </a:lnTo>
                  <a:lnTo>
                    <a:pt x="16587" y="657"/>
                  </a:lnTo>
                  <a:lnTo>
                    <a:pt x="16743" y="854"/>
                  </a:lnTo>
                  <a:lnTo>
                    <a:pt x="16900" y="1095"/>
                  </a:lnTo>
                  <a:lnTo>
                    <a:pt x="21326" y="9748"/>
                  </a:lnTo>
                  <a:lnTo>
                    <a:pt x="21443" y="9989"/>
                  </a:lnTo>
                  <a:lnTo>
                    <a:pt x="21541" y="10230"/>
                  </a:lnTo>
                  <a:lnTo>
                    <a:pt x="21600" y="10822"/>
                  </a:lnTo>
                  <a:lnTo>
                    <a:pt x="21541" y="11370"/>
                  </a:lnTo>
                  <a:lnTo>
                    <a:pt x="21443" y="11611"/>
                  </a:lnTo>
                  <a:lnTo>
                    <a:pt x="21326" y="11852"/>
                  </a:lnTo>
                  <a:lnTo>
                    <a:pt x="16900" y="20570"/>
                  </a:lnTo>
                  <a:lnTo>
                    <a:pt x="16743" y="20746"/>
                  </a:lnTo>
                  <a:lnTo>
                    <a:pt x="16587" y="20943"/>
                  </a:lnTo>
                  <a:lnTo>
                    <a:pt x="16195" y="21293"/>
                  </a:lnTo>
                  <a:lnTo>
                    <a:pt x="15706" y="21534"/>
                  </a:lnTo>
                  <a:lnTo>
                    <a:pt x="15490" y="21600"/>
                  </a:lnTo>
                  <a:lnTo>
                    <a:pt x="6051" y="21600"/>
                  </a:lnTo>
                  <a:lnTo>
                    <a:pt x="5836" y="21534"/>
                  </a:lnTo>
                  <a:lnTo>
                    <a:pt x="5405" y="21293"/>
                  </a:lnTo>
                  <a:lnTo>
                    <a:pt x="4974" y="20943"/>
                  </a:lnTo>
                  <a:lnTo>
                    <a:pt x="4798" y="20746"/>
                  </a:lnTo>
                  <a:lnTo>
                    <a:pt x="4700" y="20570"/>
                  </a:lnTo>
                  <a:lnTo>
                    <a:pt x="215" y="11852"/>
                  </a:lnTo>
                  <a:lnTo>
                    <a:pt x="117" y="11611"/>
                  </a:lnTo>
                  <a:lnTo>
                    <a:pt x="59" y="11370"/>
                  </a:lnTo>
                  <a:lnTo>
                    <a:pt x="0" y="10822"/>
                  </a:lnTo>
                  <a:lnTo>
                    <a:pt x="59" y="10230"/>
                  </a:lnTo>
                  <a:lnTo>
                    <a:pt x="117" y="9989"/>
                  </a:lnTo>
                  <a:lnTo>
                    <a:pt x="215" y="9748"/>
                  </a:lnTo>
                  <a:lnTo>
                    <a:pt x="4700" y="1095"/>
                  </a:lnTo>
                  <a:lnTo>
                    <a:pt x="4798" y="854"/>
                  </a:lnTo>
                  <a:lnTo>
                    <a:pt x="4974" y="657"/>
                  </a:lnTo>
                  <a:lnTo>
                    <a:pt x="5405" y="307"/>
                  </a:lnTo>
                  <a:lnTo>
                    <a:pt x="5836" y="131"/>
                  </a:lnTo>
                  <a:lnTo>
                    <a:pt x="6051" y="66"/>
                  </a:lnTo>
                  <a:lnTo>
                    <a:pt x="6325" y="0"/>
                  </a:lnTo>
                  <a:lnTo>
                    <a:pt x="15275" y="0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2"/>
                </a:gs>
                <a:gs pos="37000">
                  <a:schemeClr val="accent5"/>
                </a:gs>
                <a:gs pos="95000">
                  <a:schemeClr val="accent4"/>
                </a:gs>
              </a:gsLst>
              <a:lin ang="1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Build the image"/>
            <p:cNvSpPr txBox="1"/>
            <p:nvPr/>
          </p:nvSpPr>
          <p:spPr>
            <a:xfrm>
              <a:off x="45719" y="549747"/>
              <a:ext cx="147171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169"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Build the image</a:t>
              </a:r>
            </a:p>
          </p:txBody>
        </p:sp>
      </p:grpSp>
      <p:grpSp>
        <p:nvGrpSpPr>
          <p:cNvPr id="181" name="Freeform 29"/>
          <p:cNvGrpSpPr/>
          <p:nvPr/>
        </p:nvGrpSpPr>
        <p:grpSpPr>
          <a:xfrm>
            <a:off x="247129" y="1273473"/>
            <a:ext cx="1563152" cy="1406836"/>
            <a:chOff x="0" y="0"/>
            <a:chExt cx="1563151" cy="1406834"/>
          </a:xfrm>
        </p:grpSpPr>
        <p:sp>
          <p:nvSpPr>
            <p:cNvPr id="179" name="Shape"/>
            <p:cNvSpPr/>
            <p:nvPr/>
          </p:nvSpPr>
          <p:spPr>
            <a:xfrm>
              <a:off x="-1" y="-1"/>
              <a:ext cx="1563152" cy="140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75" y="0"/>
                  </a:moveTo>
                  <a:lnTo>
                    <a:pt x="15706" y="131"/>
                  </a:lnTo>
                  <a:lnTo>
                    <a:pt x="16195" y="307"/>
                  </a:lnTo>
                  <a:lnTo>
                    <a:pt x="16587" y="657"/>
                  </a:lnTo>
                  <a:lnTo>
                    <a:pt x="16743" y="854"/>
                  </a:lnTo>
                  <a:lnTo>
                    <a:pt x="16900" y="1095"/>
                  </a:lnTo>
                  <a:lnTo>
                    <a:pt x="21326" y="9748"/>
                  </a:lnTo>
                  <a:lnTo>
                    <a:pt x="21443" y="9989"/>
                  </a:lnTo>
                  <a:lnTo>
                    <a:pt x="21541" y="10230"/>
                  </a:lnTo>
                  <a:lnTo>
                    <a:pt x="21600" y="10822"/>
                  </a:lnTo>
                  <a:lnTo>
                    <a:pt x="21541" y="11370"/>
                  </a:lnTo>
                  <a:lnTo>
                    <a:pt x="21443" y="11611"/>
                  </a:lnTo>
                  <a:lnTo>
                    <a:pt x="21326" y="11852"/>
                  </a:lnTo>
                  <a:lnTo>
                    <a:pt x="16900" y="20570"/>
                  </a:lnTo>
                  <a:lnTo>
                    <a:pt x="16743" y="20746"/>
                  </a:lnTo>
                  <a:lnTo>
                    <a:pt x="16587" y="20943"/>
                  </a:lnTo>
                  <a:lnTo>
                    <a:pt x="16195" y="21293"/>
                  </a:lnTo>
                  <a:lnTo>
                    <a:pt x="15706" y="21534"/>
                  </a:lnTo>
                  <a:lnTo>
                    <a:pt x="15490" y="21600"/>
                  </a:lnTo>
                  <a:lnTo>
                    <a:pt x="6051" y="21600"/>
                  </a:lnTo>
                  <a:lnTo>
                    <a:pt x="5836" y="21534"/>
                  </a:lnTo>
                  <a:lnTo>
                    <a:pt x="5405" y="21293"/>
                  </a:lnTo>
                  <a:lnTo>
                    <a:pt x="4974" y="20943"/>
                  </a:lnTo>
                  <a:lnTo>
                    <a:pt x="4798" y="20746"/>
                  </a:lnTo>
                  <a:lnTo>
                    <a:pt x="4700" y="20570"/>
                  </a:lnTo>
                  <a:lnTo>
                    <a:pt x="215" y="11852"/>
                  </a:lnTo>
                  <a:lnTo>
                    <a:pt x="117" y="11611"/>
                  </a:lnTo>
                  <a:lnTo>
                    <a:pt x="59" y="11370"/>
                  </a:lnTo>
                  <a:lnTo>
                    <a:pt x="0" y="10822"/>
                  </a:lnTo>
                  <a:lnTo>
                    <a:pt x="59" y="10230"/>
                  </a:lnTo>
                  <a:lnTo>
                    <a:pt x="117" y="9989"/>
                  </a:lnTo>
                  <a:lnTo>
                    <a:pt x="215" y="9748"/>
                  </a:lnTo>
                  <a:lnTo>
                    <a:pt x="4700" y="1095"/>
                  </a:lnTo>
                  <a:lnTo>
                    <a:pt x="4798" y="854"/>
                  </a:lnTo>
                  <a:lnTo>
                    <a:pt x="4974" y="657"/>
                  </a:lnTo>
                  <a:lnTo>
                    <a:pt x="5405" y="307"/>
                  </a:lnTo>
                  <a:lnTo>
                    <a:pt x="5836" y="131"/>
                  </a:lnTo>
                  <a:lnTo>
                    <a:pt x="6051" y="66"/>
                  </a:lnTo>
                  <a:lnTo>
                    <a:pt x="6325" y="0"/>
                  </a:lnTo>
                  <a:lnTo>
                    <a:pt x="15275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7C888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b="1" sz="14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Create a Dockerfile"/>
            <p:cNvSpPr txBox="1"/>
            <p:nvPr/>
          </p:nvSpPr>
          <p:spPr>
            <a:xfrm>
              <a:off x="58419" y="441797"/>
              <a:ext cx="144631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169">
                <a:defRPr b="1" sz="14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Create a Dockerfile</a:t>
              </a:r>
            </a:p>
          </p:txBody>
        </p:sp>
      </p:grpSp>
      <p:sp>
        <p:nvSpPr>
          <p:cNvPr id="182" name="Content Placeholder 8"/>
          <p:cNvSpPr txBox="1"/>
          <p:nvPr/>
        </p:nvSpPr>
        <p:spPr>
          <a:xfrm>
            <a:off x="5965157" y="1955656"/>
            <a:ext cx="5386702" cy="638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Command example: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900">
                <a:latin typeface="Monaco"/>
                <a:ea typeface="Monaco"/>
                <a:cs typeface="Monaco"/>
                <a:sym typeface="Monaco"/>
              </a:defRPr>
            </a:pPr>
            <a:r>
              <a:t>docker build -t my-app:1.0 .</a:t>
            </a:r>
          </a:p>
        </p:txBody>
      </p:sp>
      <p:grpSp>
        <p:nvGrpSpPr>
          <p:cNvPr id="185" name="Freeform 29"/>
          <p:cNvGrpSpPr/>
          <p:nvPr/>
        </p:nvGrpSpPr>
        <p:grpSpPr>
          <a:xfrm>
            <a:off x="242265" y="2835107"/>
            <a:ext cx="1563152" cy="1406836"/>
            <a:chOff x="0" y="0"/>
            <a:chExt cx="1563151" cy="1406834"/>
          </a:xfrm>
        </p:grpSpPr>
        <p:sp>
          <p:nvSpPr>
            <p:cNvPr id="183" name="Shape"/>
            <p:cNvSpPr/>
            <p:nvPr/>
          </p:nvSpPr>
          <p:spPr>
            <a:xfrm>
              <a:off x="-1" y="-1"/>
              <a:ext cx="1563152" cy="140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75" y="0"/>
                  </a:moveTo>
                  <a:lnTo>
                    <a:pt x="15706" y="131"/>
                  </a:lnTo>
                  <a:lnTo>
                    <a:pt x="16195" y="307"/>
                  </a:lnTo>
                  <a:lnTo>
                    <a:pt x="16587" y="657"/>
                  </a:lnTo>
                  <a:lnTo>
                    <a:pt x="16743" y="854"/>
                  </a:lnTo>
                  <a:lnTo>
                    <a:pt x="16900" y="1095"/>
                  </a:lnTo>
                  <a:lnTo>
                    <a:pt x="21326" y="9748"/>
                  </a:lnTo>
                  <a:lnTo>
                    <a:pt x="21443" y="9989"/>
                  </a:lnTo>
                  <a:lnTo>
                    <a:pt x="21541" y="10230"/>
                  </a:lnTo>
                  <a:lnTo>
                    <a:pt x="21600" y="10822"/>
                  </a:lnTo>
                  <a:lnTo>
                    <a:pt x="21541" y="11370"/>
                  </a:lnTo>
                  <a:lnTo>
                    <a:pt x="21443" y="11611"/>
                  </a:lnTo>
                  <a:lnTo>
                    <a:pt x="21326" y="11852"/>
                  </a:lnTo>
                  <a:lnTo>
                    <a:pt x="16900" y="20570"/>
                  </a:lnTo>
                  <a:lnTo>
                    <a:pt x="16743" y="20746"/>
                  </a:lnTo>
                  <a:lnTo>
                    <a:pt x="16587" y="20943"/>
                  </a:lnTo>
                  <a:lnTo>
                    <a:pt x="16195" y="21293"/>
                  </a:lnTo>
                  <a:lnTo>
                    <a:pt x="15706" y="21534"/>
                  </a:lnTo>
                  <a:lnTo>
                    <a:pt x="15490" y="21600"/>
                  </a:lnTo>
                  <a:lnTo>
                    <a:pt x="6051" y="21600"/>
                  </a:lnTo>
                  <a:lnTo>
                    <a:pt x="5836" y="21534"/>
                  </a:lnTo>
                  <a:lnTo>
                    <a:pt x="5405" y="21293"/>
                  </a:lnTo>
                  <a:lnTo>
                    <a:pt x="4974" y="20943"/>
                  </a:lnTo>
                  <a:lnTo>
                    <a:pt x="4798" y="20746"/>
                  </a:lnTo>
                  <a:lnTo>
                    <a:pt x="4700" y="20570"/>
                  </a:lnTo>
                  <a:lnTo>
                    <a:pt x="215" y="11852"/>
                  </a:lnTo>
                  <a:lnTo>
                    <a:pt x="117" y="11611"/>
                  </a:lnTo>
                  <a:lnTo>
                    <a:pt x="59" y="11370"/>
                  </a:lnTo>
                  <a:lnTo>
                    <a:pt x="0" y="10822"/>
                  </a:lnTo>
                  <a:lnTo>
                    <a:pt x="59" y="10230"/>
                  </a:lnTo>
                  <a:lnTo>
                    <a:pt x="117" y="9989"/>
                  </a:lnTo>
                  <a:lnTo>
                    <a:pt x="215" y="9748"/>
                  </a:lnTo>
                  <a:lnTo>
                    <a:pt x="4700" y="1095"/>
                  </a:lnTo>
                  <a:lnTo>
                    <a:pt x="4798" y="854"/>
                  </a:lnTo>
                  <a:lnTo>
                    <a:pt x="4974" y="657"/>
                  </a:lnTo>
                  <a:lnTo>
                    <a:pt x="5405" y="307"/>
                  </a:lnTo>
                  <a:lnTo>
                    <a:pt x="5836" y="131"/>
                  </a:lnTo>
                  <a:lnTo>
                    <a:pt x="6051" y="66"/>
                  </a:lnTo>
                  <a:lnTo>
                    <a:pt x="6325" y="0"/>
                  </a:lnTo>
                  <a:lnTo>
                    <a:pt x="15275" y="0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2"/>
                </a:gs>
                <a:gs pos="37000">
                  <a:schemeClr val="accent5"/>
                </a:gs>
                <a:gs pos="95000">
                  <a:schemeClr val="accent4"/>
                </a:gs>
              </a:gsLst>
              <a:lin ang="1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Run the container"/>
            <p:cNvSpPr txBox="1"/>
            <p:nvPr/>
          </p:nvSpPr>
          <p:spPr>
            <a:xfrm>
              <a:off x="45719" y="441797"/>
              <a:ext cx="147171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169"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Run the container</a:t>
              </a:r>
            </a:p>
          </p:txBody>
        </p:sp>
      </p:grpSp>
      <p:sp>
        <p:nvSpPr>
          <p:cNvPr id="186" name="Content Placeholder 8"/>
          <p:cNvSpPr txBox="1"/>
          <p:nvPr/>
        </p:nvSpPr>
        <p:spPr>
          <a:xfrm>
            <a:off x="5965157" y="2725582"/>
            <a:ext cx="5386702" cy="638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150394" indent="-15039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Start a Docker container based on the image </a:t>
            </a:r>
          </a:p>
        </p:txBody>
      </p:sp>
      <p:sp>
        <p:nvSpPr>
          <p:cNvPr id="187" name="Content Placeholder 8"/>
          <p:cNvSpPr txBox="1"/>
          <p:nvPr/>
        </p:nvSpPr>
        <p:spPr>
          <a:xfrm>
            <a:off x="5965157" y="3219078"/>
            <a:ext cx="5386702" cy="63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Command example: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900">
                <a:latin typeface="Monaco"/>
                <a:ea typeface="Monaco"/>
                <a:cs typeface="Monaco"/>
                <a:sym typeface="Monaco"/>
              </a:defRPr>
            </a:pPr>
            <a:r>
              <a:t>docker run -p 8080:8080 -d —-rm —-name app-container my-app:1.0</a:t>
            </a:r>
          </a:p>
        </p:txBody>
      </p:sp>
      <p:grpSp>
        <p:nvGrpSpPr>
          <p:cNvPr id="190" name="Freeform 29"/>
          <p:cNvGrpSpPr/>
          <p:nvPr/>
        </p:nvGrpSpPr>
        <p:grpSpPr>
          <a:xfrm>
            <a:off x="1595134" y="2054291"/>
            <a:ext cx="1563152" cy="1406835"/>
            <a:chOff x="0" y="0"/>
            <a:chExt cx="1563151" cy="1406834"/>
          </a:xfrm>
        </p:grpSpPr>
        <p:sp>
          <p:nvSpPr>
            <p:cNvPr id="188" name="Shape"/>
            <p:cNvSpPr/>
            <p:nvPr/>
          </p:nvSpPr>
          <p:spPr>
            <a:xfrm>
              <a:off x="-1" y="-1"/>
              <a:ext cx="1563152" cy="140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75" y="0"/>
                  </a:moveTo>
                  <a:lnTo>
                    <a:pt x="15706" y="131"/>
                  </a:lnTo>
                  <a:lnTo>
                    <a:pt x="16195" y="307"/>
                  </a:lnTo>
                  <a:lnTo>
                    <a:pt x="16587" y="657"/>
                  </a:lnTo>
                  <a:lnTo>
                    <a:pt x="16743" y="854"/>
                  </a:lnTo>
                  <a:lnTo>
                    <a:pt x="16900" y="1095"/>
                  </a:lnTo>
                  <a:lnTo>
                    <a:pt x="21326" y="9748"/>
                  </a:lnTo>
                  <a:lnTo>
                    <a:pt x="21443" y="9989"/>
                  </a:lnTo>
                  <a:lnTo>
                    <a:pt x="21541" y="10230"/>
                  </a:lnTo>
                  <a:lnTo>
                    <a:pt x="21600" y="10822"/>
                  </a:lnTo>
                  <a:lnTo>
                    <a:pt x="21541" y="11370"/>
                  </a:lnTo>
                  <a:lnTo>
                    <a:pt x="21443" y="11611"/>
                  </a:lnTo>
                  <a:lnTo>
                    <a:pt x="21326" y="11852"/>
                  </a:lnTo>
                  <a:lnTo>
                    <a:pt x="16900" y="20570"/>
                  </a:lnTo>
                  <a:lnTo>
                    <a:pt x="16743" y="20746"/>
                  </a:lnTo>
                  <a:lnTo>
                    <a:pt x="16587" y="20943"/>
                  </a:lnTo>
                  <a:lnTo>
                    <a:pt x="16195" y="21293"/>
                  </a:lnTo>
                  <a:lnTo>
                    <a:pt x="15706" y="21534"/>
                  </a:lnTo>
                  <a:lnTo>
                    <a:pt x="15490" y="21600"/>
                  </a:lnTo>
                  <a:lnTo>
                    <a:pt x="6051" y="21600"/>
                  </a:lnTo>
                  <a:lnTo>
                    <a:pt x="5836" y="21534"/>
                  </a:lnTo>
                  <a:lnTo>
                    <a:pt x="5405" y="21293"/>
                  </a:lnTo>
                  <a:lnTo>
                    <a:pt x="4974" y="20943"/>
                  </a:lnTo>
                  <a:lnTo>
                    <a:pt x="4798" y="20746"/>
                  </a:lnTo>
                  <a:lnTo>
                    <a:pt x="4700" y="20570"/>
                  </a:lnTo>
                  <a:lnTo>
                    <a:pt x="215" y="11852"/>
                  </a:lnTo>
                  <a:lnTo>
                    <a:pt x="117" y="11611"/>
                  </a:lnTo>
                  <a:lnTo>
                    <a:pt x="59" y="11370"/>
                  </a:lnTo>
                  <a:lnTo>
                    <a:pt x="0" y="10822"/>
                  </a:lnTo>
                  <a:lnTo>
                    <a:pt x="59" y="10230"/>
                  </a:lnTo>
                  <a:lnTo>
                    <a:pt x="117" y="9989"/>
                  </a:lnTo>
                  <a:lnTo>
                    <a:pt x="215" y="9748"/>
                  </a:lnTo>
                  <a:lnTo>
                    <a:pt x="4700" y="1095"/>
                  </a:lnTo>
                  <a:lnTo>
                    <a:pt x="4798" y="854"/>
                  </a:lnTo>
                  <a:lnTo>
                    <a:pt x="4974" y="657"/>
                  </a:lnTo>
                  <a:lnTo>
                    <a:pt x="5405" y="307"/>
                  </a:lnTo>
                  <a:lnTo>
                    <a:pt x="5836" y="131"/>
                  </a:lnTo>
                  <a:lnTo>
                    <a:pt x="6051" y="66"/>
                  </a:lnTo>
                  <a:lnTo>
                    <a:pt x="6325" y="0"/>
                  </a:lnTo>
                  <a:lnTo>
                    <a:pt x="15275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7C888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b="1" sz="14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9" name="Build the image"/>
            <p:cNvSpPr txBox="1"/>
            <p:nvPr/>
          </p:nvSpPr>
          <p:spPr>
            <a:xfrm>
              <a:off x="58419" y="549747"/>
              <a:ext cx="144631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169">
                <a:defRPr b="1" sz="14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Build the image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481014" y="327024"/>
            <a:ext cx="5072673" cy="1072392"/>
          </a:xfrm>
          <a:prstGeom prst="rect">
            <a:avLst/>
          </a:prstGeom>
        </p:spPr>
        <p:txBody>
          <a:bodyPr anchor="t"/>
          <a:lstStyle>
            <a:lvl1pPr>
              <a:defRPr b="1" sz="3600">
                <a:gradFill flip="none" rotWithShape="1">
                  <a:gsLst>
                    <a:gs pos="7000">
                      <a:srgbClr val="4E95D9"/>
                    </a:gs>
                    <a:gs pos="35000">
                      <a:srgbClr val="D86ECC"/>
                    </a:gs>
                    <a:gs pos="76000">
                      <a:srgbClr val="0070C0"/>
                    </a:gs>
                    <a:gs pos="97000">
                      <a:srgbClr val="215F9A"/>
                    </a:gs>
                  </a:gsLst>
                  <a:path path="circle">
                    <a:fillToRect l="62278" t="119636" r="37721" b="-19636"/>
                  </a:path>
                </a:gra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Bind mounts</a:t>
            </a:r>
          </a:p>
        </p:txBody>
      </p:sp>
      <p:sp>
        <p:nvSpPr>
          <p:cNvPr id="193" name="Content Placeholder 8"/>
          <p:cNvSpPr txBox="1"/>
          <p:nvPr>
            <p:ph type="body" sz="quarter" idx="1"/>
          </p:nvPr>
        </p:nvSpPr>
        <p:spPr>
          <a:xfrm>
            <a:off x="433694" y="1076288"/>
            <a:ext cx="5167312" cy="775495"/>
          </a:xfrm>
          <a:prstGeom prst="rect">
            <a:avLst/>
          </a:prstGeom>
        </p:spPr>
        <p:txBody>
          <a:bodyPr/>
          <a:lstStyle>
            <a:lvl1pPr marL="130342" indent="-130342">
              <a:buFontTx/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Bind mount is a way to mount a file of directory on host into a container. This leads to a container being able to access the file/directory from your host.</a:t>
            </a:r>
          </a:p>
        </p:txBody>
      </p:sp>
      <p:pic>
        <p:nvPicPr>
          <p:cNvPr id="19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12268" t="0" r="24973" b="0"/>
          <a:stretch>
            <a:fillRect/>
          </a:stretch>
        </p:blipFill>
        <p:spPr>
          <a:xfrm>
            <a:off x="5721536" y="0"/>
            <a:ext cx="6470651" cy="685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80" y="553"/>
                </a:lnTo>
                <a:cubicBezTo>
                  <a:pt x="1784" y="3790"/>
                  <a:pt x="2594" y="7233"/>
                  <a:pt x="2594" y="10803"/>
                </a:cubicBezTo>
                <a:cubicBezTo>
                  <a:pt x="2594" y="14372"/>
                  <a:pt x="1784" y="17815"/>
                  <a:pt x="280" y="21052"/>
                </a:cubicBezTo>
                <a:lnTo>
                  <a:pt x="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82505"/>
            <a:ext cx="775494" cy="775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pasted-movie.png"/>
          <p:cNvGrpSpPr/>
          <p:nvPr/>
        </p:nvGrpSpPr>
        <p:grpSpPr>
          <a:xfrm>
            <a:off x="7024834" y="485976"/>
            <a:ext cx="4588287" cy="5466138"/>
            <a:chOff x="0" y="0"/>
            <a:chExt cx="4588286" cy="5466136"/>
          </a:xfrm>
        </p:grpSpPr>
        <p:pic>
          <p:nvPicPr>
            <p:cNvPr id="197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9700" y="139700"/>
              <a:ext cx="4308887" cy="518673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6" name="pasted-movie.png" descr="pasted-movie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588287" cy="5466137"/>
            </a:xfrm>
            <a:prstGeom prst="rect">
              <a:avLst/>
            </a:prstGeom>
            <a:effectLst/>
          </p:spPr>
        </p:pic>
      </p:grpSp>
      <p:sp>
        <p:nvSpPr>
          <p:cNvPr id="199" name="Content Placeholder 8"/>
          <p:cNvSpPr txBox="1"/>
          <p:nvPr/>
        </p:nvSpPr>
        <p:spPr>
          <a:xfrm>
            <a:off x="433694" y="1884356"/>
            <a:ext cx="5167312" cy="1072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1300">
                <a:latin typeface="Arial"/>
                <a:ea typeface="Arial"/>
                <a:cs typeface="Arial"/>
                <a:sym typeface="Arial"/>
              </a:defRPr>
            </a:pPr>
            <a:r>
              <a:t>Bind mounts are often used when: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you need to create files in container and persist them on host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you need to share configuration files from the host machine to containers</a:t>
            </a:r>
          </a:p>
        </p:txBody>
      </p:sp>
      <p:sp>
        <p:nvSpPr>
          <p:cNvPr id="200" name="Content Placeholder 8"/>
          <p:cNvSpPr txBox="1"/>
          <p:nvPr/>
        </p:nvSpPr>
        <p:spPr>
          <a:xfrm>
            <a:off x="433694" y="3215505"/>
            <a:ext cx="5167312" cy="1503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defRPr b="1" sz="1300">
                <a:latin typeface="Arial"/>
                <a:ea typeface="Arial"/>
                <a:cs typeface="Arial"/>
                <a:sym typeface="Arial"/>
              </a:defRPr>
            </a:pPr>
            <a:r>
              <a:t>Considerations: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bind mounts have write access to files on the host by default. Use </a:t>
            </a:r>
            <a:r>
              <a:rPr sz="800">
                <a:latin typeface="Monaco"/>
                <a:ea typeface="Monaco"/>
                <a:cs typeface="Monaco"/>
                <a:sym typeface="Monaco"/>
              </a:rPr>
              <a:t>readonly</a:t>
            </a:r>
            <a:r>
              <a:t> or </a:t>
            </a:r>
            <a:r>
              <a:rPr sz="800">
                <a:latin typeface="Monaco"/>
                <a:ea typeface="Monaco"/>
                <a:cs typeface="Monaco"/>
                <a:sym typeface="Monaco"/>
              </a:rPr>
              <a:t>ro</a:t>
            </a:r>
            <a:r>
              <a:t> option to prevent it when needed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containers with bind mount are strongly tied to the host. The container may fail if run on a different host with different directory structure</a:t>
            </a:r>
          </a:p>
        </p:txBody>
      </p:sp>
      <p:sp>
        <p:nvSpPr>
          <p:cNvPr id="201" name="Content Placeholder 8"/>
          <p:cNvSpPr txBox="1"/>
          <p:nvPr/>
        </p:nvSpPr>
        <p:spPr>
          <a:xfrm>
            <a:off x="433694" y="4692244"/>
            <a:ext cx="5896691" cy="775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896111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defRPr b="1" sz="1274">
                <a:latin typeface="Arial"/>
                <a:ea typeface="Arial"/>
                <a:cs typeface="Arial"/>
                <a:sym typeface="Arial"/>
              </a:defRPr>
            </a:pPr>
            <a:r>
              <a:t>Example:</a:t>
            </a:r>
          </a:p>
          <a:p>
            <a:pPr defTabSz="896111">
              <a:lnSpc>
                <a:spcPct val="90000"/>
              </a:lnSpc>
              <a:spcBef>
                <a:spcPts val="900"/>
              </a:spcBef>
              <a:defRPr sz="784">
                <a:latin typeface="Monaco"/>
                <a:ea typeface="Monaco"/>
                <a:cs typeface="Monaco"/>
                <a:sym typeface="Monaco"/>
              </a:defRPr>
            </a:pPr>
            <a:r>
              <a:t>docker run -dit --name my-apache-app -p 8080:80 -v “$PWD”:/usr/local/apache2/htdocs/:ro httpd:2.4</a:t>
            </a:r>
          </a:p>
        </p:txBody>
      </p:sp>
      <p:sp>
        <p:nvSpPr>
          <p:cNvPr id="202" name="Content Placeholder 8"/>
          <p:cNvSpPr txBox="1"/>
          <p:nvPr/>
        </p:nvSpPr>
        <p:spPr>
          <a:xfrm>
            <a:off x="433694" y="5464800"/>
            <a:ext cx="5167312" cy="874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1300">
                <a:latin typeface="Arial"/>
                <a:ea typeface="Arial"/>
                <a:cs typeface="Arial"/>
                <a:sym typeface="Arial"/>
              </a:defRPr>
            </a:pPr>
            <a:r>
              <a:t>Alternatives: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6" invalidUrl="" action="" tgtFrame="" tooltip="" history="1" highlightClick="0" endSnd="0"/>
              </a:rPr>
              <a:t>Volumes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7" invalidUrl="" action="" tgtFrame="" tooltip="" history="1" highlightClick="0" endSnd="0"/>
              </a:rPr>
              <a:t>tmpfs mounts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