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69" r:id="rId3"/>
    <p:sldId id="271" r:id="rId4"/>
    <p:sldId id="272" r:id="rId5"/>
    <p:sldId id="281" r:id="rId6"/>
    <p:sldId id="282" r:id="rId7"/>
    <p:sldId id="270" r:id="rId8"/>
    <p:sldId id="273" r:id="rId9"/>
    <p:sldId id="274" r:id="rId10"/>
    <p:sldId id="277" r:id="rId11"/>
    <p:sldId id="278" r:id="rId12"/>
    <p:sldId id="279" r:id="rId13"/>
    <p:sldId id="275" r:id="rId14"/>
    <p:sldId id="280" r:id="rId15"/>
    <p:sldId id="276" r:id="rId16"/>
    <p:sldId id="284" r:id="rId17"/>
    <p:sldId id="290" r:id="rId18"/>
    <p:sldId id="287" r:id="rId19"/>
    <p:sldId id="288" r:id="rId20"/>
    <p:sldId id="283" r:id="rId21"/>
    <p:sldId id="289" r:id="rId22"/>
    <p:sldId id="285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268" r:id="rId32"/>
    <p:sldId id="265" r:id="rId33"/>
    <p:sldId id="266" r:id="rId34"/>
    <p:sldId id="292" r:id="rId35"/>
    <p:sldId id="291" r:id="rId36"/>
    <p:sldId id="267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4" r:id="rId47"/>
    <p:sldId id="302" r:id="rId48"/>
    <p:sldId id="306" r:id="rId49"/>
    <p:sldId id="307" r:id="rId50"/>
    <p:sldId id="303" r:id="rId51"/>
    <p:sldId id="316" r:id="rId52"/>
    <p:sldId id="318" r:id="rId53"/>
    <p:sldId id="319" r:id="rId54"/>
  </p:sldIdLst>
  <p:sldSz cx="1188085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BBDC"/>
    <a:srgbClr val="FF0000"/>
    <a:srgbClr val="CCFF66"/>
    <a:srgbClr val="00CC00"/>
    <a:srgbClr val="FFCC66"/>
    <a:srgbClr val="FF5050"/>
    <a:srgbClr val="FBC6BB"/>
    <a:srgbClr val="417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87993" autoAdjust="0"/>
  </p:normalViewPr>
  <p:slideViewPr>
    <p:cSldViewPr>
      <p:cViewPr varScale="1">
        <p:scale>
          <a:sx n="68" d="100"/>
          <a:sy n="68" d="100"/>
        </p:scale>
        <p:origin x="702" y="72"/>
      </p:cViewPr>
      <p:guideLst>
        <p:guide orient="horz" pos="2160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EB9ED66-C6E9-4F63-B7D2-65AF4743DE88}" type="datetimeFigureOut">
              <a:rPr lang="en-US"/>
              <a:pPr/>
              <a:t>6/10/2018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685800"/>
            <a:ext cx="59404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AC320EF-723E-4FF6-BDAC-411CCFA02B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61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D415700-A79F-46BA-9DC3-14033F022534}" type="slidenum">
              <a:rPr 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360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D415700-A79F-46BA-9DC3-14033F022534}" type="slidenum">
              <a:rPr lang="en-US">
                <a:latin typeface="Calibri" panose="020F0502020204030204" pitchFamily="34" charset="0"/>
              </a:rPr>
              <a:pPr eaLnBrk="1" hangingPunct="1"/>
              <a:t>31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021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320EF-723E-4FF6-BDAC-411CCFA02B7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35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320EF-723E-4FF6-BDAC-411CCFA02B7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11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320EF-723E-4FF6-BDAC-411CCFA02B7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10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https://www.r-bloggers.com/r-tutorial-series-graphic-analysis-of-regression-assumptions/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320EF-723E-4FF6-BDAC-411CCFA02B7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9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http://webspace.ship.edu/pgmarr/Geo441/Lectures/Lec%205%20-%20Normality%20Testing.pdf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320EF-723E-4FF6-BDAC-411CCFA02B7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42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320EF-723E-4FF6-BDAC-411CCFA02B7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39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https://www3.nd.edu/~rwilliam/stats2/l25.pdf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320EF-723E-4FF6-BDAC-411CCFA02B7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06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https://www3.nd.edu/~rwilliam/stats2/l25.pdf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320EF-723E-4FF6-BDAC-411CCFA02B7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07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https://www3.nd.edu/~rwilliam/stats2/l25.pdf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320EF-723E-4FF6-BDAC-411CCFA02B7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50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8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111619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5A99A93-6463-447C-8B65-DDF70667E599}" type="slidenum">
              <a:rPr lang="en-US" sz="1200">
                <a:latin typeface="Calibri" panose="020F0502020204030204" pitchFamily="34" charset="0"/>
              </a:rPr>
              <a:pPr/>
              <a:t>18</a:t>
            </a:fld>
            <a:endParaRPr 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416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https://www.tatvic.com/blog/product-revenue-prediction-with-r/?utm_source=copytext&amp;utm_medium=text&amp;utm_campaign=textshare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320EF-723E-4FF6-BDAC-411CCFA02B7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9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 Astra ASIAN GAM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42875"/>
            <a:ext cx="217805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logosatu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238" y="285750"/>
            <a:ext cx="12827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669925" y="4098925"/>
            <a:ext cx="1071563" cy="1143000"/>
          </a:xfrm>
          <a:prstGeom prst="rect">
            <a:avLst/>
          </a:prstGeom>
          <a:solidFill>
            <a:srgbClr val="FBC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884363" y="4240213"/>
            <a:ext cx="6427787" cy="1143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455025" y="2382838"/>
            <a:ext cx="2143125" cy="2000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1312863" y="1954213"/>
            <a:ext cx="2143125" cy="2000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ounded Rectangular Callout 9"/>
          <p:cNvSpPr/>
          <p:nvPr userDrawn="1"/>
        </p:nvSpPr>
        <p:spPr bwMode="auto">
          <a:xfrm>
            <a:off x="3598863" y="1381125"/>
            <a:ext cx="4713287" cy="3287713"/>
          </a:xfrm>
          <a:prstGeom prst="wedgeRoundRectCallout">
            <a:avLst>
              <a:gd name="adj1" fmla="val -29560"/>
              <a:gd name="adj2" fmla="val 70384"/>
              <a:gd name="adj3" fmla="val 16667"/>
            </a:avLst>
          </a:prstGeom>
          <a:solidFill>
            <a:schemeClr val="bg1"/>
          </a:solidFill>
          <a:ln w="57150">
            <a:solidFill>
              <a:srgbClr val="335A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28"/>
          <p:cNvSpPr txBox="1">
            <a:spLocks noChangeArrowheads="1"/>
          </p:cNvSpPr>
          <p:nvPr userDrawn="1"/>
        </p:nvSpPr>
        <p:spPr bwMode="auto">
          <a:xfrm>
            <a:off x="4011613" y="2149475"/>
            <a:ext cx="388778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200" b="1">
                <a:solidFill>
                  <a:schemeClr val="bg1"/>
                </a:solidFill>
                <a:latin typeface="Arial monospaced for SAP" pitchFamily="49" charset="0"/>
              </a:rPr>
              <a:t>CUSTOMER REJECT</a:t>
            </a:r>
          </a:p>
        </p:txBody>
      </p:sp>
      <p:sp>
        <p:nvSpPr>
          <p:cNvPr id="12" name="TextBox 11"/>
          <p:cNvSpPr txBox="1"/>
          <p:nvPr userDrawn="1"/>
        </p:nvSpPr>
        <p:spPr bwMode="auto">
          <a:xfrm>
            <a:off x="4568825" y="2619375"/>
            <a:ext cx="277336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600" dirty="0">
                <a:solidFill>
                  <a:schemeClr val="bg1"/>
                </a:solidFill>
                <a:latin typeface="Arial monospaced for SAP" pitchFamily="49" charset="0"/>
              </a:rPr>
              <a:t>ANALYSIS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2670175" y="4741863"/>
            <a:ext cx="928688" cy="0"/>
          </a:xfrm>
          <a:prstGeom prst="line">
            <a:avLst/>
          </a:prstGeom>
          <a:ln w="57150">
            <a:solidFill>
              <a:srgbClr val="335A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 bwMode="auto">
          <a:xfrm>
            <a:off x="2884488" y="4598988"/>
            <a:ext cx="714375" cy="0"/>
          </a:xfrm>
          <a:prstGeom prst="line">
            <a:avLst/>
          </a:prstGeom>
          <a:ln w="57150">
            <a:solidFill>
              <a:srgbClr val="335A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 bwMode="auto">
          <a:xfrm>
            <a:off x="8312150" y="1882775"/>
            <a:ext cx="1285875" cy="0"/>
          </a:xfrm>
          <a:prstGeom prst="line">
            <a:avLst/>
          </a:prstGeom>
          <a:ln w="57150">
            <a:solidFill>
              <a:srgbClr val="335A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 bwMode="auto">
          <a:xfrm>
            <a:off x="8240713" y="1738313"/>
            <a:ext cx="714375" cy="0"/>
          </a:xfrm>
          <a:prstGeom prst="line">
            <a:avLst/>
          </a:prstGeom>
          <a:ln w="57150">
            <a:solidFill>
              <a:srgbClr val="335A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 userDrawn="1"/>
        </p:nvSpPr>
        <p:spPr bwMode="auto">
          <a:xfrm>
            <a:off x="669925" y="2311400"/>
            <a:ext cx="357188" cy="357188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Oval 17"/>
          <p:cNvSpPr/>
          <p:nvPr userDrawn="1"/>
        </p:nvSpPr>
        <p:spPr bwMode="auto">
          <a:xfrm>
            <a:off x="1527175" y="3311525"/>
            <a:ext cx="357188" cy="35718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Oval 18"/>
          <p:cNvSpPr/>
          <p:nvPr userDrawn="1"/>
        </p:nvSpPr>
        <p:spPr bwMode="auto">
          <a:xfrm>
            <a:off x="8597900" y="2670175"/>
            <a:ext cx="357188" cy="35718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Oval 19"/>
          <p:cNvSpPr/>
          <p:nvPr userDrawn="1"/>
        </p:nvSpPr>
        <p:spPr bwMode="auto">
          <a:xfrm>
            <a:off x="2679700" y="2606675"/>
            <a:ext cx="357188" cy="35718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Oval 20"/>
          <p:cNvSpPr/>
          <p:nvPr userDrawn="1"/>
        </p:nvSpPr>
        <p:spPr bwMode="auto">
          <a:xfrm>
            <a:off x="9771063" y="3241675"/>
            <a:ext cx="357187" cy="357188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Oval 21"/>
          <p:cNvSpPr/>
          <p:nvPr userDrawn="1"/>
        </p:nvSpPr>
        <p:spPr bwMode="auto">
          <a:xfrm>
            <a:off x="10812463" y="2312988"/>
            <a:ext cx="357187" cy="35718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23" name="Straight Connector 22"/>
          <p:cNvCxnSpPr/>
          <p:nvPr userDrawn="1"/>
        </p:nvCxnSpPr>
        <p:spPr bwMode="auto">
          <a:xfrm>
            <a:off x="598488" y="4168775"/>
            <a:ext cx="10571162" cy="0"/>
          </a:xfrm>
          <a:prstGeom prst="line">
            <a:avLst/>
          </a:prstGeom>
          <a:ln w="28575">
            <a:solidFill>
              <a:srgbClr val="335A8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  <a:endCxn id="22" idx="1"/>
          </p:cNvCxnSpPr>
          <p:nvPr userDrawn="1"/>
        </p:nvCxnSpPr>
        <p:spPr bwMode="auto">
          <a:xfrm rot="16200000" flipH="1">
            <a:off x="903287" y="2687638"/>
            <a:ext cx="747713" cy="604838"/>
          </a:xfrm>
          <a:prstGeom prst="line">
            <a:avLst/>
          </a:prstGeom>
          <a:ln w="57150">
            <a:solidFill>
              <a:srgbClr val="335A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7"/>
            <a:endCxn id="24" idx="2"/>
          </p:cNvCxnSpPr>
          <p:nvPr userDrawn="1"/>
        </p:nvCxnSpPr>
        <p:spPr bwMode="auto">
          <a:xfrm rot="5400000" flipH="1" flipV="1">
            <a:off x="1966119" y="2650331"/>
            <a:ext cx="579438" cy="847725"/>
          </a:xfrm>
          <a:prstGeom prst="line">
            <a:avLst/>
          </a:prstGeom>
          <a:ln w="57150">
            <a:solidFill>
              <a:srgbClr val="335A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4" idx="6"/>
            <a:endCxn id="14" idx="1"/>
          </p:cNvCxnSpPr>
          <p:nvPr userDrawn="1"/>
        </p:nvCxnSpPr>
        <p:spPr bwMode="auto">
          <a:xfrm>
            <a:off x="3036888" y="2784475"/>
            <a:ext cx="561975" cy="241300"/>
          </a:xfrm>
          <a:prstGeom prst="line">
            <a:avLst/>
          </a:prstGeom>
          <a:ln w="57150">
            <a:solidFill>
              <a:srgbClr val="335A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3"/>
            <a:endCxn id="23" idx="2"/>
          </p:cNvCxnSpPr>
          <p:nvPr userDrawn="1"/>
        </p:nvCxnSpPr>
        <p:spPr bwMode="auto">
          <a:xfrm flipV="1">
            <a:off x="8312150" y="2847975"/>
            <a:ext cx="285750" cy="177800"/>
          </a:xfrm>
          <a:prstGeom prst="line">
            <a:avLst/>
          </a:prstGeom>
          <a:ln w="57150">
            <a:solidFill>
              <a:srgbClr val="335A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3" idx="5"/>
            <a:endCxn id="25" idx="2"/>
          </p:cNvCxnSpPr>
          <p:nvPr userDrawn="1"/>
        </p:nvCxnSpPr>
        <p:spPr bwMode="auto">
          <a:xfrm rot="16200000" flipH="1">
            <a:off x="9114632" y="2763043"/>
            <a:ext cx="444500" cy="868363"/>
          </a:xfrm>
          <a:prstGeom prst="line">
            <a:avLst/>
          </a:prstGeom>
          <a:ln w="57150">
            <a:solidFill>
              <a:srgbClr val="335A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6"/>
            <a:endCxn id="26" idx="3"/>
          </p:cNvCxnSpPr>
          <p:nvPr userDrawn="1"/>
        </p:nvCxnSpPr>
        <p:spPr bwMode="auto">
          <a:xfrm flipV="1">
            <a:off x="10128250" y="2617788"/>
            <a:ext cx="736600" cy="801687"/>
          </a:xfrm>
          <a:prstGeom prst="line">
            <a:avLst/>
          </a:prstGeom>
          <a:ln w="57150">
            <a:solidFill>
              <a:srgbClr val="335A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 bwMode="auto">
          <a:xfrm rot="5400000" flipH="1" flipV="1">
            <a:off x="3247231" y="3632994"/>
            <a:ext cx="928688" cy="0"/>
          </a:xfrm>
          <a:prstGeom prst="line">
            <a:avLst/>
          </a:prstGeom>
          <a:ln w="38100">
            <a:solidFill>
              <a:srgbClr val="A0BB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 bwMode="auto">
          <a:xfrm rot="5400000" flipH="1" flipV="1">
            <a:off x="7750969" y="2489994"/>
            <a:ext cx="928688" cy="0"/>
          </a:xfrm>
          <a:prstGeom prst="line">
            <a:avLst/>
          </a:prstGeom>
          <a:ln w="38100">
            <a:solidFill>
              <a:srgbClr val="A0BB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 userDrawn="1"/>
        </p:nvSpPr>
        <p:spPr bwMode="auto">
          <a:xfrm>
            <a:off x="8455025" y="4510088"/>
            <a:ext cx="2571750" cy="857250"/>
          </a:xfrm>
          <a:prstGeom prst="rect">
            <a:avLst/>
          </a:prstGeom>
          <a:solidFill>
            <a:srgbClr val="FBC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33" name="Straight Connector 32"/>
          <p:cNvCxnSpPr/>
          <p:nvPr userDrawn="1"/>
        </p:nvCxnSpPr>
        <p:spPr bwMode="auto">
          <a:xfrm>
            <a:off x="598488" y="5311775"/>
            <a:ext cx="10571162" cy="0"/>
          </a:xfrm>
          <a:prstGeom prst="line">
            <a:avLst/>
          </a:prstGeom>
          <a:ln w="38100">
            <a:solidFill>
              <a:srgbClr val="335A8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 userDrawn="1"/>
        </p:nvSpPr>
        <p:spPr bwMode="auto">
          <a:xfrm>
            <a:off x="4440238" y="5141913"/>
            <a:ext cx="357187" cy="357187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35" name="Straight Connector 34"/>
          <p:cNvCxnSpPr/>
          <p:nvPr userDrawn="1"/>
        </p:nvCxnSpPr>
        <p:spPr bwMode="auto">
          <a:xfrm>
            <a:off x="1598613" y="2598738"/>
            <a:ext cx="357187" cy="0"/>
          </a:xfrm>
          <a:prstGeom prst="line">
            <a:avLst/>
          </a:prstGeom>
          <a:ln w="38100">
            <a:solidFill>
              <a:srgbClr val="335A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 bwMode="auto">
          <a:xfrm>
            <a:off x="2670175" y="3384550"/>
            <a:ext cx="357188" cy="0"/>
          </a:xfrm>
          <a:prstGeom prst="line">
            <a:avLst/>
          </a:prstGeom>
          <a:ln w="38100">
            <a:solidFill>
              <a:srgbClr val="335A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 bwMode="auto">
          <a:xfrm>
            <a:off x="598488" y="3098800"/>
            <a:ext cx="357187" cy="0"/>
          </a:xfrm>
          <a:prstGeom prst="line">
            <a:avLst/>
          </a:prstGeom>
          <a:ln w="38100">
            <a:solidFill>
              <a:srgbClr val="335A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 bwMode="auto">
          <a:xfrm>
            <a:off x="8597900" y="3455988"/>
            <a:ext cx="357188" cy="0"/>
          </a:xfrm>
          <a:prstGeom prst="line">
            <a:avLst/>
          </a:prstGeom>
          <a:ln w="38100">
            <a:solidFill>
              <a:srgbClr val="335A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 bwMode="auto">
          <a:xfrm>
            <a:off x="9740900" y="2741613"/>
            <a:ext cx="357188" cy="0"/>
          </a:xfrm>
          <a:prstGeom prst="line">
            <a:avLst/>
          </a:prstGeom>
          <a:ln w="38100">
            <a:solidFill>
              <a:srgbClr val="335A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 bwMode="auto">
          <a:xfrm>
            <a:off x="10812463" y="3170238"/>
            <a:ext cx="357187" cy="0"/>
          </a:xfrm>
          <a:prstGeom prst="line">
            <a:avLst/>
          </a:prstGeom>
          <a:ln w="38100">
            <a:solidFill>
              <a:srgbClr val="335A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07"/>
          <p:cNvSpPr txBox="1">
            <a:spLocks noChangeArrowheads="1"/>
          </p:cNvSpPr>
          <p:nvPr userDrawn="1"/>
        </p:nvSpPr>
        <p:spPr bwMode="auto">
          <a:xfrm>
            <a:off x="1812925" y="4741863"/>
            <a:ext cx="368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335A89"/>
                </a:solidFill>
                <a:latin typeface="Arial monospaced for SAP" pitchFamily="49" charset="0"/>
              </a:rPr>
              <a:t>x</a:t>
            </a:r>
          </a:p>
        </p:txBody>
      </p:sp>
      <p:grpSp>
        <p:nvGrpSpPr>
          <p:cNvPr id="42" name="Group 53"/>
          <p:cNvGrpSpPr>
            <a:grpSpLocks/>
          </p:cNvGrpSpPr>
          <p:nvPr userDrawn="1"/>
        </p:nvGrpSpPr>
        <p:grpSpPr bwMode="auto">
          <a:xfrm>
            <a:off x="455613" y="2128838"/>
            <a:ext cx="3071812" cy="2428875"/>
            <a:chOff x="5500703" y="881034"/>
            <a:chExt cx="857259" cy="785819"/>
          </a:xfrm>
        </p:grpSpPr>
        <p:grpSp>
          <p:nvGrpSpPr>
            <p:cNvPr id="43" name="Group 42"/>
            <p:cNvGrpSpPr>
              <a:grpSpLocks/>
            </p:cNvGrpSpPr>
            <p:nvPr/>
          </p:nvGrpSpPr>
          <p:grpSpPr bwMode="auto">
            <a:xfrm>
              <a:off x="5500703" y="881034"/>
              <a:ext cx="857259" cy="643549"/>
              <a:chOff x="3500436" y="809595"/>
              <a:chExt cx="714382" cy="1001076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3500436" y="809595"/>
                <a:ext cx="714382" cy="1001077"/>
              </a:xfrm>
              <a:prstGeom prst="roundRect">
                <a:avLst>
                  <a:gd name="adj" fmla="val 9054"/>
                </a:avLst>
              </a:prstGeom>
              <a:noFill/>
              <a:ln w="28575">
                <a:solidFill>
                  <a:srgbClr val="335A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3500436" y="1622920"/>
                <a:ext cx="714382" cy="0"/>
              </a:xfrm>
              <a:prstGeom prst="line">
                <a:avLst/>
              </a:prstGeom>
              <a:ln w="19050">
                <a:solidFill>
                  <a:srgbClr val="335A8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>
              <a:off x="5799747" y="1666853"/>
              <a:ext cx="239235" cy="0"/>
            </a:xfrm>
            <a:prstGeom prst="line">
              <a:avLst/>
            </a:prstGeom>
            <a:ln w="38100">
              <a:solidFill>
                <a:srgbClr val="335A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50" idx="2"/>
            </p:cNvCxnSpPr>
            <p:nvPr/>
          </p:nvCxnSpPr>
          <p:spPr>
            <a:xfrm rot="5400000" flipH="1" flipV="1">
              <a:off x="5857719" y="1595462"/>
              <a:ext cx="142783" cy="0"/>
            </a:xfrm>
            <a:prstGeom prst="line">
              <a:avLst/>
            </a:prstGeom>
            <a:ln w="38100">
              <a:solidFill>
                <a:srgbClr val="335A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47"/>
          <p:cNvSpPr/>
          <p:nvPr userDrawn="1"/>
        </p:nvSpPr>
        <p:spPr bwMode="auto">
          <a:xfrm>
            <a:off x="1884363" y="3813175"/>
            <a:ext cx="214312" cy="214313"/>
          </a:xfrm>
          <a:prstGeom prst="ellipse">
            <a:avLst/>
          </a:prstGeom>
          <a:solidFill>
            <a:srgbClr val="335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oup 53"/>
          <p:cNvGrpSpPr>
            <a:grpSpLocks/>
          </p:cNvGrpSpPr>
          <p:nvPr userDrawn="1"/>
        </p:nvGrpSpPr>
        <p:grpSpPr bwMode="auto">
          <a:xfrm>
            <a:off x="8383588" y="2128838"/>
            <a:ext cx="3071812" cy="2428875"/>
            <a:chOff x="5500703" y="881034"/>
            <a:chExt cx="857259" cy="785819"/>
          </a:xfrm>
        </p:grpSpPr>
        <p:grpSp>
          <p:nvGrpSpPr>
            <p:cNvPr id="50" name="Group 42"/>
            <p:cNvGrpSpPr>
              <a:grpSpLocks/>
            </p:cNvGrpSpPr>
            <p:nvPr/>
          </p:nvGrpSpPr>
          <p:grpSpPr bwMode="auto">
            <a:xfrm>
              <a:off x="5500703" y="881034"/>
              <a:ext cx="857259" cy="643549"/>
              <a:chOff x="3500436" y="809595"/>
              <a:chExt cx="714382" cy="1001076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3500436" y="809595"/>
                <a:ext cx="714382" cy="1001077"/>
              </a:xfrm>
              <a:prstGeom prst="roundRect">
                <a:avLst>
                  <a:gd name="adj" fmla="val 9054"/>
                </a:avLst>
              </a:prstGeom>
              <a:noFill/>
              <a:ln w="28575">
                <a:solidFill>
                  <a:srgbClr val="335A8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3500436" y="1622920"/>
                <a:ext cx="714382" cy="0"/>
              </a:xfrm>
              <a:prstGeom prst="line">
                <a:avLst/>
              </a:prstGeom>
              <a:ln w="19050">
                <a:solidFill>
                  <a:srgbClr val="335A8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/>
            <p:nvPr/>
          </p:nvCxnSpPr>
          <p:spPr>
            <a:xfrm>
              <a:off x="5799747" y="1666853"/>
              <a:ext cx="239235" cy="0"/>
            </a:xfrm>
            <a:prstGeom prst="line">
              <a:avLst/>
            </a:prstGeom>
            <a:ln w="38100">
              <a:solidFill>
                <a:srgbClr val="335A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57" idx="2"/>
            </p:cNvCxnSpPr>
            <p:nvPr/>
          </p:nvCxnSpPr>
          <p:spPr>
            <a:xfrm rot="5400000" flipH="1" flipV="1">
              <a:off x="5857719" y="1595462"/>
              <a:ext cx="142783" cy="0"/>
            </a:xfrm>
            <a:prstGeom prst="line">
              <a:avLst/>
            </a:prstGeom>
            <a:ln w="38100">
              <a:solidFill>
                <a:srgbClr val="335A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Oval 54"/>
          <p:cNvSpPr/>
          <p:nvPr userDrawn="1"/>
        </p:nvSpPr>
        <p:spPr bwMode="auto">
          <a:xfrm>
            <a:off x="9883775" y="3813175"/>
            <a:ext cx="214313" cy="214313"/>
          </a:xfrm>
          <a:prstGeom prst="ellipse">
            <a:avLst/>
          </a:prstGeom>
          <a:solidFill>
            <a:srgbClr val="335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56" name="Straight Connector 55"/>
          <p:cNvCxnSpPr/>
          <p:nvPr userDrawn="1"/>
        </p:nvCxnSpPr>
        <p:spPr bwMode="auto">
          <a:xfrm rot="16200000" flipH="1">
            <a:off x="10526712" y="2098676"/>
            <a:ext cx="214313" cy="214312"/>
          </a:xfrm>
          <a:prstGeom prst="line">
            <a:avLst/>
          </a:prstGeom>
          <a:ln w="38100">
            <a:solidFill>
              <a:srgbClr val="335A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 userDrawn="1"/>
        </p:nvCxnSpPr>
        <p:spPr bwMode="auto">
          <a:xfrm rot="5400000">
            <a:off x="10776744" y="1991519"/>
            <a:ext cx="357188" cy="0"/>
          </a:xfrm>
          <a:prstGeom prst="line">
            <a:avLst/>
          </a:prstGeom>
          <a:ln w="38100">
            <a:solidFill>
              <a:srgbClr val="335A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 userDrawn="1"/>
        </p:nvCxnSpPr>
        <p:spPr bwMode="auto">
          <a:xfrm rot="5400000">
            <a:off x="11205369" y="2062957"/>
            <a:ext cx="285750" cy="214312"/>
          </a:xfrm>
          <a:prstGeom prst="line">
            <a:avLst/>
          </a:prstGeom>
          <a:ln w="38100">
            <a:solidFill>
              <a:srgbClr val="335A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149"/>
          <p:cNvGrpSpPr>
            <a:grpSpLocks/>
          </p:cNvGrpSpPr>
          <p:nvPr userDrawn="1"/>
        </p:nvGrpSpPr>
        <p:grpSpPr bwMode="auto">
          <a:xfrm>
            <a:off x="527050" y="4884738"/>
            <a:ext cx="500063" cy="142875"/>
            <a:chOff x="2654277" y="6572272"/>
            <a:chExt cx="928694" cy="142876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2654277" y="6715148"/>
              <a:ext cx="928694" cy="0"/>
            </a:xfrm>
            <a:prstGeom prst="line">
              <a:avLst/>
            </a:prstGeom>
            <a:ln w="57150">
              <a:solidFill>
                <a:srgbClr val="335A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869499" y="6572272"/>
              <a:ext cx="713472" cy="0"/>
            </a:xfrm>
            <a:prstGeom prst="line">
              <a:avLst/>
            </a:prstGeom>
            <a:ln w="57150">
              <a:solidFill>
                <a:srgbClr val="335A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150"/>
          <p:cNvGrpSpPr>
            <a:grpSpLocks/>
          </p:cNvGrpSpPr>
          <p:nvPr userDrawn="1"/>
        </p:nvGrpSpPr>
        <p:grpSpPr bwMode="auto">
          <a:xfrm>
            <a:off x="8026400" y="4813300"/>
            <a:ext cx="500063" cy="142875"/>
            <a:chOff x="2654277" y="6572272"/>
            <a:chExt cx="928694" cy="142876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2654277" y="6715148"/>
              <a:ext cx="928694" cy="0"/>
            </a:xfrm>
            <a:prstGeom prst="line">
              <a:avLst/>
            </a:prstGeom>
            <a:ln w="57150">
              <a:solidFill>
                <a:srgbClr val="335A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869499" y="6572272"/>
              <a:ext cx="713472" cy="0"/>
            </a:xfrm>
            <a:prstGeom prst="line">
              <a:avLst/>
            </a:prstGeom>
            <a:ln w="57150">
              <a:solidFill>
                <a:srgbClr val="335A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153"/>
          <p:cNvGrpSpPr>
            <a:grpSpLocks/>
          </p:cNvGrpSpPr>
          <p:nvPr userDrawn="1"/>
        </p:nvGrpSpPr>
        <p:grpSpPr bwMode="auto">
          <a:xfrm>
            <a:off x="5383213" y="4956175"/>
            <a:ext cx="500062" cy="142875"/>
            <a:chOff x="2654277" y="6572272"/>
            <a:chExt cx="928694" cy="142876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2654277" y="6715148"/>
              <a:ext cx="928694" cy="0"/>
            </a:xfrm>
            <a:prstGeom prst="line">
              <a:avLst/>
            </a:prstGeom>
            <a:ln w="57150">
              <a:solidFill>
                <a:srgbClr val="335A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2869497" y="6572272"/>
              <a:ext cx="713474" cy="0"/>
            </a:xfrm>
            <a:prstGeom prst="line">
              <a:avLst/>
            </a:prstGeom>
            <a:ln w="57150">
              <a:solidFill>
                <a:srgbClr val="335A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156"/>
          <p:cNvGrpSpPr>
            <a:grpSpLocks/>
          </p:cNvGrpSpPr>
          <p:nvPr userDrawn="1"/>
        </p:nvGrpSpPr>
        <p:grpSpPr bwMode="auto">
          <a:xfrm>
            <a:off x="10598150" y="4456113"/>
            <a:ext cx="500063" cy="142875"/>
            <a:chOff x="2654277" y="6572272"/>
            <a:chExt cx="928694" cy="142876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2654277" y="6715148"/>
              <a:ext cx="928694" cy="0"/>
            </a:xfrm>
            <a:prstGeom prst="line">
              <a:avLst/>
            </a:prstGeom>
            <a:ln w="57150">
              <a:solidFill>
                <a:srgbClr val="335A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2869499" y="6572272"/>
              <a:ext cx="713472" cy="0"/>
            </a:xfrm>
            <a:prstGeom prst="line">
              <a:avLst/>
            </a:prstGeom>
            <a:ln w="57150">
              <a:solidFill>
                <a:srgbClr val="335A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159"/>
          <p:cNvGrpSpPr>
            <a:grpSpLocks/>
          </p:cNvGrpSpPr>
          <p:nvPr userDrawn="1"/>
        </p:nvGrpSpPr>
        <p:grpSpPr bwMode="auto">
          <a:xfrm>
            <a:off x="9598025" y="4956175"/>
            <a:ext cx="500063" cy="142875"/>
            <a:chOff x="2654277" y="6572272"/>
            <a:chExt cx="928694" cy="142876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654277" y="6715148"/>
              <a:ext cx="928694" cy="0"/>
            </a:xfrm>
            <a:prstGeom prst="line">
              <a:avLst/>
            </a:prstGeom>
            <a:ln w="57150">
              <a:solidFill>
                <a:srgbClr val="335A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869499" y="6572272"/>
              <a:ext cx="713472" cy="0"/>
            </a:xfrm>
            <a:prstGeom prst="line">
              <a:avLst/>
            </a:prstGeom>
            <a:ln w="57150">
              <a:solidFill>
                <a:srgbClr val="335A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162"/>
          <p:cNvSpPr txBox="1">
            <a:spLocks noChangeArrowheads="1"/>
          </p:cNvSpPr>
          <p:nvPr userDrawn="1"/>
        </p:nvSpPr>
        <p:spPr bwMode="auto">
          <a:xfrm>
            <a:off x="6383338" y="4741863"/>
            <a:ext cx="3698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335A89"/>
                </a:solidFill>
                <a:latin typeface="Arial monospaced for SAP" pitchFamily="49" charset="0"/>
              </a:rPr>
              <a:t>x</a:t>
            </a:r>
          </a:p>
        </p:txBody>
      </p:sp>
      <p:sp>
        <p:nvSpPr>
          <p:cNvPr id="75" name="TextBox 163"/>
          <p:cNvSpPr txBox="1">
            <a:spLocks noChangeArrowheads="1"/>
          </p:cNvSpPr>
          <p:nvPr userDrawn="1"/>
        </p:nvSpPr>
        <p:spPr bwMode="auto">
          <a:xfrm>
            <a:off x="7526338" y="4741863"/>
            <a:ext cx="3698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335A89"/>
                </a:solidFill>
                <a:latin typeface="Arial monospaced for SAP" pitchFamily="49" charset="0"/>
              </a:rPr>
              <a:t>o</a:t>
            </a:r>
          </a:p>
        </p:txBody>
      </p:sp>
      <p:cxnSp>
        <p:nvCxnSpPr>
          <p:cNvPr id="76" name="Straight Connector 75"/>
          <p:cNvCxnSpPr/>
          <p:nvPr userDrawn="1"/>
        </p:nvCxnSpPr>
        <p:spPr bwMode="auto">
          <a:xfrm>
            <a:off x="7010400" y="5005388"/>
            <a:ext cx="384175" cy="0"/>
          </a:xfrm>
          <a:prstGeom prst="line">
            <a:avLst/>
          </a:prstGeom>
          <a:ln w="38100">
            <a:solidFill>
              <a:srgbClr val="335A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165"/>
          <p:cNvSpPr txBox="1">
            <a:spLocks noChangeArrowheads="1"/>
          </p:cNvSpPr>
          <p:nvPr userDrawn="1"/>
        </p:nvSpPr>
        <p:spPr bwMode="auto">
          <a:xfrm>
            <a:off x="8955088" y="4598988"/>
            <a:ext cx="3698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335A89"/>
                </a:solidFill>
                <a:latin typeface="Arial monospaced for SAP" pitchFamily="49" charset="0"/>
              </a:rPr>
              <a:t>o</a:t>
            </a:r>
          </a:p>
        </p:txBody>
      </p:sp>
      <p:sp>
        <p:nvSpPr>
          <p:cNvPr id="78" name="TextBox 166"/>
          <p:cNvSpPr txBox="1">
            <a:spLocks noChangeArrowheads="1"/>
          </p:cNvSpPr>
          <p:nvPr userDrawn="1"/>
        </p:nvSpPr>
        <p:spPr bwMode="auto">
          <a:xfrm>
            <a:off x="10526713" y="4670425"/>
            <a:ext cx="368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335A89"/>
                </a:solidFill>
                <a:latin typeface="Arial monospaced for SAP" pitchFamily="49" charset="0"/>
              </a:rPr>
              <a:t>x</a:t>
            </a:r>
          </a:p>
        </p:txBody>
      </p:sp>
      <p:sp>
        <p:nvSpPr>
          <p:cNvPr id="79" name="TextBox 168"/>
          <p:cNvSpPr txBox="1">
            <a:spLocks noChangeArrowheads="1"/>
          </p:cNvSpPr>
          <p:nvPr userDrawn="1"/>
        </p:nvSpPr>
        <p:spPr bwMode="auto">
          <a:xfrm>
            <a:off x="3813175" y="4741863"/>
            <a:ext cx="368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335A89"/>
                </a:solidFill>
                <a:latin typeface="Arial monospaced for SAP" pitchFamily="49" charset="0"/>
              </a:rPr>
              <a:t>o</a:t>
            </a:r>
          </a:p>
        </p:txBody>
      </p:sp>
      <p:cxnSp>
        <p:nvCxnSpPr>
          <p:cNvPr id="80" name="Straight Connector 79"/>
          <p:cNvCxnSpPr/>
          <p:nvPr userDrawn="1"/>
        </p:nvCxnSpPr>
        <p:spPr bwMode="auto">
          <a:xfrm>
            <a:off x="2813050" y="5027613"/>
            <a:ext cx="384175" cy="0"/>
          </a:xfrm>
          <a:prstGeom prst="line">
            <a:avLst/>
          </a:prstGeom>
          <a:ln w="38100">
            <a:solidFill>
              <a:srgbClr val="335A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170"/>
          <p:cNvSpPr txBox="1">
            <a:spLocks noChangeArrowheads="1"/>
          </p:cNvSpPr>
          <p:nvPr userDrawn="1"/>
        </p:nvSpPr>
        <p:spPr bwMode="auto">
          <a:xfrm>
            <a:off x="741363" y="4241800"/>
            <a:ext cx="368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335A89"/>
                </a:solidFill>
                <a:latin typeface="Arial monospaced for SAP" pitchFamily="49" charset="0"/>
              </a:rPr>
              <a:t>o</a:t>
            </a:r>
          </a:p>
        </p:txBody>
      </p:sp>
      <p:cxnSp>
        <p:nvCxnSpPr>
          <p:cNvPr id="82" name="Straight Connector 81"/>
          <p:cNvCxnSpPr/>
          <p:nvPr userDrawn="1"/>
        </p:nvCxnSpPr>
        <p:spPr bwMode="auto">
          <a:xfrm>
            <a:off x="5099050" y="3308350"/>
            <a:ext cx="171291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124" descr="member_272983860.jpe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r="14999"/>
          <a:stretch>
            <a:fillRect/>
          </a:stretch>
        </p:blipFill>
        <p:spPr bwMode="auto">
          <a:xfrm>
            <a:off x="439738" y="5500688"/>
            <a:ext cx="1125537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itle 1"/>
          <p:cNvSpPr txBox="1">
            <a:spLocks/>
          </p:cNvSpPr>
          <p:nvPr userDrawn="1"/>
        </p:nvSpPr>
        <p:spPr bwMode="auto">
          <a:xfrm>
            <a:off x="3797300" y="1714500"/>
            <a:ext cx="4143375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4400">
                <a:latin typeface="+mj-lt"/>
                <a:ea typeface="+mj-ea"/>
                <a:cs typeface="+mj-cs"/>
              </a:rPr>
              <a:t>Click to edit Master title style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85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87" b="22922"/>
          <a:stretch>
            <a:fillRect/>
          </a:stretch>
        </p:blipFill>
        <p:spPr bwMode="auto">
          <a:xfrm>
            <a:off x="9083675" y="4429125"/>
            <a:ext cx="27971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788" y="4892675"/>
            <a:ext cx="21336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064" y="2130426"/>
            <a:ext cx="10098723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128" y="3886200"/>
            <a:ext cx="831659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569762-E5E5-4001-96CB-D7A121D4DDD6}" type="datetimeFigureOut">
              <a:rPr lang="en-US"/>
              <a:pPr/>
              <a:t>6/10/2018</a:t>
            </a:fld>
            <a:endParaRPr lang="en-US"/>
          </a:p>
        </p:txBody>
      </p:sp>
      <p:sp>
        <p:nvSpPr>
          <p:cNvPr id="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E48A57-7EE0-42DD-8F3D-9DB5534E6D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0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E0F96B-AE74-4756-BC57-5707CAFC3E70}" type="datetimeFigureOut">
              <a:rPr lang="en-US"/>
              <a:pPr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35EDF6-5CA1-47BA-8983-D4352B070C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6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91925" y="274639"/>
            <a:ext cx="3473499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430" y="274639"/>
            <a:ext cx="1022248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311FC2-9A45-4C7C-AFE3-D81BF608E8CD}" type="datetimeFigureOut">
              <a:rPr lang="en-US"/>
              <a:pPr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9C15E2-CF7E-4B82-8E4F-3DDA135432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0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11155363" y="0"/>
            <a:ext cx="714375" cy="5000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296988" y="428625"/>
            <a:ext cx="105838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 bwMode="auto">
          <a:xfrm>
            <a:off x="153988" y="182563"/>
            <a:ext cx="3571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149"/>
          <p:cNvGrpSpPr>
            <a:grpSpLocks/>
          </p:cNvGrpSpPr>
          <p:nvPr userDrawn="1"/>
        </p:nvGrpSpPr>
        <p:grpSpPr bwMode="auto">
          <a:xfrm>
            <a:off x="10941050" y="428625"/>
            <a:ext cx="500063" cy="142875"/>
            <a:chOff x="2654277" y="6572272"/>
            <a:chExt cx="928694" cy="142876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654277" y="6715148"/>
              <a:ext cx="9286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69499" y="6572272"/>
              <a:ext cx="7134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12"/>
          <p:cNvGrpSpPr>
            <a:grpSpLocks/>
          </p:cNvGrpSpPr>
          <p:nvPr userDrawn="1"/>
        </p:nvGrpSpPr>
        <p:grpSpPr bwMode="auto">
          <a:xfrm>
            <a:off x="225425" y="285750"/>
            <a:ext cx="1304925" cy="1098550"/>
            <a:chOff x="455613" y="1954211"/>
            <a:chExt cx="3143250" cy="2644775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312168" y="1954211"/>
              <a:ext cx="2145212" cy="19988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2883794" y="4598986"/>
              <a:ext cx="715069" cy="0"/>
            </a:xfrm>
            <a:prstGeom prst="line">
              <a:avLst/>
            </a:prstGeom>
            <a:ln w="57150">
              <a:solidFill>
                <a:srgbClr val="335A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 bwMode="auto">
            <a:xfrm>
              <a:off x="669752" y="2309652"/>
              <a:ext cx="355624" cy="359261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1526306" y="3310997"/>
              <a:ext cx="359447" cy="359261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2681126" y="2607762"/>
              <a:ext cx="355624" cy="35543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6" name="Straight Connector 15"/>
            <p:cNvCxnSpPr>
              <a:stCxn id="16" idx="5"/>
              <a:endCxn id="17" idx="1"/>
            </p:cNvCxnSpPr>
            <p:nvPr/>
          </p:nvCxnSpPr>
          <p:spPr bwMode="auto">
            <a:xfrm rot="16200000" flipH="1">
              <a:off x="903205" y="2687865"/>
              <a:ext cx="749098" cy="604177"/>
            </a:xfrm>
            <a:prstGeom prst="line">
              <a:avLst/>
            </a:prstGeom>
            <a:ln w="57150">
              <a:solidFill>
                <a:srgbClr val="335A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7" idx="7"/>
              <a:endCxn id="18" idx="2"/>
            </p:cNvCxnSpPr>
            <p:nvPr/>
          </p:nvCxnSpPr>
          <p:spPr bwMode="auto">
            <a:xfrm rot="5400000" flipH="1" flipV="1">
              <a:off x="1966207" y="2649583"/>
              <a:ext cx="580933" cy="848907"/>
            </a:xfrm>
            <a:prstGeom prst="line">
              <a:avLst/>
            </a:prstGeom>
            <a:ln w="57150">
              <a:solidFill>
                <a:srgbClr val="335A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8" idx="6"/>
            </p:cNvCxnSpPr>
            <p:nvPr/>
          </p:nvCxnSpPr>
          <p:spPr bwMode="auto">
            <a:xfrm>
              <a:off x="3036750" y="2783571"/>
              <a:ext cx="562113" cy="240780"/>
            </a:xfrm>
            <a:prstGeom prst="line">
              <a:avLst/>
            </a:prstGeom>
            <a:ln w="57150">
              <a:solidFill>
                <a:srgbClr val="335A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auto">
            <a:xfrm>
              <a:off x="1598962" y="2600118"/>
              <a:ext cx="355622" cy="0"/>
            </a:xfrm>
            <a:prstGeom prst="line">
              <a:avLst/>
            </a:prstGeom>
            <a:ln w="38100">
              <a:solidFill>
                <a:srgbClr val="335A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auto">
            <a:xfrm>
              <a:off x="2669655" y="3383613"/>
              <a:ext cx="359447" cy="0"/>
            </a:xfrm>
            <a:prstGeom prst="line">
              <a:avLst/>
            </a:prstGeom>
            <a:ln w="38100">
              <a:solidFill>
                <a:srgbClr val="335A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auto">
            <a:xfrm>
              <a:off x="597099" y="3096969"/>
              <a:ext cx="359447" cy="0"/>
            </a:xfrm>
            <a:prstGeom prst="line">
              <a:avLst/>
            </a:prstGeom>
            <a:ln w="38100">
              <a:solidFill>
                <a:srgbClr val="335A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53"/>
            <p:cNvGrpSpPr>
              <a:grpSpLocks/>
            </p:cNvGrpSpPr>
            <p:nvPr/>
          </p:nvGrpSpPr>
          <p:grpSpPr bwMode="auto">
            <a:xfrm>
              <a:off x="455621" y="2130019"/>
              <a:ext cx="3070601" cy="2426929"/>
              <a:chOff x="5500705" y="881417"/>
              <a:chExt cx="856921" cy="785190"/>
            </a:xfrm>
          </p:grpSpPr>
          <p:grpSp>
            <p:nvGrpSpPr>
              <p:cNvPr id="24" name="Group 42"/>
              <p:cNvGrpSpPr>
                <a:grpSpLocks/>
              </p:cNvGrpSpPr>
              <p:nvPr/>
            </p:nvGrpSpPr>
            <p:grpSpPr bwMode="auto">
              <a:xfrm>
                <a:off x="5500705" y="881417"/>
                <a:ext cx="856921" cy="642989"/>
                <a:chOff x="3500436" y="810191"/>
                <a:chExt cx="714100" cy="1000205"/>
              </a:xfrm>
            </p:grpSpPr>
            <p:sp>
              <p:nvSpPr>
                <p:cNvPr id="27" name="Rounded Rectangle 26"/>
                <p:cNvSpPr/>
                <p:nvPr/>
              </p:nvSpPr>
              <p:spPr>
                <a:xfrm>
                  <a:off x="3500434" y="810191"/>
                  <a:ext cx="714099" cy="1000205"/>
                </a:xfrm>
                <a:prstGeom prst="roundRect">
                  <a:avLst>
                    <a:gd name="adj" fmla="val 9054"/>
                  </a:avLst>
                </a:prstGeom>
                <a:noFill/>
                <a:ln w="28575">
                  <a:solidFill>
                    <a:srgbClr val="335A8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n-US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3500434" y="1621896"/>
                  <a:ext cx="714099" cy="0"/>
                </a:xfrm>
                <a:prstGeom prst="line">
                  <a:avLst/>
                </a:prstGeom>
                <a:ln w="19050">
                  <a:solidFill>
                    <a:srgbClr val="335A8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Straight Connector 24"/>
              <p:cNvCxnSpPr/>
              <p:nvPr/>
            </p:nvCxnSpPr>
            <p:spPr>
              <a:xfrm>
                <a:off x="5799504" y="1666606"/>
                <a:ext cx="239041" cy="0"/>
              </a:xfrm>
              <a:prstGeom prst="line">
                <a:avLst/>
              </a:prstGeom>
              <a:ln w="38100">
                <a:solidFill>
                  <a:srgbClr val="335A8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endCxn id="30" idx="2"/>
              </p:cNvCxnSpPr>
              <p:nvPr/>
            </p:nvCxnSpPr>
            <p:spPr>
              <a:xfrm rot="5400000" flipH="1" flipV="1">
                <a:off x="5857529" y="1595507"/>
                <a:ext cx="142200" cy="0"/>
              </a:xfrm>
              <a:prstGeom prst="line">
                <a:avLst/>
              </a:prstGeom>
              <a:ln w="38100">
                <a:solidFill>
                  <a:srgbClr val="335A8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/>
            <p:cNvSpPr/>
            <p:nvPr/>
          </p:nvSpPr>
          <p:spPr bwMode="auto">
            <a:xfrm>
              <a:off x="1885754" y="3811669"/>
              <a:ext cx="214139" cy="214028"/>
            </a:xfrm>
            <a:prstGeom prst="ellipse">
              <a:avLst/>
            </a:prstGeom>
            <a:solidFill>
              <a:srgbClr val="335A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425" y="5715000"/>
            <a:ext cx="1255713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145" y="428604"/>
            <a:ext cx="9001188" cy="9890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53E60E-6335-46AD-8165-D2B3494025DE}" type="datetimeFigureOut">
              <a:rPr lang="en-US"/>
              <a:pPr/>
              <a:t>6/10/2018</a:t>
            </a:fld>
            <a:endParaRPr lang="en-US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5350" y="6357938"/>
            <a:ext cx="2068513" cy="363537"/>
          </a:xfrm>
        </p:spPr>
        <p:txBody>
          <a:bodyPr/>
          <a:lstStyle>
            <a:lvl1pPr>
              <a:defRPr/>
            </a:lvl1pPr>
          </a:lstStyle>
          <a:p>
            <a:fld id="{A9738DC9-BA3A-40C7-95C9-B9057CB2A2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3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505" y="4406901"/>
            <a:ext cx="1009872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505" y="2906713"/>
            <a:ext cx="1009872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DFB18E-2668-4003-B959-F6FDD3897A49}" type="datetimeFigureOut">
              <a:rPr lang="en-US"/>
              <a:pPr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5AB2AF-65B8-4F5F-99B9-FA1321A119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6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1430" y="1600201"/>
            <a:ext cx="684799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7434" y="1600201"/>
            <a:ext cx="684799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F4523-8D89-461B-B0A2-FFA403AE52F9}" type="datetimeFigureOut">
              <a:rPr lang="en-US"/>
              <a:pPr/>
              <a:t>6/10/2018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2C3EA2-9953-4599-B6D1-1640AB5F0D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7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043" y="274638"/>
            <a:ext cx="1069276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42" y="1535113"/>
            <a:ext cx="52494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42" y="2174875"/>
            <a:ext cx="524943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5307" y="1535113"/>
            <a:ext cx="52515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5307" y="2174875"/>
            <a:ext cx="52515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181269-E3AD-470F-9FE2-0EF92D3BC12F}" type="datetimeFigureOut">
              <a:rPr lang="en-US"/>
              <a:pPr/>
              <a:t>6/10/2018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F86311-025C-48A5-912B-15C815A666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4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6AE71F-B11C-46EE-B213-A71DB27C361A}" type="datetimeFigureOut">
              <a:rPr lang="en-US"/>
              <a:pPr/>
              <a:t>6/10/2018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1DF551-A151-4F40-B4EA-68F50213F4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6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7E2CED-2C09-46BB-AAE1-06F37CCA114C}" type="datetimeFigureOut">
              <a:rPr lang="en-US"/>
              <a:pPr/>
              <a:t>6/10/2018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09270-662F-47EB-983D-6439538524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4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043" y="273050"/>
            <a:ext cx="390871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082" y="273051"/>
            <a:ext cx="66417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043" y="1435101"/>
            <a:ext cx="390871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BBF578-1F22-4AE2-AF1C-D1CEF5081207}" type="datetimeFigureOut">
              <a:rPr lang="en-US"/>
              <a:pPr/>
              <a:t>6/10/2018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E9573D-CF65-47CD-A23D-B259586F14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3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8730" y="4800600"/>
            <a:ext cx="71285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8730" y="612775"/>
            <a:ext cx="712851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8730" y="5367338"/>
            <a:ext cx="71285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9EB881-3900-4E5B-B2BA-D8C60D665029}" type="datetimeFigureOut">
              <a:rPr lang="en-US"/>
              <a:pPr/>
              <a:t>6/10/2018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E0CBBC-0671-48D7-A592-AE615E6BF5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0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93725" y="274638"/>
            <a:ext cx="1069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93725" y="1600200"/>
            <a:ext cx="1069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3725" y="6356350"/>
            <a:ext cx="27717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1361A32-69E1-44EB-BDFC-4AD6BF4372DF}" type="datetimeFigureOut">
              <a:rPr lang="en-US"/>
              <a:pPr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9238" y="6356350"/>
            <a:ext cx="37623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5350" y="6356350"/>
            <a:ext cx="27717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4F389F89-78DF-4430-9CB4-CB448AEC96E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2863" y="1989138"/>
            <a:ext cx="4103687" cy="16557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5400" dirty="0"/>
              <a:t>Linear Regression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Check </a:t>
            </a:r>
            <a:r>
              <a:rPr lang="en-US" dirty="0"/>
              <a:t>Normality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Statistical testing</a:t>
            </a:r>
          </a:p>
          <a:p>
            <a:r>
              <a:rPr lang="en-US" sz="2800" dirty="0" err="1"/>
              <a:t>Jarque-Bera</a:t>
            </a:r>
            <a:r>
              <a:rPr lang="en-US" sz="2800" dirty="0"/>
              <a:t> test 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400" dirty="0"/>
              <a:t>effective for </a:t>
            </a:r>
            <a:r>
              <a:rPr lang="en-US" sz="2400" dirty="0" err="1"/>
              <a:t>skewness</a:t>
            </a:r>
            <a:r>
              <a:rPr lang="en-US" sz="2400" dirty="0"/>
              <a:t> and kurtosis testing</a:t>
            </a:r>
          </a:p>
          <a:p>
            <a:r>
              <a:rPr lang="en-US" sz="2800" dirty="0"/>
              <a:t>Shapiro-</a:t>
            </a:r>
            <a:r>
              <a:rPr lang="en-US" sz="2800" dirty="0" err="1"/>
              <a:t>Wilks</a:t>
            </a:r>
            <a:r>
              <a:rPr lang="en-US" sz="2800" dirty="0"/>
              <a:t> test  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400" dirty="0"/>
              <a:t>not sensitive to problems in the tails</a:t>
            </a:r>
          </a:p>
          <a:p>
            <a:r>
              <a:rPr lang="en-US" sz="2800" dirty="0"/>
              <a:t>Kolmogorov-Smirnov test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400" dirty="0"/>
              <a:t>Works best for data seta with &lt;50, but can b used with larger data sets</a:t>
            </a:r>
            <a:r>
              <a:rPr lang="en-US" dirty="0"/>
              <a:t> </a:t>
            </a:r>
          </a:p>
          <a:p>
            <a:r>
              <a:rPr lang="en-US" sz="2800" dirty="0" err="1"/>
              <a:t>D’Agostino</a:t>
            </a:r>
            <a:r>
              <a:rPr lang="en-US" sz="2800" dirty="0"/>
              <a:t> test : 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400" dirty="0"/>
              <a:t>powerful omnibus (</a:t>
            </a:r>
            <a:r>
              <a:rPr lang="en-US" sz="2400" dirty="0" err="1"/>
              <a:t>skewness</a:t>
            </a:r>
            <a:r>
              <a:rPr lang="en-US" sz="2400" dirty="0"/>
              <a:t>, kurtosis, centrality) test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9210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Check </a:t>
            </a:r>
            <a:r>
              <a:rPr lang="en-US" dirty="0"/>
              <a:t>Normality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Different normality tests could produce different probabilities. This is due to where in the distribution (central, tails) or what moment (</a:t>
                </a:r>
                <a:r>
                  <a:rPr lang="en-US" sz="2800" dirty="0" err="1"/>
                  <a:t>skewness</a:t>
                </a:r>
                <a:r>
                  <a:rPr lang="en-US" sz="2800" dirty="0"/>
                  <a:t>, kurtosis) they are examining.</a:t>
                </a:r>
              </a:p>
              <a:p>
                <a:pPr marL="0" indent="0">
                  <a:buNone/>
                </a:pPr>
                <a:r>
                  <a:rPr lang="en-US" sz="2800" dirty="0"/>
                  <a:t>As the sample size increases, normality parameter becomes more restrictive and it becomes harder to declare that the data are normally distributed.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≫     →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≪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>
                    <a:ea typeface="ＭＳ Ｐゴシック" panose="020B0600070205080204" pitchFamily="34" charset="-128"/>
                  </a:rPr>
                  <a:t>If residual do not follow normal distribution, t-test and F-test are not valid. You can used another estimation technique besides OLS, for example Maximum Likelihood or change the model.</a:t>
                </a: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40" t="-1348" b="-15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487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Check </a:t>
            </a:r>
            <a:r>
              <a:rPr lang="en-US" dirty="0" err="1">
                <a:ea typeface="ＭＳ Ｐゴシック" panose="020B0600070205080204" pitchFamily="34" charset="-128"/>
              </a:rPr>
              <a:t>Heteroscedasticity</a:t>
            </a:r>
            <a:r>
              <a:rPr lang="en-US" dirty="0">
                <a:ea typeface="ＭＳ Ｐゴシック" panose="020B0600070205080204" pitchFamily="34" charset="-128"/>
              </a:rPr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Graphical</a:t>
            </a:r>
          </a:p>
          <a:p>
            <a:r>
              <a:rPr lang="en-US" dirty="0"/>
              <a:t>Standardized Residual plot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129" y="2724150"/>
            <a:ext cx="44291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41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Check </a:t>
            </a:r>
            <a:r>
              <a:rPr lang="en-US" dirty="0" err="1">
                <a:ea typeface="ＭＳ Ｐゴシック" panose="020B0600070205080204" pitchFamily="34" charset="-128"/>
              </a:rPr>
              <a:t>Heteroscedasticity</a:t>
            </a:r>
            <a:r>
              <a:rPr lang="en-US" dirty="0">
                <a:ea typeface="ＭＳ Ｐゴシック" panose="020B0600070205080204" pitchFamily="34" charset="-128"/>
              </a:rPr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Statistical testing</a:t>
            </a:r>
          </a:p>
          <a:p>
            <a:r>
              <a:rPr lang="en-US" dirty="0" err="1"/>
              <a:t>Breusch</a:t>
            </a:r>
            <a:r>
              <a:rPr lang="en-US" dirty="0"/>
              <a:t>-Pagan Test</a:t>
            </a:r>
          </a:p>
          <a:p>
            <a:pPr marL="0" indent="0">
              <a:buNone/>
            </a:pPr>
            <a:r>
              <a:rPr lang="en-US" sz="2800" dirty="0"/>
              <a:t>    Only check the linear from </a:t>
            </a:r>
            <a:r>
              <a:rPr lang="en-US" sz="2800" dirty="0" err="1"/>
              <a:t>heteroscedasticity</a:t>
            </a:r>
            <a:endParaRPr lang="en-US" sz="2800" dirty="0"/>
          </a:p>
          <a:p>
            <a:r>
              <a:rPr lang="en-US" dirty="0"/>
              <a:t>White Test</a:t>
            </a:r>
          </a:p>
          <a:p>
            <a:pPr marL="0" indent="0">
              <a:buNone/>
            </a:pPr>
            <a:r>
              <a:rPr lang="en-US" sz="2800" dirty="0"/>
              <a:t>    Can detect more general then </a:t>
            </a:r>
            <a:r>
              <a:rPr lang="en-US" sz="2800" dirty="0" err="1"/>
              <a:t>Breusch</a:t>
            </a:r>
            <a:r>
              <a:rPr lang="en-US" sz="2800" dirty="0"/>
              <a:t>-Pagan test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8677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Check </a:t>
            </a:r>
            <a:r>
              <a:rPr lang="en-US" dirty="0" err="1">
                <a:ea typeface="ＭＳ Ｐゴシック" panose="020B0600070205080204" pitchFamily="34" charset="-128"/>
              </a:rPr>
              <a:t>Heteroscedasticity</a:t>
            </a:r>
            <a:r>
              <a:rPr lang="en-US" dirty="0">
                <a:ea typeface="ＭＳ Ｐゴシック" panose="020B0600070205080204" pitchFamily="34" charset="-128"/>
              </a:rPr>
              <a:t> (3)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Dealing with </a:t>
                </a:r>
                <a:r>
                  <a:rPr lang="en-US" dirty="0" err="1"/>
                  <a:t>heteroscedasticity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Robust Standard Error</a:t>
                </a:r>
              </a:p>
              <a:p>
                <a:pPr marL="400050" lvl="1" indent="0">
                  <a:buNone/>
                </a:pPr>
                <a:r>
                  <a:rPr lang="en-US" dirty="0"/>
                  <a:t>The use of robust standard error will not change the coefficient estimated provided by OLS, but they will change the standard error and significant tests.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are obtain from residual in OLS model.</a:t>
                </a:r>
              </a:p>
              <a:p>
                <a:pPr marL="400050" lvl="1" indent="0">
                  <a:buNone/>
                </a:pPr>
                <a:endParaRPr lang="en-US" dirty="0"/>
              </a:p>
              <a:p>
                <a:r>
                  <a:rPr lang="en-US" dirty="0"/>
                  <a:t>Weighted Least Squares (WLS)</a:t>
                </a:r>
              </a:p>
              <a:p>
                <a:pPr marL="400050" lvl="1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5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11146"/>
          <a:stretch/>
        </p:blipFill>
        <p:spPr>
          <a:xfrm>
            <a:off x="3672173" y="5229200"/>
            <a:ext cx="4536504" cy="14199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t="25984"/>
          <a:stretch/>
        </p:blipFill>
        <p:spPr>
          <a:xfrm>
            <a:off x="3538345" y="4149080"/>
            <a:ext cx="3445115" cy="49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07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Check </a:t>
            </a:r>
            <a:r>
              <a:rPr lang="en-US" dirty="0" err="1">
                <a:ea typeface="ＭＳ Ｐゴシック" panose="020B0600070205080204" pitchFamily="34" charset="-128"/>
              </a:rPr>
              <a:t>Multicollinearity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Examination of the correlation matrix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Variance Inflation Factor (VIF)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&gt;5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10)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potential </a:t>
                </a:r>
                <a:r>
                  <a:rPr lang="en-US" dirty="0" err="1">
                    <a:sym typeface="Wingdings" panose="05000000000000000000" pitchFamily="2" charset="2"/>
                  </a:rPr>
                  <a:t>multicollinearity</a:t>
                </a:r>
                <a:r>
                  <a:rPr lang="en-US" dirty="0">
                    <a:sym typeface="Wingdings" panose="05000000000000000000" pitchFamily="2" charset="2"/>
                  </a:rPr>
                  <a:t> in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Eigen system analysis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sign and magnitude of regression coefficients</a:t>
                </a:r>
              </a:p>
              <a:p>
                <a:pPr marL="400050" lvl="1" indent="0">
                  <a:buNone/>
                </a:pPr>
                <a:r>
                  <a:rPr lang="en-US" dirty="0"/>
                  <a:t>If we add/ remove the </a:t>
                </a:r>
                <a:r>
                  <a:rPr lang="en-US" dirty="0" err="1"/>
                  <a:t>regressors</a:t>
                </a:r>
                <a:r>
                  <a:rPr lang="en-US" dirty="0"/>
                  <a:t> will produces large changes in regression coefficients, </a:t>
                </a:r>
                <a:r>
                  <a:rPr lang="en-US" dirty="0" err="1"/>
                  <a:t>multicollinearity</a:t>
                </a:r>
                <a:r>
                  <a:rPr lang="en-US" dirty="0"/>
                  <a:t> is indicated.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453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for Dealing with </a:t>
            </a:r>
            <a:r>
              <a:rPr lang="en-US" dirty="0" err="1"/>
              <a:t>Multicollinearity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3600" dirty="0"/>
                  <a:t>Collecting additional data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600" dirty="0"/>
                  <a:t>Model re-specification</a:t>
                </a:r>
              </a:p>
              <a:p>
                <a:pPr marL="914400" lvl="1" indent="-514350"/>
                <a:r>
                  <a:rPr lang="en-US" sz="3200" dirty="0"/>
                  <a:t>Redefine the </a:t>
                </a:r>
                <a:r>
                  <a:rPr lang="en-US" sz="3200" dirty="0" err="1"/>
                  <a:t>regressor</a:t>
                </a:r>
                <a:endParaRPr lang="en-US" sz="3200" dirty="0"/>
              </a:p>
              <a:p>
                <a:pPr marL="800100" lvl="2" indent="0">
                  <a:buNone/>
                </a:pPr>
                <a:r>
                  <a:rPr lang="en-US" sz="2800" dirty="0"/>
                  <a:t>Ex.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/>
                  <a:t> are nearly linearly dependent , so we can define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914400" lvl="1" indent="-514350"/>
                <a:r>
                  <a:rPr lang="en-US" sz="3200" dirty="0"/>
                  <a:t>Eliminate the variable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600" dirty="0"/>
                  <a:t>Ridge regression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66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738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Ridge estimator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𝑘𝐼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/>
                  <a:t>, is a constant selected by the analyst.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may be determined by inspection of ridge </a:t>
                </a:r>
              </a:p>
              <a:p>
                <a:pPr marL="0" indent="0">
                  <a:buNone/>
                </a:pPr>
                <a:r>
                  <a:rPr lang="en-US" sz="2400" dirty="0"/>
                  <a:t>trace. We choose smaller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that can provide</a:t>
                </a:r>
              </a:p>
              <a:p>
                <a:pPr marL="0" indent="0">
                  <a:buNone/>
                </a:pPr>
                <a:r>
                  <a:rPr lang="en-US" sz="2400" dirty="0"/>
                  <a:t> stable coefficient.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err="1"/>
                  <a:t>Hoerl</a:t>
                </a:r>
                <a:r>
                  <a:rPr lang="en-US" sz="2400" dirty="0"/>
                  <a:t>, Kennard, and Baldwin (1975) have suggest the equation below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sz="2400" dirty="0"/>
                  <a:t>    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number of </a:t>
                </a:r>
                <a:r>
                  <a:rPr lang="en-US" sz="2400" dirty="0" err="1"/>
                  <a:t>regressor</a:t>
                </a:r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are found from OLS.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5" t="-1078" b="-3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861" y="2492896"/>
            <a:ext cx="4248472" cy="264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42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itle 1"/>
          <p:cNvSpPr>
            <a:spLocks noGrp="1"/>
          </p:cNvSpPr>
          <p:nvPr>
            <p:ph type="title"/>
          </p:nvPr>
        </p:nvSpPr>
        <p:spPr>
          <a:xfrm>
            <a:off x="1654175" y="428625"/>
            <a:ext cx="9001125" cy="1171575"/>
          </a:xfrm>
        </p:spPr>
        <p:txBody>
          <a:bodyPr/>
          <a:lstStyle/>
          <a:p>
            <a:r>
              <a:rPr lang="en-US" sz="3600" dirty="0">
                <a:ea typeface="ＭＳ Ｐゴシック" panose="020B0600070205080204" pitchFamily="34" charset="-128"/>
              </a:rPr>
              <a:t>Leverage and Influence (1)</a:t>
            </a:r>
            <a:endParaRPr lang="en-US" dirty="0">
              <a:ea typeface="ＭＳ Ｐゴシック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59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3725" y="1600200"/>
                <a:ext cx="5202684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ea typeface="ＭＳ Ｐゴシック" panose="020B0600070205080204" pitchFamily="34" charset="-128"/>
                  </a:rPr>
                  <a:t>Leverage</a:t>
                </a:r>
              </a:p>
              <a:p>
                <a:pPr marL="0" indent="0">
                  <a:buNone/>
                </a:pPr>
                <a:endParaRPr lang="en-US" dirty="0">
                  <a:ea typeface="ＭＳ Ｐゴシック" panose="020B0600070205080204" pitchFamily="34" charset="-128"/>
                </a:endParaRPr>
              </a:p>
              <a:p>
                <a:pPr marL="0" indent="0">
                  <a:buNone/>
                </a:pPr>
                <a:endParaRPr lang="en-US" dirty="0">
                  <a:ea typeface="ＭＳ Ｐゴシック" panose="020B0600070205080204" pitchFamily="34" charset="-128"/>
                </a:endParaRPr>
              </a:p>
              <a:p>
                <a:pPr marL="0" indent="0">
                  <a:buNone/>
                </a:pPr>
                <a:endParaRPr lang="en-US" dirty="0">
                  <a:ea typeface="ＭＳ Ｐゴシック" panose="020B0600070205080204" pitchFamily="34" charset="-128"/>
                </a:endParaRPr>
              </a:p>
              <a:p>
                <a:pPr marL="0" indent="0">
                  <a:buNone/>
                </a:pPr>
                <a:endParaRPr lang="en-US" dirty="0">
                  <a:ea typeface="ＭＳ Ｐゴシック" panose="020B0600070205080204" pitchFamily="34" charset="-128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ea typeface="ＭＳ Ｐゴシック" panose="020B0600070205080204" pitchFamily="34" charset="-128"/>
                  </a:rPr>
                  <a:t>Point A does not effect the estimates of regression coefficient but it effect the model summary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ea typeface="ＭＳ Ｐゴシック" panose="020B0600070205080204" pitchFamily="34" charset="-128"/>
                  </a:rPr>
                  <a:t>, standard error of regression coefficient etc.)</a:t>
                </a:r>
              </a:p>
              <a:p>
                <a:endParaRPr lang="en-US" dirty="0">
                  <a:ea typeface="ＭＳ Ｐゴシック" panose="020B0600070205080204" pitchFamily="34" charset="-128"/>
                </a:endParaRPr>
              </a:p>
              <a:p>
                <a:pPr lvl="1"/>
                <a:endParaRPr 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1059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725" y="1600200"/>
                <a:ext cx="5202684" cy="4525963"/>
              </a:xfrm>
              <a:blipFill rotWithShape="0">
                <a:blip r:embed="rId3"/>
                <a:stretch>
                  <a:fillRect l="-2927" t="-1752" r="-468" b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12" y="2132856"/>
            <a:ext cx="3610527" cy="24765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940425" y="1618861"/>
            <a:ext cx="520268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a typeface="ＭＳ Ｐゴシック" panose="020B0600070205080204" pitchFamily="34" charset="-128"/>
              </a:rPr>
              <a:t>Influence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ea typeface="ＭＳ Ｐゴシック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ea typeface="ＭＳ Ｐゴシック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ea typeface="ＭＳ Ｐゴシック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ea typeface="ＭＳ Ｐゴシック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ea typeface="ＭＳ Ｐゴシック" panose="020B0600070205080204" pitchFamily="34" charset="-128"/>
              </a:rPr>
              <a:t>Point B has noticeable impact on the model coefficient. If the influential point are indeed “bad” value, then they should be eliminated from the sample.</a:t>
            </a:r>
          </a:p>
          <a:p>
            <a:endParaRPr lang="en-US" dirty="0">
              <a:ea typeface="ＭＳ Ｐゴシック" panose="020B0600070205080204" pitchFamily="34" charset="-128"/>
            </a:endParaRPr>
          </a:p>
          <a:p>
            <a:pPr lvl="1"/>
            <a:endParaRPr lang="en-US" dirty="0">
              <a:ea typeface="ＭＳ Ｐゴシック" panose="020B0600070205080204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8396" y="2142381"/>
            <a:ext cx="29527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6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Leverage and Influence 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Leverage</a:t>
                </a:r>
              </a:p>
              <a:p>
                <a:pPr lvl="1"/>
                <a:r>
                  <a:rPr lang="en-US" dirty="0"/>
                  <a:t>Hat Matrix</a:t>
                </a:r>
              </a:p>
              <a:p>
                <a:pPr marL="857250" lvl="2" indent="0">
                  <a:buNone/>
                </a:pPr>
                <a:r>
                  <a:rPr lang="en-US" dirty="0"/>
                  <a:t>The large hat diagonals reveals observations that are potentially influential</a:t>
                </a:r>
              </a:p>
              <a:p>
                <a:r>
                  <a:rPr lang="en-US" dirty="0"/>
                  <a:t>Influence</a:t>
                </a:r>
              </a:p>
              <a:p>
                <a:pPr lvl="1"/>
                <a:r>
                  <a:rPr lang="en-US" dirty="0"/>
                  <a:t>Cook’s D-statistic</a:t>
                </a:r>
              </a:p>
              <a:p>
                <a:pPr marL="914400" lvl="2" indent="0">
                  <a:buNone/>
                </a:pPr>
                <a:r>
                  <a:rPr lang="en-US" dirty="0"/>
                  <a:t>Measure of distance between the least squares estimate based on all n observations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and estimate obtained by deleting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point,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DFFITS and DFBETAS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1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129" y="2132856"/>
            <a:ext cx="2365995" cy="63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3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Linear Regression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Most Important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Assumption in linear Regression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Method for Dealing with Multicollinearity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Leverage and Influence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Handling Outlier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Handling missing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4278876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Outlier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If it is obvious that the outlier is due to incorrectly entered or measured data, you should drop the outlier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If the outlier does not change the results but does affect assumptions, you may drop the outlier.  But note that in a footnote of your paper.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More commonly, the outlier affects both results and assumptions.  In this situation, it is</a:t>
            </a:r>
            <a:r>
              <a:rPr lang="en-US" sz="2400" i="1" dirty="0"/>
              <a:t> not </a:t>
            </a:r>
            <a:r>
              <a:rPr lang="en-US" sz="2400" dirty="0"/>
              <a:t>legitimate to simply drop the outlier.  You may run the analysis both with and without it, but you should state in at least a footnote the dropping of any such data points and how the results changed.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If the outlier </a:t>
            </a:r>
            <a:r>
              <a:rPr lang="en-US" sz="2400" i="1" dirty="0"/>
              <a:t>creates</a:t>
            </a:r>
            <a:r>
              <a:rPr lang="en-US" sz="2400" dirty="0"/>
              <a:t> a significant association, you </a:t>
            </a:r>
            <a:r>
              <a:rPr lang="en-US" sz="2400" i="1" dirty="0"/>
              <a:t>should</a:t>
            </a:r>
            <a:r>
              <a:rPr lang="en-US" sz="2400" dirty="0"/>
              <a:t> drop the outlier and </a:t>
            </a:r>
            <a:r>
              <a:rPr lang="en-US" sz="2400" i="1" dirty="0"/>
              <a:t>should not</a:t>
            </a:r>
            <a:r>
              <a:rPr lang="en-US" sz="2400" dirty="0"/>
              <a:t> report any significance from your analysis.</a:t>
            </a:r>
          </a:p>
        </p:txBody>
      </p:sp>
    </p:spTree>
    <p:extLst>
      <p:ext uri="{BB962C8B-B14F-4D97-AF65-F5344CB8AC3E}">
        <p14:creationId xmlns:p14="http://schemas.microsoft.com/office/powerpoint/2010/main" val="3204257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600" dirty="0"/>
              <a:t>Delete all data from any observation with missing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Dropping variables, you can drop the variables if the data is missing for more than 60% observations but only if that variables is insignificant.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Average imputation, use the average of completed data to fill the missing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Regression substitution, use multiple regression to estimate a missing value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K Nearest Neighbors, k neighbors are chosen based on some distance measure and their average is used as an imputation estimate.</a:t>
            </a:r>
          </a:p>
        </p:txBody>
      </p:sp>
    </p:spTree>
    <p:extLst>
      <p:ext uri="{BB962C8B-B14F-4D97-AF65-F5344CB8AC3E}">
        <p14:creationId xmlns:p14="http://schemas.microsoft.com/office/powerpoint/2010/main" val="1839666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73" y="1628800"/>
            <a:ext cx="10693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Relationship between product revenue and user behavior (product view, add to cart, etc.)</a:t>
            </a:r>
          </a:p>
          <a:p>
            <a:pPr marL="400050" lvl="1" indent="0">
              <a:buNone/>
            </a:pPr>
            <a:r>
              <a:rPr lang="en-US" sz="2000" dirty="0" err="1"/>
              <a:t>yitemrevenue</a:t>
            </a:r>
            <a:r>
              <a:rPr lang="en-US" sz="2000" dirty="0"/>
              <a:t> – Item Revenue at Rs</a:t>
            </a:r>
          </a:p>
          <a:p>
            <a:pPr marL="400050" lvl="1" indent="0">
              <a:buNone/>
            </a:pPr>
            <a:r>
              <a:rPr lang="en-US" sz="2000" dirty="0" err="1"/>
              <a:t>xcartadd</a:t>
            </a:r>
            <a:r>
              <a:rPr lang="en-US" sz="2000" dirty="0"/>
              <a:t> – Numbers of instance added to cart</a:t>
            </a:r>
          </a:p>
          <a:p>
            <a:pPr marL="400050" lvl="1" indent="0">
              <a:buNone/>
            </a:pPr>
            <a:r>
              <a:rPr lang="en-US" sz="2000" dirty="0" err="1"/>
              <a:t>xcartuniqadd</a:t>
            </a:r>
            <a:r>
              <a:rPr lang="en-US" sz="2000" dirty="0"/>
              <a:t> – Numbers of unique instance added to cart</a:t>
            </a:r>
          </a:p>
          <a:p>
            <a:pPr marL="400050" lvl="1" indent="0">
              <a:buNone/>
            </a:pPr>
            <a:r>
              <a:rPr lang="en-US" sz="2000" dirty="0" err="1"/>
              <a:t>xcartaddtotalrs</a:t>
            </a:r>
            <a:r>
              <a:rPr lang="en-US" sz="2000" dirty="0"/>
              <a:t> –Total Rs value of products after they are added to cart</a:t>
            </a:r>
          </a:p>
          <a:p>
            <a:pPr marL="400050" lvl="1" indent="0">
              <a:buNone/>
            </a:pPr>
            <a:r>
              <a:rPr lang="en-US" sz="2000" dirty="0" err="1"/>
              <a:t>xcartremove</a:t>
            </a:r>
            <a:r>
              <a:rPr lang="en-US" sz="2000" dirty="0"/>
              <a:t>- Numbers of instances removed from cart</a:t>
            </a:r>
          </a:p>
          <a:p>
            <a:pPr marL="400050" lvl="1" indent="0">
              <a:buNone/>
            </a:pPr>
            <a:r>
              <a:rPr lang="en-US" sz="2000" dirty="0" err="1"/>
              <a:t>xcardtremovetotal</a:t>
            </a:r>
            <a:r>
              <a:rPr lang="en-US" sz="2000" dirty="0"/>
              <a:t> – Total numbers of instances removed from cart</a:t>
            </a:r>
          </a:p>
          <a:p>
            <a:pPr marL="400050" lvl="1" indent="0">
              <a:buNone/>
            </a:pPr>
            <a:r>
              <a:rPr lang="en-US" sz="2000" dirty="0" err="1"/>
              <a:t>xcardtremovetotalrs</a:t>
            </a:r>
            <a:r>
              <a:rPr lang="en-US" sz="2000" dirty="0"/>
              <a:t> – Total  Rs after numbers of instances removed from cart</a:t>
            </a:r>
          </a:p>
          <a:p>
            <a:pPr marL="400050" lvl="1" indent="0">
              <a:buNone/>
            </a:pPr>
            <a:r>
              <a:rPr lang="en-US" sz="2000" dirty="0" err="1"/>
              <a:t>xproductviews</a:t>
            </a:r>
            <a:r>
              <a:rPr lang="en-US" sz="2000" dirty="0"/>
              <a:t> – Numbers of page views</a:t>
            </a:r>
          </a:p>
          <a:p>
            <a:pPr marL="400050" lvl="1" indent="0">
              <a:buNone/>
            </a:pPr>
            <a:r>
              <a:rPr lang="en-US" sz="2000" dirty="0" err="1"/>
              <a:t>xuniqprodview</a:t>
            </a:r>
            <a:r>
              <a:rPr lang="en-US" sz="2000" dirty="0"/>
              <a:t> – Numbers of unique product views</a:t>
            </a:r>
          </a:p>
          <a:p>
            <a:pPr marL="400050" lvl="1" indent="0">
              <a:buNone/>
            </a:pPr>
            <a:r>
              <a:rPr lang="en-US" sz="2000" dirty="0" err="1"/>
              <a:t>xprodviewinrs</a:t>
            </a:r>
            <a:r>
              <a:rPr lang="en-US" sz="2000" dirty="0"/>
              <a:t> – Rs at total numbers of page</a:t>
            </a:r>
          </a:p>
        </p:txBody>
      </p:sp>
    </p:spTree>
    <p:extLst>
      <p:ext uri="{BB962C8B-B14F-4D97-AF65-F5344CB8AC3E}">
        <p14:creationId xmlns:p14="http://schemas.microsoft.com/office/powerpoint/2010/main" val="1829492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D6A6-F2CE-4024-BB4F-AA29EC1C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Case Study- Relationship between product revenue and user behavior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41EAD-152C-4FA5-86C8-D31016BEB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Data explanatory – outlier detection</a:t>
            </a:r>
          </a:p>
          <a:p>
            <a:pPr marL="457200" lvl="1" indent="0">
              <a:buNone/>
            </a:pPr>
            <a:r>
              <a:rPr lang="en-US" sz="2400" dirty="0"/>
              <a:t>Summary(data)</a:t>
            </a:r>
          </a:p>
          <a:p>
            <a:pPr marL="457200" lvl="1" indent="0">
              <a:buNone/>
            </a:pPr>
            <a:r>
              <a:rPr lang="en-US" sz="2400" dirty="0"/>
              <a:t>hist(</a:t>
            </a:r>
            <a:r>
              <a:rPr lang="en-US" sz="2400" dirty="0" err="1"/>
              <a:t>data$yitemrevenue</a:t>
            </a:r>
            <a:r>
              <a:rPr lang="en-US" sz="2400" dirty="0"/>
              <a:t>, breaks = 100)</a:t>
            </a:r>
          </a:p>
          <a:p>
            <a:r>
              <a:rPr lang="en-US" sz="2800" dirty="0"/>
              <a:t>Create </a:t>
            </a:r>
            <a:r>
              <a:rPr lang="en-US" sz="2800" dirty="0" err="1"/>
              <a:t>newdata</a:t>
            </a:r>
            <a:r>
              <a:rPr lang="en-US" sz="2800" dirty="0"/>
              <a:t> : remove the outlier</a:t>
            </a:r>
          </a:p>
          <a:p>
            <a:pPr marL="457200" lvl="1" indent="0">
              <a:buNone/>
            </a:pPr>
            <a:r>
              <a:rPr lang="en-US" sz="2400" dirty="0" err="1"/>
              <a:t>newdata</a:t>
            </a:r>
            <a:r>
              <a:rPr lang="en-US" sz="2400" dirty="0"/>
              <a:t> &lt;- subset(</a:t>
            </a:r>
            <a:r>
              <a:rPr lang="en-US" sz="2400" dirty="0" err="1"/>
              <a:t>data,yitemrevenue</a:t>
            </a:r>
            <a:r>
              <a:rPr lang="en-US" sz="2400" dirty="0"/>
              <a:t>&lt;10000)</a:t>
            </a:r>
          </a:p>
          <a:p>
            <a:pPr marL="457200" lvl="1" indent="0">
              <a:buNone/>
            </a:pPr>
            <a:r>
              <a:rPr lang="en-US" sz="2400" dirty="0"/>
              <a:t>summary(</a:t>
            </a:r>
            <a:r>
              <a:rPr lang="en-US" sz="2400" dirty="0" err="1"/>
              <a:t>newdata</a:t>
            </a:r>
            <a:r>
              <a:rPr lang="en-US" sz="2400" dirty="0"/>
              <a:t>)</a:t>
            </a:r>
          </a:p>
          <a:p>
            <a:r>
              <a:rPr lang="en-US" sz="2800" dirty="0"/>
              <a:t>Linear model</a:t>
            </a:r>
          </a:p>
          <a:p>
            <a:pPr marL="457200" lvl="1" indent="0">
              <a:buNone/>
            </a:pPr>
            <a:r>
              <a:rPr lang="it-IT" sz="2400" dirty="0"/>
              <a:t>model=lm(yitemrevenue~.,data=data)</a:t>
            </a:r>
          </a:p>
          <a:p>
            <a:pPr marL="457200" lvl="1" indent="0">
              <a:buNone/>
            </a:pPr>
            <a:r>
              <a:rPr lang="it-IT" sz="2400" dirty="0"/>
              <a:t>model_out=lm(yitemrevenue~.,data=newdata)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5380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5EF74-2C7F-4C05-BFEA-4FBA19F6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1301A-2731-4271-B718-8ABA476A5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1A3F0-D87F-477F-A9F5-71A243C5D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529" y="2343753"/>
            <a:ext cx="5694783" cy="2927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967452-279C-4C21-A736-8153CAB77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91" y="1743075"/>
            <a:ext cx="51530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80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76F1-4227-4EAB-BAD0-86B1E641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01376-FC3F-4B66-96F5-604F3A183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C2BCF9-7627-4FC1-9D45-4E2457291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571175"/>
            <a:ext cx="5267325" cy="3448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FC98BD-BA20-41D1-AAB7-C81FBE0A3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138" y="1665104"/>
            <a:ext cx="58864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82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B8CC-F522-46F2-9BF8-E67B905C3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23A254-DC88-46D6-B85A-FDB72A16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725" y="5510719"/>
            <a:ext cx="10693400" cy="61544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By using full data we have higher R-squared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640D7A-8276-4ACF-B384-DFB10E2C7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221" y="1586419"/>
            <a:ext cx="4895850" cy="3924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044A93-4018-4A8B-B70C-9EDED56AB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80" y="1586419"/>
            <a:ext cx="49720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31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D6A6-F2CE-4024-BB4F-AA29EC1C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41EAD-152C-4FA5-86C8-D31016BEB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Check the assumption</a:t>
            </a:r>
          </a:p>
          <a:p>
            <a:pPr marL="457200" lvl="1" indent="0">
              <a:buNone/>
            </a:pPr>
            <a:r>
              <a:rPr lang="en-US" sz="1800" dirty="0"/>
              <a:t>#</a:t>
            </a:r>
            <a:r>
              <a:rPr lang="en-US" sz="1800" dirty="0" err="1"/>
              <a:t>heteroscedaticity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 err="1"/>
              <a:t>unstandardizedPredicted</a:t>
            </a:r>
            <a:r>
              <a:rPr lang="en-US" sz="1800" dirty="0"/>
              <a:t> &lt;- predict(model)</a:t>
            </a:r>
          </a:p>
          <a:p>
            <a:pPr marL="457200" lvl="1" indent="0">
              <a:buNone/>
            </a:pPr>
            <a:r>
              <a:rPr lang="en-US" sz="1800" dirty="0" err="1"/>
              <a:t>unstandardizedResiduals</a:t>
            </a:r>
            <a:r>
              <a:rPr lang="en-US" sz="1800" dirty="0"/>
              <a:t> &lt;- </a:t>
            </a:r>
            <a:r>
              <a:rPr lang="en-US" sz="1800" dirty="0" err="1"/>
              <a:t>resid</a:t>
            </a:r>
            <a:r>
              <a:rPr lang="en-US" sz="1800" dirty="0"/>
              <a:t>(model)</a:t>
            </a:r>
          </a:p>
          <a:p>
            <a:pPr marL="457200" lvl="1" indent="0">
              <a:buNone/>
            </a:pPr>
            <a:r>
              <a:rPr lang="en-US" sz="1800" dirty="0" err="1"/>
              <a:t>standardizedPredicted</a:t>
            </a:r>
            <a:r>
              <a:rPr lang="en-US" sz="1800" dirty="0"/>
              <a:t> &lt;- (</a:t>
            </a:r>
            <a:r>
              <a:rPr lang="en-US" sz="1800" dirty="0" err="1"/>
              <a:t>unstandardizedPredicted</a:t>
            </a:r>
            <a:r>
              <a:rPr lang="en-US" sz="1800" dirty="0"/>
              <a:t> - mean(</a:t>
            </a:r>
            <a:r>
              <a:rPr lang="en-US" sz="1800" dirty="0" err="1"/>
              <a:t>unstandardizedPredicted</a:t>
            </a:r>
            <a:r>
              <a:rPr lang="en-US" sz="1800" dirty="0"/>
              <a:t>)) / </a:t>
            </a:r>
            <a:r>
              <a:rPr lang="en-US" sz="1800" dirty="0" err="1"/>
              <a:t>sd</a:t>
            </a:r>
            <a:r>
              <a:rPr lang="en-US" sz="1800" dirty="0"/>
              <a:t>(</a:t>
            </a:r>
            <a:r>
              <a:rPr lang="en-US" sz="1800" dirty="0" err="1"/>
              <a:t>unstandardizedPredicted</a:t>
            </a:r>
            <a:r>
              <a:rPr lang="en-US" sz="1800" dirty="0"/>
              <a:t>)</a:t>
            </a:r>
          </a:p>
          <a:p>
            <a:pPr marL="457200" lvl="1" indent="0">
              <a:buNone/>
            </a:pPr>
            <a:r>
              <a:rPr lang="en-US" sz="1800" dirty="0" err="1"/>
              <a:t>standardizedResiduals</a:t>
            </a:r>
            <a:r>
              <a:rPr lang="en-US" sz="1800" dirty="0"/>
              <a:t> &lt;- (</a:t>
            </a:r>
            <a:r>
              <a:rPr lang="en-US" sz="1800" dirty="0" err="1"/>
              <a:t>unstandardizedResiduals</a:t>
            </a:r>
            <a:r>
              <a:rPr lang="en-US" sz="1800" dirty="0"/>
              <a:t> - mean(</a:t>
            </a:r>
            <a:r>
              <a:rPr lang="en-US" sz="1800" dirty="0" err="1"/>
              <a:t>unstandardizedResiduals</a:t>
            </a:r>
            <a:r>
              <a:rPr lang="en-US" sz="1800" dirty="0"/>
              <a:t>)) / </a:t>
            </a:r>
            <a:r>
              <a:rPr lang="en-US" sz="1800" dirty="0" err="1"/>
              <a:t>sd</a:t>
            </a:r>
            <a:r>
              <a:rPr lang="en-US" sz="1800" dirty="0"/>
              <a:t>(</a:t>
            </a:r>
            <a:r>
              <a:rPr lang="en-US" sz="1800" dirty="0" err="1"/>
              <a:t>unstandardizedResiduals</a:t>
            </a:r>
            <a:r>
              <a:rPr lang="en-US" sz="1800" dirty="0"/>
              <a:t>)</a:t>
            </a:r>
          </a:p>
          <a:p>
            <a:pPr marL="457200" lvl="1" indent="0">
              <a:buNone/>
            </a:pPr>
            <a:r>
              <a:rPr lang="en-US" sz="1800" dirty="0"/>
              <a:t>plot(</a:t>
            </a:r>
            <a:r>
              <a:rPr lang="en-US" sz="1800" dirty="0" err="1"/>
              <a:t>standardizedPredicted</a:t>
            </a:r>
            <a:r>
              <a:rPr lang="en-US" sz="1800" dirty="0"/>
              <a:t>, </a:t>
            </a:r>
            <a:r>
              <a:rPr lang="en-US" sz="1800" dirty="0" err="1"/>
              <a:t>standardizedResiduals</a:t>
            </a:r>
            <a:r>
              <a:rPr lang="en-US" sz="1800" dirty="0"/>
              <a:t>, main = "Standardized Residuals Plot", </a:t>
            </a:r>
            <a:r>
              <a:rPr lang="en-US" sz="1800" dirty="0" err="1"/>
              <a:t>xlab</a:t>
            </a:r>
            <a:r>
              <a:rPr lang="en-US" sz="1800" dirty="0"/>
              <a:t> = "Standardized Predicted Values", </a:t>
            </a:r>
            <a:r>
              <a:rPr lang="en-US" sz="1800" dirty="0" err="1"/>
              <a:t>ylab</a:t>
            </a:r>
            <a:r>
              <a:rPr lang="en-US" sz="1800" dirty="0"/>
              <a:t> = "Standardized Residuals")</a:t>
            </a:r>
          </a:p>
          <a:p>
            <a:pPr marL="457200" lvl="1" indent="0">
              <a:buNone/>
            </a:pPr>
            <a:r>
              <a:rPr lang="en-US" sz="1800" dirty="0" err="1"/>
              <a:t>abline</a:t>
            </a:r>
            <a:r>
              <a:rPr lang="en-US" sz="1800" dirty="0"/>
              <a:t>(0,0)</a:t>
            </a:r>
          </a:p>
          <a:p>
            <a:pPr marL="457200" lvl="1" indent="0">
              <a:buNone/>
            </a:pPr>
            <a:r>
              <a:rPr lang="en-US" sz="1800" dirty="0"/>
              <a:t>#normality</a:t>
            </a:r>
          </a:p>
          <a:p>
            <a:pPr marL="457200" lvl="1" indent="0">
              <a:buNone/>
            </a:pPr>
            <a:r>
              <a:rPr lang="en-US" sz="1800" dirty="0" err="1"/>
              <a:t>probDist</a:t>
            </a:r>
            <a:r>
              <a:rPr lang="en-US" sz="1800" dirty="0"/>
              <a:t> &lt;- </a:t>
            </a:r>
            <a:r>
              <a:rPr lang="en-US" sz="1800" dirty="0" err="1"/>
              <a:t>pnorm</a:t>
            </a:r>
            <a:r>
              <a:rPr lang="en-US" sz="1800" dirty="0"/>
              <a:t>(</a:t>
            </a:r>
            <a:r>
              <a:rPr lang="en-US" sz="1800" dirty="0" err="1"/>
              <a:t>standardizedResiduals</a:t>
            </a:r>
            <a:r>
              <a:rPr lang="en-US" sz="1800" dirty="0"/>
              <a:t>)</a:t>
            </a:r>
          </a:p>
          <a:p>
            <a:pPr marL="457200" lvl="1" indent="0">
              <a:buNone/>
            </a:pPr>
            <a:r>
              <a:rPr lang="en-US" sz="1800" dirty="0"/>
              <a:t>plot(</a:t>
            </a:r>
            <a:r>
              <a:rPr lang="en-US" sz="1800" dirty="0" err="1"/>
              <a:t>ppoints</a:t>
            </a:r>
            <a:r>
              <a:rPr lang="en-US" sz="1800" dirty="0"/>
              <a:t>(length(</a:t>
            </a:r>
            <a:r>
              <a:rPr lang="en-US" sz="1800" dirty="0" err="1"/>
              <a:t>standardizedResiduals</a:t>
            </a:r>
            <a:r>
              <a:rPr lang="en-US" sz="1800" dirty="0"/>
              <a:t>)), sort(</a:t>
            </a:r>
            <a:r>
              <a:rPr lang="en-US" sz="1800" dirty="0" err="1"/>
              <a:t>probDist</a:t>
            </a:r>
            <a:r>
              <a:rPr lang="en-US" sz="1800" dirty="0"/>
              <a:t>), main = "PP Plot", </a:t>
            </a:r>
            <a:r>
              <a:rPr lang="en-US" sz="1800" dirty="0" err="1"/>
              <a:t>xlab</a:t>
            </a:r>
            <a:r>
              <a:rPr lang="en-US" sz="1800" dirty="0"/>
              <a:t> = "Observed Probability", </a:t>
            </a:r>
            <a:r>
              <a:rPr lang="en-US" sz="1800" dirty="0" err="1"/>
              <a:t>ylab</a:t>
            </a:r>
            <a:r>
              <a:rPr lang="en-US" sz="1800" dirty="0"/>
              <a:t> = "Expected Probability")</a:t>
            </a:r>
          </a:p>
          <a:p>
            <a:pPr marL="457200" lvl="1" indent="0">
              <a:buNone/>
            </a:pPr>
            <a:r>
              <a:rPr lang="en-US" sz="1800" dirty="0" err="1"/>
              <a:t>abline</a:t>
            </a:r>
            <a:r>
              <a:rPr lang="en-US" sz="1800" dirty="0"/>
              <a:t>(0,1)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1680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C385D-1445-4D6A-8EEC-15E56E78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966D1D-12A9-4BAF-99F0-67B7E0B1E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2362" y="1638300"/>
            <a:ext cx="5362575" cy="3581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7E1E45-421A-4D99-B22A-673452046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01" y="1806725"/>
            <a:ext cx="5381625" cy="3419475"/>
          </a:xfrm>
          <a:prstGeom prst="rect">
            <a:avLst/>
          </a:prstGeom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EA940081-B6BF-4DC1-93A7-0DA838E10098}"/>
              </a:ext>
            </a:extLst>
          </p:cNvPr>
          <p:cNvSpPr txBox="1">
            <a:spLocks/>
          </p:cNvSpPr>
          <p:nvPr/>
        </p:nvSpPr>
        <p:spPr bwMode="auto">
          <a:xfrm>
            <a:off x="593725" y="5510719"/>
            <a:ext cx="10693400" cy="6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The graph show that </a:t>
            </a:r>
            <a:r>
              <a:rPr lang="en-US" sz="1800" dirty="0" err="1"/>
              <a:t>heteroscedaticity</a:t>
            </a:r>
            <a:r>
              <a:rPr lang="en-US" sz="1800" dirty="0"/>
              <a:t> indication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The residual tend to have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364957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D6A6-F2CE-4024-BB4F-AA29EC1C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41EAD-152C-4FA5-86C8-D31016BEB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Check the assumption</a:t>
            </a:r>
          </a:p>
          <a:p>
            <a:pPr marL="400050" lvl="1" indent="0">
              <a:buNone/>
            </a:pPr>
            <a:r>
              <a:rPr lang="en-US" sz="1600" dirty="0"/>
              <a:t>#</a:t>
            </a:r>
            <a:r>
              <a:rPr lang="en-US" sz="1600" dirty="0" err="1"/>
              <a:t>multicolinearity</a:t>
            </a:r>
            <a:endParaRPr lang="en-US" sz="1600" dirty="0"/>
          </a:p>
          <a:p>
            <a:pPr marL="400050" lvl="1" indent="0">
              <a:buNone/>
            </a:pPr>
            <a:r>
              <a:rPr lang="en-US" sz="1050" dirty="0" err="1"/>
              <a:t>vif</a:t>
            </a:r>
            <a:r>
              <a:rPr lang="en-US" sz="1050" dirty="0"/>
              <a:t>&lt;- function(</a:t>
            </a:r>
            <a:r>
              <a:rPr lang="en-US" sz="1050" dirty="0" err="1"/>
              <a:t>xx,y.name,na.action</a:t>
            </a:r>
            <a:r>
              <a:rPr lang="en-US" sz="1050" dirty="0"/>
              <a:t>=</a:t>
            </a:r>
            <a:r>
              <a:rPr lang="en-US" sz="1050" dirty="0" err="1"/>
              <a:t>na.exclude</a:t>
            </a:r>
            <a:r>
              <a:rPr lang="en-US" sz="1050" dirty="0"/>
              <a:t>,...){</a:t>
            </a:r>
          </a:p>
          <a:p>
            <a:pPr marL="400050" lvl="1" indent="0">
              <a:buNone/>
            </a:pPr>
            <a:r>
              <a:rPr lang="en-US" sz="1050" dirty="0"/>
              <a:t>  </a:t>
            </a:r>
            <a:r>
              <a:rPr lang="en-US" sz="1050" dirty="0" err="1"/>
              <a:t>nnames</a:t>
            </a:r>
            <a:r>
              <a:rPr lang="en-US" sz="1050" dirty="0"/>
              <a:t>&lt;-names(xx)</a:t>
            </a:r>
          </a:p>
          <a:p>
            <a:pPr marL="400050" lvl="1" indent="0">
              <a:buNone/>
            </a:pPr>
            <a:r>
              <a:rPr lang="en-US" sz="1050" dirty="0"/>
              <a:t>  </a:t>
            </a:r>
            <a:r>
              <a:rPr lang="en-US" sz="1050" dirty="0" err="1"/>
              <a:t>nn.x</a:t>
            </a:r>
            <a:r>
              <a:rPr lang="en-US" sz="1050" dirty="0"/>
              <a:t>&lt;-seq(along=</a:t>
            </a:r>
            <a:r>
              <a:rPr lang="en-US" sz="1050" dirty="0" err="1"/>
              <a:t>nnames</a:t>
            </a:r>
            <a:r>
              <a:rPr lang="en-US" sz="1050" dirty="0"/>
              <a:t>)</a:t>
            </a:r>
          </a:p>
          <a:p>
            <a:pPr marL="400050" lvl="1" indent="0">
              <a:buNone/>
            </a:pPr>
            <a:r>
              <a:rPr lang="en-US" sz="1050" dirty="0"/>
              <a:t>  if(missing(y.name))</a:t>
            </a:r>
          </a:p>
          <a:p>
            <a:pPr marL="400050" lvl="1" indent="0">
              <a:buNone/>
            </a:pPr>
            <a:r>
              <a:rPr lang="en-US" sz="1050" dirty="0"/>
              <a:t>    </a:t>
            </a:r>
            <a:r>
              <a:rPr lang="en-US" sz="1050" dirty="0" err="1"/>
              <a:t>y.number</a:t>
            </a:r>
            <a:r>
              <a:rPr lang="en-US" sz="1050" dirty="0"/>
              <a:t>&lt;-0</a:t>
            </a:r>
          </a:p>
          <a:p>
            <a:pPr marL="400050" lvl="1" indent="0">
              <a:buNone/>
            </a:pPr>
            <a:r>
              <a:rPr lang="en-US" sz="1050" dirty="0"/>
              <a:t>  else{</a:t>
            </a:r>
          </a:p>
          <a:p>
            <a:pPr marL="400050" lvl="1" indent="0">
              <a:buNone/>
            </a:pPr>
            <a:r>
              <a:rPr lang="en-US" sz="1050" dirty="0"/>
              <a:t>    </a:t>
            </a:r>
            <a:r>
              <a:rPr lang="en-US" sz="1050" dirty="0" err="1"/>
              <a:t>y.number</a:t>
            </a:r>
            <a:r>
              <a:rPr lang="en-US" sz="1050" dirty="0"/>
              <a:t>&lt;- match (y.name,nnames,0)</a:t>
            </a:r>
          </a:p>
          <a:p>
            <a:pPr marL="400050" lvl="1" indent="0">
              <a:buNone/>
            </a:pPr>
            <a:r>
              <a:rPr lang="en-US" sz="1050" dirty="0"/>
              <a:t>    </a:t>
            </a:r>
            <a:r>
              <a:rPr lang="en-US" sz="1050" dirty="0" err="1"/>
              <a:t>nn.x</a:t>
            </a:r>
            <a:r>
              <a:rPr lang="en-US" sz="1050" dirty="0"/>
              <a:t>&lt;-</a:t>
            </a:r>
            <a:r>
              <a:rPr lang="en-US" sz="1050" dirty="0" err="1"/>
              <a:t>nn.x</a:t>
            </a:r>
            <a:r>
              <a:rPr lang="en-US" sz="1050" dirty="0"/>
              <a:t>[-</a:t>
            </a:r>
            <a:r>
              <a:rPr lang="en-US" sz="1050" dirty="0" err="1"/>
              <a:t>y.number</a:t>
            </a:r>
            <a:r>
              <a:rPr lang="en-US" sz="1050" dirty="0"/>
              <a:t>]</a:t>
            </a:r>
          </a:p>
          <a:p>
            <a:pPr marL="400050" lvl="1" indent="0">
              <a:buNone/>
            </a:pPr>
            <a:r>
              <a:rPr lang="en-US" sz="1050" dirty="0"/>
              <a:t>  }</a:t>
            </a:r>
          </a:p>
          <a:p>
            <a:pPr marL="400050" lvl="1" indent="0">
              <a:buNone/>
            </a:pPr>
            <a:r>
              <a:rPr lang="en-US" sz="1050" dirty="0"/>
              <a:t>  r2&lt;-</a:t>
            </a:r>
            <a:r>
              <a:rPr lang="en-US" sz="1050" dirty="0" err="1"/>
              <a:t>nn.x</a:t>
            </a:r>
            <a:endParaRPr lang="en-US" sz="1050" dirty="0"/>
          </a:p>
          <a:p>
            <a:pPr marL="400050" lvl="1" indent="0">
              <a:buNone/>
            </a:pPr>
            <a:r>
              <a:rPr lang="en-US" sz="1050" dirty="0"/>
              <a:t>  names(r2)&lt;-</a:t>
            </a:r>
            <a:r>
              <a:rPr lang="en-US" sz="1050" dirty="0" err="1"/>
              <a:t>nnames</a:t>
            </a:r>
            <a:r>
              <a:rPr lang="en-US" sz="1050" dirty="0"/>
              <a:t>[</a:t>
            </a:r>
            <a:r>
              <a:rPr lang="en-US" sz="1050" dirty="0" err="1"/>
              <a:t>nn.x</a:t>
            </a:r>
            <a:r>
              <a:rPr lang="en-US" sz="1050" dirty="0"/>
              <a:t>]</a:t>
            </a:r>
          </a:p>
          <a:p>
            <a:pPr marL="400050" lvl="1" indent="0">
              <a:buNone/>
            </a:pPr>
            <a:r>
              <a:rPr lang="en-US" sz="1050" dirty="0"/>
              <a:t>  if(length(r2)&lt;2) stop("</a:t>
            </a:r>
            <a:r>
              <a:rPr lang="en-US" sz="1050" dirty="0" err="1"/>
              <a:t>vif</a:t>
            </a:r>
            <a:r>
              <a:rPr lang="en-US" sz="1050" dirty="0"/>
              <a:t> </a:t>
            </a:r>
            <a:r>
              <a:rPr lang="en-US" sz="1050" dirty="0" err="1"/>
              <a:t>requares</a:t>
            </a:r>
            <a:r>
              <a:rPr lang="en-US" sz="1050" dirty="0"/>
              <a:t> two or more x variables")</a:t>
            </a:r>
          </a:p>
          <a:p>
            <a:pPr marL="400050" lvl="1" indent="0">
              <a:buNone/>
            </a:pPr>
            <a:r>
              <a:rPr lang="en-US" sz="1050" dirty="0"/>
              <a:t>  for (</a:t>
            </a:r>
            <a:r>
              <a:rPr lang="en-US" sz="1050" dirty="0" err="1"/>
              <a:t>i</a:t>
            </a:r>
            <a:r>
              <a:rPr lang="en-US" sz="1050" dirty="0"/>
              <a:t> in </a:t>
            </a:r>
            <a:r>
              <a:rPr lang="en-US" sz="1050" dirty="0" err="1"/>
              <a:t>nn.x</a:t>
            </a:r>
            <a:r>
              <a:rPr lang="en-US" sz="1050" dirty="0"/>
              <a:t>){</a:t>
            </a:r>
          </a:p>
          <a:p>
            <a:pPr marL="400050" lvl="1" indent="0">
              <a:buNone/>
            </a:pPr>
            <a:r>
              <a:rPr lang="en-US" sz="1050" dirty="0"/>
              <a:t>    </a:t>
            </a:r>
            <a:r>
              <a:rPr lang="en-US" sz="1050" dirty="0" err="1"/>
              <a:t>tmp.lm</a:t>
            </a:r>
            <a:r>
              <a:rPr lang="en-US" sz="1050" dirty="0"/>
              <a:t>&lt;-</a:t>
            </a:r>
            <a:r>
              <a:rPr lang="en-US" sz="1050" dirty="0" err="1"/>
              <a:t>lm</a:t>
            </a:r>
            <a:r>
              <a:rPr lang="en-US" sz="1050" dirty="0"/>
              <a:t>(xx[,</a:t>
            </a:r>
            <a:r>
              <a:rPr lang="en-US" sz="1050" dirty="0" err="1"/>
              <a:t>i</a:t>
            </a:r>
            <a:r>
              <a:rPr lang="en-US" sz="1050" dirty="0"/>
              <a:t>]~</a:t>
            </a:r>
            <a:r>
              <a:rPr lang="en-US" sz="1050" dirty="0" err="1"/>
              <a:t>data.matrix</a:t>
            </a:r>
            <a:r>
              <a:rPr lang="en-US" sz="1050" dirty="0"/>
              <a:t>(xx[,-c(</a:t>
            </a:r>
            <a:r>
              <a:rPr lang="en-US" sz="1050" dirty="0" err="1"/>
              <a:t>y.number,i</a:t>
            </a:r>
            <a:r>
              <a:rPr lang="en-US" sz="1050" dirty="0"/>
              <a:t>)]),</a:t>
            </a:r>
          </a:p>
          <a:p>
            <a:pPr marL="400050" lvl="1" indent="0">
              <a:buNone/>
            </a:pPr>
            <a:r>
              <a:rPr lang="en-US" sz="1050" dirty="0"/>
              <a:t>               </a:t>
            </a:r>
            <a:r>
              <a:rPr lang="en-US" sz="1050" dirty="0" err="1"/>
              <a:t>na.action</a:t>
            </a:r>
            <a:r>
              <a:rPr lang="en-US" sz="1050" dirty="0"/>
              <a:t>=</a:t>
            </a:r>
            <a:r>
              <a:rPr lang="en-US" sz="1050" dirty="0" err="1"/>
              <a:t>na.action</a:t>
            </a:r>
            <a:r>
              <a:rPr lang="en-US" sz="1050" dirty="0"/>
              <a:t>)</a:t>
            </a:r>
          </a:p>
          <a:p>
            <a:pPr marL="400050" lvl="1" indent="0">
              <a:buNone/>
            </a:pPr>
            <a:r>
              <a:rPr lang="en-US" sz="1050" dirty="0"/>
              <a:t>    r2[</a:t>
            </a:r>
            <a:r>
              <a:rPr lang="en-US" sz="1050" dirty="0" err="1"/>
              <a:t>nnames</a:t>
            </a:r>
            <a:r>
              <a:rPr lang="en-US" sz="1050" dirty="0"/>
              <a:t>[</a:t>
            </a:r>
            <a:r>
              <a:rPr lang="en-US" sz="1050" dirty="0" err="1"/>
              <a:t>i</a:t>
            </a:r>
            <a:r>
              <a:rPr lang="en-US" sz="1050" dirty="0"/>
              <a:t>]]&lt;-summary(</a:t>
            </a:r>
            <a:r>
              <a:rPr lang="en-US" sz="1050" dirty="0" err="1"/>
              <a:t>tmp.lm</a:t>
            </a:r>
            <a:r>
              <a:rPr lang="en-US" sz="1050" dirty="0"/>
              <a:t>)$</a:t>
            </a:r>
            <a:r>
              <a:rPr lang="en-US" sz="1050" dirty="0" err="1"/>
              <a:t>r.squared</a:t>
            </a:r>
            <a:endParaRPr lang="en-US" sz="1050" dirty="0"/>
          </a:p>
          <a:p>
            <a:pPr marL="400050" lvl="1" indent="0">
              <a:buNone/>
            </a:pPr>
            <a:r>
              <a:rPr lang="en-US" sz="1050" dirty="0"/>
              <a:t>  }</a:t>
            </a:r>
          </a:p>
          <a:p>
            <a:pPr marL="400050" lvl="1" indent="0">
              <a:buNone/>
            </a:pPr>
            <a:r>
              <a:rPr lang="en-US" sz="1050" dirty="0"/>
              <a:t>  1/(1-r2)</a:t>
            </a:r>
          </a:p>
          <a:p>
            <a:pPr marL="400050" lvl="1" indent="0">
              <a:buNone/>
            </a:pPr>
            <a:r>
              <a:rPr lang="en-US" sz="1050" dirty="0"/>
              <a:t>}</a:t>
            </a:r>
          </a:p>
          <a:p>
            <a:pPr marL="400050" lvl="1" indent="0">
              <a:buNone/>
            </a:pPr>
            <a:r>
              <a:rPr lang="en-US" sz="1600" dirty="0" err="1"/>
              <a:t>vif</a:t>
            </a:r>
            <a:r>
              <a:rPr lang="en-US" sz="1600" dirty="0"/>
              <a:t>(data[,-1])</a:t>
            </a:r>
          </a:p>
          <a:p>
            <a:pPr marL="400050" lvl="1" indent="0">
              <a:buNone/>
            </a:pPr>
            <a:endParaRPr lang="en-US" sz="16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E010B-D93E-41A9-B53F-C387CCF6D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847" y="2132856"/>
            <a:ext cx="6977199" cy="1161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63F997-F47A-46E9-92F1-85166374C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305" y="3863181"/>
            <a:ext cx="61436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0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Simple Linear Regression</a:t>
            </a:r>
          </a:p>
          <a:p>
            <a:endParaRPr lang="en-US" dirty="0">
              <a:ea typeface="ＭＳ Ｐゴシック" panose="020B0600070205080204" pitchFamily="34" charset="-128"/>
            </a:endParaRPr>
          </a:p>
          <a:p>
            <a:endParaRPr lang="en-US" dirty="0">
              <a:ea typeface="ＭＳ Ｐゴシック" panose="020B0600070205080204" pitchFamily="34" charset="-128"/>
            </a:endParaRPr>
          </a:p>
          <a:p>
            <a:r>
              <a:rPr lang="en-US" dirty="0">
                <a:ea typeface="ＭＳ Ｐゴシック" panose="020B0600070205080204" pitchFamily="34" charset="-128"/>
              </a:rPr>
              <a:t>Multiple Linear Regression</a:t>
            </a:r>
          </a:p>
          <a:p>
            <a:endParaRPr lang="en-US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dirty="0">
              <a:ea typeface="ＭＳ Ｐゴシック" panose="020B0600070205080204" pitchFamily="34" charset="-128"/>
            </a:endParaRPr>
          </a:p>
          <a:p>
            <a:endParaRPr lang="en-US" dirty="0">
              <a:ea typeface="ＭＳ Ｐゴシック" panose="020B0600070205080204" pitchFamily="34" charset="-128"/>
            </a:endParaRPr>
          </a:p>
          <a:p>
            <a:endParaRPr lang="en-US" dirty="0">
              <a:ea typeface="ＭＳ Ｐゴシック" panose="020B0600070205080204" pitchFamily="34" charset="-128"/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2276475"/>
            <a:ext cx="37973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3862388"/>
            <a:ext cx="751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(1)</a:t>
            </a:r>
          </a:p>
        </p:txBody>
      </p:sp>
    </p:spTree>
    <p:extLst>
      <p:ext uri="{BB962C8B-B14F-4D97-AF65-F5344CB8AC3E}">
        <p14:creationId xmlns:p14="http://schemas.microsoft.com/office/powerpoint/2010/main" val="495819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8B662-FD3C-408B-A7E4-D420212C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F35E4-D683-4BA7-A4B4-61CC98B72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Re-Specification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581E79-4008-4F2A-B4C4-8563EF505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17" y="2276872"/>
            <a:ext cx="6177250" cy="3575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3BAE5F-D978-4F12-9EE5-5B386B6C8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185" y="1226395"/>
            <a:ext cx="2744664" cy="27786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E4B467-9F9A-433B-82B4-49212D73C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295" y="4055526"/>
            <a:ext cx="2608546" cy="2778669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762DE3-5BBC-4AB0-AC75-7DD2327671C1}"/>
              </a:ext>
            </a:extLst>
          </p:cNvPr>
          <p:cNvSpPr txBox="1">
            <a:spLocks/>
          </p:cNvSpPr>
          <p:nvPr/>
        </p:nvSpPr>
        <p:spPr bwMode="auto">
          <a:xfrm>
            <a:off x="467817" y="5839119"/>
            <a:ext cx="6408712" cy="6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Model did not fulfill the assumption </a:t>
            </a:r>
          </a:p>
        </p:txBody>
      </p:sp>
    </p:spTree>
    <p:extLst>
      <p:ext uri="{BB962C8B-B14F-4D97-AF65-F5344CB8AC3E}">
        <p14:creationId xmlns:p14="http://schemas.microsoft.com/office/powerpoint/2010/main" val="2057064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2863" y="1989138"/>
            <a:ext cx="4103687" cy="16557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5400" dirty="0"/>
              <a:t>Non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354322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654175" y="428625"/>
            <a:ext cx="9001125" cy="98901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Non Linear Regression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Non Linear Least Square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Transformation to a Linear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Parameter Estimation in a Non Linear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Statistical Inference in Non Linear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Growth Model and Compartment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Non Linear Mixed-Effect Model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Non-Parametric : MARS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Case Study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654175" y="428625"/>
            <a:ext cx="9001125" cy="989013"/>
          </a:xfrm>
        </p:spPr>
        <p:txBody>
          <a:bodyPr/>
          <a:lstStyle/>
          <a:p>
            <a:r>
              <a:rPr lang="en-US" dirty="0"/>
              <a:t>Non Linear Regression Model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There are many situation where a linear regression model may not be appropriate. The relationship between the response and the </a:t>
                </a:r>
                <a:r>
                  <a:rPr lang="en-US" sz="2800" dirty="0" err="1"/>
                  <a:t>regressor</a:t>
                </a:r>
                <a:r>
                  <a:rPr lang="en-US" sz="2800" dirty="0"/>
                  <a:t> may be in a differential equation form. Thus, this will lead to a model of nonlinear. For example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We use the symbol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800" dirty="0"/>
                  <a:t> to represent a parameter in non linear model. In general, the non linear regression can be written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b="1" i="1" smtClean="0">
                          <a:latin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2800" b="1" dirty="0"/>
              </a:p>
              <a:p>
                <a:pPr marL="0" indent="0">
                  <a:buNone/>
                </a:pPr>
                <a:r>
                  <a:rPr lang="en-US" sz="2800" dirty="0"/>
                  <a:t>we can also assume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1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0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654175" y="428625"/>
            <a:ext cx="9001125" cy="989013"/>
          </a:xfrm>
        </p:spPr>
        <p:txBody>
          <a:bodyPr/>
          <a:lstStyle/>
          <a:p>
            <a:r>
              <a:rPr lang="en-US" dirty="0"/>
              <a:t>Non Linear Regression Model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In nonlinear regression model, at least one of derivatives of the expectation function with respect to the parameters depends on at least one of the parameter.</a:t>
                </a:r>
              </a:p>
              <a:p>
                <a:pPr marL="0" indent="0">
                  <a:buNone/>
                </a:pPr>
                <a:r>
                  <a:rPr lang="en-US" sz="2800" dirty="0"/>
                  <a:t>Consider linear regression model below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dirty="0"/>
                  <a:t>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,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51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0" t="-1348" r="-1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63507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654175" y="428625"/>
            <a:ext cx="9001125" cy="989013"/>
          </a:xfrm>
        </p:spPr>
        <p:txBody>
          <a:bodyPr/>
          <a:lstStyle/>
          <a:p>
            <a:r>
              <a:rPr lang="en-US" dirty="0"/>
              <a:t>Non Linear Regression Model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1833" y="1628800"/>
                <a:ext cx="10693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Now consider 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b="1" i="1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We have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dirty="0"/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The derivatives are function of the unknown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nd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, so this model are nonlinear.</a:t>
                </a:r>
              </a:p>
            </p:txBody>
          </p:sp>
        </mc:Choice>
        <mc:Fallback xmlns="">
          <p:sp>
            <p:nvSpPr>
              <p:cNvPr id="51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833" y="1628800"/>
                <a:ext cx="10693400" cy="4525963"/>
              </a:xfrm>
              <a:blipFill rotWithShape="0">
                <a:blip r:embed="rId2"/>
                <a:stretch>
                  <a:fillRect l="-1140" t="-1211" b="-7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5023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654175" y="428625"/>
            <a:ext cx="9001125" cy="989013"/>
          </a:xfrm>
        </p:spPr>
        <p:txBody>
          <a:bodyPr/>
          <a:lstStyle/>
          <a:p>
            <a:r>
              <a:rPr lang="en-US" dirty="0"/>
              <a:t>Non Linear Least Square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The least square function of nonlinear model are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,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=1,2,…,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The problem of above equation is difficult to find the normal equation of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1"/>
                                </m:r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acc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0" t="-1348" r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654175" y="428625"/>
            <a:ext cx="9001125" cy="989013"/>
          </a:xfrm>
        </p:spPr>
        <p:txBody>
          <a:bodyPr/>
          <a:lstStyle/>
          <a:p>
            <a:r>
              <a:rPr lang="en-US" dirty="0"/>
              <a:t>Non Linear Least Square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For example, consider this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 After simplification, the normal equation are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5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brk m:alnAt="25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5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25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m:rPr>
                              <m:brk m:alnAt="25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limLoc m:val="subSup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5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brk m:alnAt="25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5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5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brk m:alnAt="25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5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25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m:rPr>
                              <m:brk m:alnAt="25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limLoc m:val="subSup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5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brk m:alnAt="25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5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The equation are not linear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brk m:alnAt="25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m:rPr>
                            <m:brk m:alnAt="25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brk m:alnAt="25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. </a:t>
                </a:r>
              </a:p>
              <a:p>
                <a:pPr marL="0" indent="0">
                  <a:buNone/>
                </a:pPr>
                <a:r>
                  <a:rPr lang="en-US" sz="2800" dirty="0"/>
                  <a:t>We need iterative method to find value of parameter.</a:t>
                </a:r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0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19066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654175" y="428625"/>
            <a:ext cx="9001125" cy="989013"/>
          </a:xfrm>
        </p:spPr>
        <p:txBody>
          <a:bodyPr/>
          <a:lstStyle/>
          <a:p>
            <a:r>
              <a:rPr lang="en-US" dirty="0"/>
              <a:t>Non Linear Least Square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/>
                  <a:t>Maximum Likelihood Estimation</a:t>
                </a:r>
              </a:p>
              <a:p>
                <a:pPr marL="0" indent="0">
                  <a:buNone/>
                </a:pPr>
                <a:r>
                  <a:rPr lang="en-US" sz="2800" dirty="0"/>
                  <a:t>If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, we have the likelihood function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5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dirty="0"/>
                  <a:t>Maximizing this likelihood function is equivalent to minimizing the residual sum of squares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pPr marL="0" indent="0">
                  <a:buNone/>
                </a:pPr>
                <a:r>
                  <a:rPr lang="en-US" sz="2800" dirty="0"/>
                  <a:t>Therefore, in the normal-theory case, least squares estimates are the same as maximum likelihood estimates.</a:t>
                </a:r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0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0898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to a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It is sometimes useful to consider a transformation that induces linearity in model expectation function. For example,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We can linearize the expectation function by taking logarithmic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Therefore, we can rewriting the model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func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and using simple linear regression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But parameter that we have not in general be equivalent to the nonlinear parameter estimates.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5" t="-1078" r="-798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09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530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ea typeface="ＭＳ Ｐゴシック" panose="020B0600070205080204" pitchFamily="34" charset="-128"/>
                  </a:rPr>
                  <a:t>Different form of Linear Regression</a:t>
                </a:r>
              </a:p>
              <a:p>
                <a:r>
                  <a:rPr lang="en-US" dirty="0">
                    <a:ea typeface="ＭＳ Ｐゴシック" panose="020B0600070205080204" pitchFamily="34" charset="-128"/>
                  </a:rPr>
                  <a:t>Log – linear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ε</m:t>
                      </m:r>
                    </m:oMath>
                  </m:oMathPara>
                </a14:m>
                <a:endParaRPr lang="en-US" dirty="0">
                  <a:ea typeface="ＭＳ Ｐゴシック" panose="020B0600070205080204" pitchFamily="34" charset="-128"/>
                </a:endParaRPr>
              </a:p>
              <a:p>
                <a:r>
                  <a:rPr lang="en-US" dirty="0">
                    <a:ea typeface="ＭＳ Ｐゴシック" panose="020B0600070205080204" pitchFamily="34" charset="-128"/>
                  </a:rPr>
                  <a:t>Linear – log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𝜀</m:t>
                      </m:r>
                    </m:oMath>
                  </m:oMathPara>
                </a14:m>
                <a:endParaRPr lang="en-US" dirty="0">
                  <a:ea typeface="ＭＳ Ｐゴシック" panose="020B0600070205080204" pitchFamily="34" charset="-128"/>
                </a:endParaRPr>
              </a:p>
              <a:p>
                <a:r>
                  <a:rPr lang="en-US" dirty="0">
                    <a:ea typeface="ＭＳ Ｐゴシック" panose="020B0600070205080204" pitchFamily="34" charset="-128"/>
                  </a:rPr>
                  <a:t>Model with interaction effects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𝜀</m:t>
                      </m:r>
                    </m:oMath>
                  </m:oMathPara>
                </a14:m>
                <a:endParaRPr lang="en-US" dirty="0">
                  <a:ea typeface="ＭＳ Ｐゴシック" panose="020B0600070205080204" pitchFamily="34" charset="-128"/>
                </a:endParaRPr>
              </a:p>
              <a:p>
                <a:pPr marL="0" indent="0">
                  <a:buNone/>
                </a:pPr>
                <a:endParaRPr lang="en-US" dirty="0">
                  <a:ea typeface="ＭＳ Ｐゴシック" panose="020B0600070205080204" pitchFamily="34" charset="-128"/>
                </a:endParaRPr>
              </a:p>
              <a:p>
                <a:endParaRPr lang="en-US" dirty="0">
                  <a:ea typeface="ＭＳ Ｐゴシック" panose="020B0600070205080204" pitchFamily="34" charset="-128"/>
                </a:endParaRPr>
              </a:p>
              <a:p>
                <a:pPr marL="0" indent="0">
                  <a:buNone/>
                </a:pPr>
                <a:endParaRPr lang="en-US" dirty="0">
                  <a:ea typeface="ＭＳ Ｐゴシック" panose="020B0600070205080204" pitchFamily="34" charset="-128"/>
                </a:endParaRPr>
              </a:p>
              <a:p>
                <a:pPr marL="0" indent="0">
                  <a:buNone/>
                </a:pPr>
                <a:endParaRPr lang="en-US" dirty="0">
                  <a:ea typeface="ＭＳ Ｐゴシック" panose="020B0600070205080204" pitchFamily="34" charset="-128"/>
                </a:endParaRPr>
              </a:p>
              <a:p>
                <a:endParaRPr lang="en-US" dirty="0">
                  <a:ea typeface="ＭＳ Ｐゴシック" panose="020B0600070205080204" pitchFamily="34" charset="-128"/>
                </a:endParaRPr>
              </a:p>
              <a:p>
                <a:endParaRPr 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2253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5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(2)</a:t>
            </a:r>
          </a:p>
        </p:txBody>
      </p:sp>
    </p:spTree>
    <p:extLst>
      <p:ext uri="{BB962C8B-B14F-4D97-AF65-F5344CB8AC3E}">
        <p14:creationId xmlns:p14="http://schemas.microsoft.com/office/powerpoint/2010/main" val="9789126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 in a Non Linear System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A method widely used for nonlinear regression is </a:t>
                </a:r>
                <a:r>
                  <a:rPr lang="en-US" sz="2800" b="1" dirty="0"/>
                  <a:t>linearization</a:t>
                </a:r>
                <a:r>
                  <a:rPr lang="en-US" sz="2800" dirty="0"/>
                  <a:t> of the nonlinear function followed by the Gauss-Newton iteration method.</a:t>
                </a:r>
              </a:p>
              <a:p>
                <a:pPr marL="0" indent="0">
                  <a:buNone/>
                </a:pPr>
                <a:r>
                  <a:rPr lang="en-US" sz="2800" dirty="0"/>
                  <a:t>By using Taylor series expansion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sz="2800" dirty="0"/>
                  <a:t>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800" b="1" dirty="0"/>
              </a:p>
              <a:p>
                <a:pPr marL="0" indent="0">
                  <a:buNone/>
                </a:pPr>
                <a:r>
                  <a:rPr lang="en-US" sz="28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800" dirty="0"/>
                  <a:t>, 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800" dirty="0"/>
                  <a:t>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Now,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800" b="1" dirty="0"/>
                  <a:t>, </a:t>
                </a:r>
                <a:r>
                  <a:rPr lang="en-US" sz="2800" dirty="0"/>
                  <a:t>we could define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acc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acc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0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5775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 in a Non Linear System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In general, we have at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th</a:t>
                </a:r>
                <a:r>
                  <a:rPr lang="en-US" sz="2800" dirty="0"/>
                  <a:t> iteration</a:t>
                </a:r>
              </a:p>
              <a:p>
                <a:pPr marL="1144588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800" b="1" dirty="0"/>
                  <a:t>  </a:t>
                </a:r>
              </a:p>
              <a:p>
                <a:pPr marL="1946275" indent="0">
                  <a:buNone/>
                  <a:tabLst>
                    <a:tab pos="4913313" algn="l"/>
                  </a:tabLst>
                </a:pP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  <m:sup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bSup>
                      <m:sSub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1" dirty="0"/>
                  <a:t> </a:t>
                </a:r>
              </a:p>
              <a:p>
                <a:pPr marL="2005013" indent="0">
                  <a:buNone/>
                  <a:tabLst>
                    <a:tab pos="4913313" algn="l"/>
                  </a:tabLst>
                </a:pPr>
                <a:endParaRPr lang="en-US" sz="2800" b="1" dirty="0"/>
              </a:p>
              <a:p>
                <a:pPr marL="0" indent="0">
                  <a:buNone/>
                  <a:tabLst>
                    <a:tab pos="4913313" algn="l"/>
                  </a:tabLst>
                </a:pPr>
                <a:r>
                  <a:rPr lang="en-US" sz="2800" b="1" dirty="0"/>
                  <a:t> </a:t>
                </a:r>
                <a:r>
                  <a:rPr lang="en-US" sz="2800" dirty="0"/>
                  <a:t>The iterative process continue until convergence</a:t>
                </a:r>
              </a:p>
              <a:p>
                <a:pPr marL="0" indent="0">
                  <a:buNone/>
                  <a:tabLst>
                    <a:tab pos="491331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=1,2,…,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40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1589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 in a Non Linear System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In extreme case, the linearization may fail to converge. Thus, there are several other technique for solving the nonlinear model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The method of Steepest Descent</a:t>
                </a:r>
              </a:p>
              <a:p>
                <a:pPr marL="400050" lvl="1" indent="0">
                  <a:buNone/>
                </a:pPr>
                <a:r>
                  <a:rPr lang="en-US" sz="2400" dirty="0"/>
                  <a:t>This method usually work best when the starting point is along way from the optimum point, but it may converge very slowly.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Fractional Increment</a:t>
                </a:r>
              </a:p>
              <a:p>
                <a:pPr marL="400050" lvl="1" indent="0">
                  <a:buNone/>
                </a:pPr>
                <a:r>
                  <a:rPr lang="en-US" sz="2400" dirty="0"/>
                  <a:t>This method is helpful when convergence problem are encountered in the basic linearization procedure.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Marquardt’s Compromise </a:t>
                </a:r>
              </a:p>
              <a:p>
                <a:pPr marL="400050" lvl="1" indent="0">
                  <a:buNone/>
                </a:pPr>
                <a:r>
                  <a:rPr lang="en-US" sz="2400" dirty="0"/>
                  <a:t>In this method,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iteration are define as</a:t>
                </a:r>
                <a:r>
                  <a:rPr lang="en-US" sz="2800" b="1" dirty="0"/>
                  <a:t>  </a:t>
                </a:r>
              </a:p>
              <a:p>
                <a:pPr marL="1946275" indent="0">
                  <a:buNone/>
                  <a:tabLst>
                    <a:tab pos="4913313" algn="l"/>
                  </a:tabLs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400050" lvl="1" indent="0">
                  <a:buNone/>
                </a:pPr>
                <a:endParaRPr lang="en-US" sz="2400" dirty="0"/>
              </a:p>
              <a:p>
                <a:pPr marL="400050" lvl="1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97" t="-1348" b="-11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8457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 in Non Linear Regression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Statistical inference in nonlinear regression depends on large-sample or asymptotic result.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general, when the sample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large, the expected value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US" dirty="0"/>
                  <a:t> is approximately equal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and the covariate matrix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US" dirty="0"/>
                  <a:t> is approximately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b="1" dirty="0"/>
                  <a:t>.</a:t>
                </a:r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5" t="-1752" r="-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9025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 in Non Linear Regression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some indicator that the result of nonlinear regression may be valid in a particular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nonlinear regression estimation algorithm converges in only a few iterations,  then this indicates the linear approximation was satisfactory.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similar result in bootstrap sampling distribution of estimator and estimator produced by the asymptotic result, indicates that the large-samples inference results are valid.  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33908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Model and Compartment Model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Growth Model are use to describe how something grows with changes in a </a:t>
                </a:r>
                <a:r>
                  <a:rPr lang="en-US" sz="2800" dirty="0" err="1"/>
                  <a:t>regressor</a:t>
                </a:r>
                <a:r>
                  <a:rPr lang="en-US" sz="2800" dirty="0"/>
                  <a:t> variable. For example the reliability growth system over time.</a:t>
                </a:r>
              </a:p>
              <a:p>
                <a:pPr>
                  <a:buFontTx/>
                  <a:buChar char="-"/>
                </a:pPr>
                <a:r>
                  <a:rPr lang="en-US" sz="2800" dirty="0"/>
                  <a:t>Logistic growth model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⁡(−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/>
              </a:p>
              <a:p>
                <a:pPr>
                  <a:buFontTx/>
                  <a:buChar char="-"/>
                </a:pPr>
                <a:r>
                  <a:rPr lang="en-US" sz="2800" dirty="0" err="1"/>
                  <a:t>Gompertz</a:t>
                </a:r>
                <a:r>
                  <a:rPr lang="en-US" sz="2800" dirty="0"/>
                  <a:t> model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/>
              </a:p>
              <a:p>
                <a:pPr>
                  <a:buFontTx/>
                  <a:buChar char="-"/>
                </a:pPr>
                <a:r>
                  <a:rPr lang="en-US" sz="2800" dirty="0" err="1"/>
                  <a:t>Weibull</a:t>
                </a:r>
                <a:r>
                  <a:rPr lang="en-US" sz="2800" dirty="0"/>
                  <a:t> growth model 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/>
              </a:p>
              <a:p>
                <a:pPr>
                  <a:buFontTx/>
                  <a:buChar char="-"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97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7100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Model and Compartment Model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Compartmental models are mechanistic models where one or more measurements of some physical process is related to time, inputs to the system, and other explanatory variables through a compartmental system.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Compartmental models are common in chemical kinetics, toxicology, hydrology, geology, and pharmacokinetics.</a:t>
            </a:r>
          </a:p>
        </p:txBody>
      </p:sp>
    </p:spTree>
    <p:extLst>
      <p:ext uri="{BB962C8B-B14F-4D97-AF65-F5344CB8AC3E}">
        <p14:creationId xmlns:p14="http://schemas.microsoft.com/office/powerpoint/2010/main" val="17280430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Linear Mixed-Effect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Nonlinear mixed-effect models (NLMMs) are extended of linear mixed-effect models (LMMs). NLMMs are the nonlinear regression that used in longitudinal data that allow both fixed and random effects.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Mixed-effects models can represent the covariance structure related to the grouping of data by associating the common random effects to observations that have the same level of a grouping variable. </a:t>
            </a:r>
          </a:p>
        </p:txBody>
      </p:sp>
    </p:spTree>
    <p:extLst>
      <p:ext uri="{BB962C8B-B14F-4D97-AF65-F5344CB8AC3E}">
        <p14:creationId xmlns:p14="http://schemas.microsoft.com/office/powerpoint/2010/main" val="33581231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D9B26-7AAF-4E84-BB0E-7C09EC84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Non-Parametric : MARS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D900A-CC5C-44D1-BD3B-8B7FDE413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Multivariate Adaptive Regression Splines (MARS) is a non-parametric regression technique and can be seen as an extension of linear model that automatically models nonlinearities and in interaction between variables, combine recursive partitioning techniques and spline regression.</a:t>
            </a:r>
          </a:p>
          <a:p>
            <a:pPr marL="0" indent="0">
              <a:buNone/>
            </a:pPr>
            <a:r>
              <a:rPr lang="en-US" dirty="0"/>
              <a:t>This model effectively uncovers important data pattern and relationship that are difficult.</a:t>
            </a:r>
          </a:p>
          <a:p>
            <a:pPr marL="0" indent="0">
              <a:buNone/>
            </a:pPr>
            <a:r>
              <a:rPr lang="en-US" dirty="0"/>
              <a:t>MARS performs variable selection, variable transformation, interaction detection and self-testing, all automatically and at high speed.</a:t>
            </a:r>
          </a:p>
        </p:txBody>
      </p:sp>
    </p:spTree>
    <p:extLst>
      <p:ext uri="{BB962C8B-B14F-4D97-AF65-F5344CB8AC3E}">
        <p14:creationId xmlns:p14="http://schemas.microsoft.com/office/powerpoint/2010/main" val="38319663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D9B26-7AAF-4E84-BB0E-7C09EC84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Non-Parametric : MARS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ED900A-CC5C-44D1-BD3B-8B7FDE4134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MARS builds models of the form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constant coefficient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basis function.</a:t>
                </a:r>
              </a:p>
              <a:p>
                <a:pPr marL="0" indent="0">
                  <a:buNone/>
                </a:pPr>
                <a:r>
                  <a:rPr lang="en-US" dirty="0"/>
                  <a:t>The basis function takes one of the following three form: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 constant 1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 hinge function,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constant, called the knot.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product two or more hinge function </a:t>
                </a:r>
                <a:r>
                  <a:rPr lang="en-US" dirty="0">
                    <a:sym typeface="Wingdings" panose="05000000000000000000" pitchFamily="2" charset="2"/>
                  </a:rPr>
                  <a:t> interaction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ED900A-CC5C-44D1-BD3B-8B7FDE4134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752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22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ＭＳ Ｐゴシック" panose="020B0600070205080204" pitchFamily="34" charset="-128"/>
              </a:rPr>
              <a:t>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panose="020B0600070205080204" pitchFamily="34" charset="-128"/>
              </a:rPr>
              <a:t>Define the equation of regression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panose="020B0600070205080204" pitchFamily="34" charset="-128"/>
              </a:rPr>
              <a:t>Estimate the regression coefficient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panose="020B0600070205080204" pitchFamily="34" charset="-128"/>
              </a:rPr>
              <a:t>Hypothesis testing (F test , t test)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panose="020B0600070205080204" pitchFamily="34" charset="-128"/>
              </a:rPr>
              <a:t>Check the assumption of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panose="020B0600070205080204" pitchFamily="34" charset="-128"/>
              </a:rPr>
              <a:t>Evaluate and interpret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panose="020B0600070205080204" pitchFamily="34" charset="-128"/>
              </a:rPr>
              <a:t>Use Model for Prediction and Estimation</a:t>
            </a:r>
          </a:p>
          <a:p>
            <a:pPr marL="0" indent="0">
              <a:buNone/>
            </a:pPr>
            <a:endParaRPr lang="en-US" dirty="0">
              <a:ea typeface="ＭＳ Ｐゴシック" panose="020B0600070205080204" pitchFamily="34" charset="-128"/>
            </a:endParaRPr>
          </a:p>
          <a:p>
            <a:endParaRPr lang="en-US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dirty="0">
              <a:ea typeface="ＭＳ Ｐゴシック" panose="020B0600070205080204" pitchFamily="34" charset="-128"/>
            </a:endParaRPr>
          </a:p>
          <a:p>
            <a:endParaRPr lang="en-US" dirty="0">
              <a:ea typeface="ＭＳ Ｐゴシック" panose="020B0600070205080204" pitchFamily="34" charset="-128"/>
            </a:endParaRPr>
          </a:p>
          <a:p>
            <a:endParaRPr 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(3)</a:t>
            </a:r>
          </a:p>
        </p:txBody>
      </p:sp>
    </p:spTree>
    <p:extLst>
      <p:ext uri="{BB962C8B-B14F-4D97-AF65-F5344CB8AC3E}">
        <p14:creationId xmlns:p14="http://schemas.microsoft.com/office/powerpoint/2010/main" val="23498908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Case Study- Relationship between product revenue and user behavior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MARS model</a:t>
            </a:r>
          </a:p>
          <a:p>
            <a:pPr marL="400050" lvl="1" indent="0">
              <a:buNone/>
            </a:pPr>
            <a:r>
              <a:rPr lang="en-US" sz="2000" dirty="0"/>
              <a:t>library(earth)</a:t>
            </a:r>
          </a:p>
          <a:p>
            <a:pPr marL="400050" lvl="1" indent="0">
              <a:buNone/>
            </a:pPr>
            <a:r>
              <a:rPr lang="en-US" sz="2000" dirty="0" err="1"/>
              <a:t>model_mars</a:t>
            </a:r>
            <a:r>
              <a:rPr lang="en-US" sz="2000" dirty="0"/>
              <a:t>=earth(</a:t>
            </a:r>
            <a:r>
              <a:rPr lang="en-US" sz="2000" dirty="0" err="1"/>
              <a:t>yitemrevenue</a:t>
            </a:r>
            <a:r>
              <a:rPr lang="en-US" sz="2000" dirty="0"/>
              <a:t>~.,data=data)</a:t>
            </a:r>
          </a:p>
          <a:p>
            <a:pPr marL="400050" lvl="1" indent="0">
              <a:buNone/>
            </a:pPr>
            <a:r>
              <a:rPr lang="en-US" sz="2000" dirty="0"/>
              <a:t>summary(</a:t>
            </a:r>
            <a:r>
              <a:rPr lang="en-US" sz="2000" dirty="0" err="1"/>
              <a:t>model_mars</a:t>
            </a:r>
            <a:r>
              <a:rPr lang="en-US" sz="20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1BDA7-E4E7-4CFE-8506-9D72ECCAD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317" y="1844824"/>
            <a:ext cx="6124575" cy="2609850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7604D09E-4CF2-4F3B-B74B-C7CF11A28788}"/>
              </a:ext>
            </a:extLst>
          </p:cNvPr>
          <p:cNvSpPr txBox="1">
            <a:spLocks/>
          </p:cNvSpPr>
          <p:nvPr/>
        </p:nvSpPr>
        <p:spPr bwMode="auto">
          <a:xfrm>
            <a:off x="467817" y="5085184"/>
            <a:ext cx="8136904" cy="1369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Model did not need any assumption </a:t>
            </a:r>
            <a:r>
              <a:rPr lang="en-US" sz="1800" b="1" dirty="0">
                <a:sym typeface="Wingdings" panose="05000000000000000000" pitchFamily="2" charset="2"/>
              </a:rPr>
              <a:t> </a:t>
            </a:r>
            <a:r>
              <a:rPr lang="en-US" sz="1800" b="1" dirty="0"/>
              <a:t>non parametric</a:t>
            </a:r>
          </a:p>
          <a:p>
            <a:pPr marL="0" indent="0">
              <a:buNone/>
            </a:pPr>
            <a:r>
              <a:rPr lang="en-US" sz="1800" b="1" dirty="0"/>
              <a:t>MARS model have higher R-Squared (0.856) than linear model (0.755) </a:t>
            </a:r>
          </a:p>
        </p:txBody>
      </p:sp>
    </p:spTree>
    <p:extLst>
      <p:ext uri="{BB962C8B-B14F-4D97-AF65-F5344CB8AC3E}">
        <p14:creationId xmlns:p14="http://schemas.microsoft.com/office/powerpoint/2010/main" val="33655143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1DFD-5F84-4FA1-9FDB-2CE7217C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E14-45F5-4018-AC71-DBF8F52B6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Important variable</a:t>
            </a:r>
          </a:p>
          <a:p>
            <a:pPr marL="400050" lvl="1" indent="0">
              <a:buNone/>
            </a:pPr>
            <a:r>
              <a:rPr lang="en-US" sz="1600" dirty="0" err="1"/>
              <a:t>evimp</a:t>
            </a:r>
            <a:r>
              <a:rPr lang="en-US" sz="1600" dirty="0"/>
              <a:t>(</a:t>
            </a:r>
            <a:r>
              <a:rPr lang="en-US" sz="1600" dirty="0" err="1"/>
              <a:t>model_mars</a:t>
            </a:r>
            <a:r>
              <a:rPr lang="en-US" sz="16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70CCDC-5F35-4DF6-829E-7EFF84578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025" y="2492896"/>
            <a:ext cx="6591998" cy="225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150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1DFD-5F84-4FA1-9FDB-2CE7217C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E14-45F5-4018-AC71-DBF8F52B6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Model specification </a:t>
            </a:r>
          </a:p>
          <a:p>
            <a:pPr marL="400050" lvl="1" indent="0">
              <a:buNone/>
            </a:pPr>
            <a:r>
              <a:rPr lang="en-US" sz="1600" dirty="0"/>
              <a:t>plot(</a:t>
            </a:r>
            <a:r>
              <a:rPr lang="en-US" sz="1600" dirty="0" err="1"/>
              <a:t>model_mars</a:t>
            </a:r>
            <a:r>
              <a:rPr lang="en-US" sz="16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F55EC8-6DAC-481A-9D71-4110C6D6B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185" y="1417638"/>
            <a:ext cx="5784502" cy="453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815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1DFD-5F84-4FA1-9FDB-2CE7217C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E14-45F5-4018-AC71-DBF8F52B6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725" y="1412776"/>
            <a:ext cx="10693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Exclude the outlier</a:t>
            </a:r>
          </a:p>
          <a:p>
            <a:pPr marL="400050" lvl="1" indent="0">
              <a:buNone/>
            </a:pPr>
            <a:r>
              <a:rPr lang="en-US" sz="1600" dirty="0" err="1"/>
              <a:t>model_mars_out</a:t>
            </a:r>
            <a:r>
              <a:rPr lang="en-US" sz="1600" dirty="0"/>
              <a:t>=earth(</a:t>
            </a:r>
            <a:r>
              <a:rPr lang="en-US" sz="1600" dirty="0" err="1"/>
              <a:t>yitemrevenue</a:t>
            </a:r>
            <a:r>
              <a:rPr lang="en-US" sz="1600" dirty="0"/>
              <a:t>~.,data=data[-c(45,46,58),])</a:t>
            </a:r>
          </a:p>
          <a:p>
            <a:pPr marL="400050" lvl="1" indent="0">
              <a:buNone/>
            </a:pPr>
            <a:r>
              <a:rPr lang="en-US" sz="1600" dirty="0"/>
              <a:t>summary(</a:t>
            </a:r>
            <a:r>
              <a:rPr lang="en-US" sz="1600" dirty="0" err="1"/>
              <a:t>model_mars_out</a:t>
            </a:r>
            <a:r>
              <a:rPr lang="en-US" sz="1600" dirty="0"/>
              <a:t>)</a:t>
            </a:r>
          </a:p>
          <a:p>
            <a:pPr marL="400050" lvl="1" indent="0">
              <a:buNone/>
            </a:pPr>
            <a:r>
              <a:rPr lang="en-US" sz="1600" dirty="0"/>
              <a:t>#important variable</a:t>
            </a:r>
          </a:p>
          <a:p>
            <a:pPr marL="400050" lvl="1" indent="0">
              <a:buNone/>
            </a:pPr>
            <a:r>
              <a:rPr lang="en-US" sz="1600" dirty="0" err="1"/>
              <a:t>evimp</a:t>
            </a:r>
            <a:r>
              <a:rPr lang="en-US" sz="1600" dirty="0"/>
              <a:t>(</a:t>
            </a:r>
            <a:r>
              <a:rPr lang="en-US" sz="1600" dirty="0" err="1"/>
              <a:t>model_mars_out</a:t>
            </a:r>
            <a:r>
              <a:rPr lang="en-US" sz="1600" dirty="0"/>
              <a:t>)</a:t>
            </a:r>
          </a:p>
          <a:p>
            <a:pPr marL="400050" lvl="1" indent="0">
              <a:buNone/>
            </a:pPr>
            <a:r>
              <a:rPr lang="en-US" sz="1600" dirty="0"/>
              <a:t>plot(</a:t>
            </a:r>
            <a:r>
              <a:rPr lang="en-US" sz="1600" dirty="0" err="1"/>
              <a:t>model_mars_out</a:t>
            </a:r>
            <a:r>
              <a:rPr lang="en-US" sz="16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4E76D-3B73-4DDD-8E79-A852ECD44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73" y="3284984"/>
            <a:ext cx="5438775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B0F4F3-D69C-4DF3-9CFC-04FD6C1F3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720" y="1484784"/>
            <a:ext cx="4591182" cy="3669208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CA42C1-0E72-47D1-A6C2-40CD7B1E1203}"/>
              </a:ext>
            </a:extLst>
          </p:cNvPr>
          <p:cNvSpPr txBox="1">
            <a:spLocks/>
          </p:cNvSpPr>
          <p:nvPr/>
        </p:nvSpPr>
        <p:spPr bwMode="auto">
          <a:xfrm>
            <a:off x="6588497" y="5416430"/>
            <a:ext cx="3870886" cy="1038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b="1" dirty="0"/>
              <a:t>We have more parsimonious model with higher R-Squared</a:t>
            </a:r>
          </a:p>
        </p:txBody>
      </p:sp>
    </p:spTree>
    <p:extLst>
      <p:ext uri="{BB962C8B-B14F-4D97-AF65-F5344CB8AC3E}">
        <p14:creationId xmlns:p14="http://schemas.microsoft.com/office/powerpoint/2010/main" val="329612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See the correlation matrix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See the standardized regression coefficients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See the p-value of variable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886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in linear Regression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000" dirty="0"/>
                  <a:t>Formal assumptions 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The linear relationship between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The value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variable is fixed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non stochastic variable)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and no exact linear relationship exist between two or more independent variables.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The error have zero expected value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The error term has constant variance for all observation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The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are statistically independent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The error term is normally distributed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11" t="-1617" r="-1368" b="-1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60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in linear Regression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only have to check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ym typeface="Wingdings" panose="05000000000000000000" pitchFamily="2" charset="2"/>
                  </a:rPr>
                  <a:t>Normality and </a:t>
                </a:r>
                <a:r>
                  <a:rPr lang="en-US" dirty="0" err="1">
                    <a:ea typeface="ＭＳ Ｐゴシック" panose="020B0600070205080204" pitchFamily="34" charset="-128"/>
                  </a:rPr>
                  <a:t>heteroscedasticity</a:t>
                </a:r>
                <a:r>
                  <a:rPr lang="en-US" dirty="0">
                    <a:ea typeface="ＭＳ Ｐゴシック" panose="020B0600070205080204" pitchFamily="34" charset="-128"/>
                  </a:rPr>
                  <a:t> </a:t>
                </a:r>
                <a:r>
                  <a:rPr lang="en-US" dirty="0"/>
                  <a:t>, error have normal distribution with mean zero and constant variance,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err="1"/>
                  <a:t>Multicollinearity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155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Check </a:t>
            </a:r>
            <a:r>
              <a:rPr lang="en-US" dirty="0"/>
              <a:t>Normality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Graphical</a:t>
            </a:r>
          </a:p>
          <a:p>
            <a:r>
              <a:rPr lang="en-US" dirty="0"/>
              <a:t>Histogram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Probability plot</a:t>
            </a:r>
          </a:p>
          <a:p>
            <a:pPr marL="857250" lvl="1" indent="-457200">
              <a:buFontTx/>
              <a:buChar char="-"/>
            </a:pPr>
            <a:r>
              <a:rPr lang="en-US" dirty="0">
                <a:ea typeface="ＭＳ Ｐゴシック" panose="020B0600070205080204" pitchFamily="34" charset="-128"/>
              </a:rPr>
              <a:t>create a probability plot </a:t>
            </a:r>
          </a:p>
          <a:p>
            <a:pPr marL="400050" lvl="1" indent="0">
              <a:buNone/>
            </a:pPr>
            <a:r>
              <a:rPr lang="en-US" dirty="0">
                <a:ea typeface="ＭＳ Ｐゴシック" panose="020B0600070205080204" pitchFamily="34" charset="-128"/>
              </a:rPr>
              <a:t>	of error against normal </a:t>
            </a:r>
          </a:p>
          <a:p>
            <a:pPr marL="400050" lvl="1" indent="0">
              <a:buNone/>
            </a:pPr>
            <a:r>
              <a:rPr lang="en-US" dirty="0">
                <a:ea typeface="ＭＳ Ｐゴシック" panose="020B0600070205080204" pitchFamily="34" charset="-128"/>
              </a:rPr>
              <a:t>	distribution</a:t>
            </a:r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113" y="1823580"/>
            <a:ext cx="2838808" cy="27322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921" y="3887053"/>
            <a:ext cx="3137855" cy="297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90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4645</TotalTime>
  <Words>2914</Words>
  <Application>Microsoft Office PowerPoint</Application>
  <PresentationFormat>Custom</PresentationFormat>
  <Paragraphs>375</Paragraphs>
  <Slides>53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ＭＳ Ｐゴシック</vt:lpstr>
      <vt:lpstr>Arial</vt:lpstr>
      <vt:lpstr>Arial monospaced for SAP</vt:lpstr>
      <vt:lpstr>Calibri</vt:lpstr>
      <vt:lpstr>Cambria Math</vt:lpstr>
      <vt:lpstr>Wingdings</vt:lpstr>
      <vt:lpstr>Office Theme</vt:lpstr>
      <vt:lpstr>PowerPoint Presentation</vt:lpstr>
      <vt:lpstr>Outline </vt:lpstr>
      <vt:lpstr>Linear Regression (1)</vt:lpstr>
      <vt:lpstr>Linear Regression (2)</vt:lpstr>
      <vt:lpstr>Linear Regression (3)</vt:lpstr>
      <vt:lpstr>Most Important Variables</vt:lpstr>
      <vt:lpstr>Assumption in linear Regression (1)</vt:lpstr>
      <vt:lpstr>Assumption in linear Regression (2)</vt:lpstr>
      <vt:lpstr>Check Normality (1)</vt:lpstr>
      <vt:lpstr>Check Normality (2)</vt:lpstr>
      <vt:lpstr>Check Normality (3)</vt:lpstr>
      <vt:lpstr>Check Heteroscedasticity (1)</vt:lpstr>
      <vt:lpstr>Check Heteroscedasticity (2)</vt:lpstr>
      <vt:lpstr>Check Heteroscedasticity (3)</vt:lpstr>
      <vt:lpstr>Check Multicollinearity</vt:lpstr>
      <vt:lpstr>Method for Dealing with Multicollinearity</vt:lpstr>
      <vt:lpstr>Ridge regression</vt:lpstr>
      <vt:lpstr>Leverage and Influence (1)</vt:lpstr>
      <vt:lpstr>Leverage and Influence (2)</vt:lpstr>
      <vt:lpstr>Handling Outlier Data</vt:lpstr>
      <vt:lpstr>Handling Missing Data</vt:lpstr>
      <vt:lpstr>Case Study</vt:lpstr>
      <vt:lpstr>Case Study- Relationship between product revenue and user behavior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Non Linear Regression Model (1)</vt:lpstr>
      <vt:lpstr>Non Linear Regression Model (2)</vt:lpstr>
      <vt:lpstr>Non Linear Regression Model (3)</vt:lpstr>
      <vt:lpstr>Non Linear Least Square (1)</vt:lpstr>
      <vt:lpstr>Non Linear Least Square (2)</vt:lpstr>
      <vt:lpstr>Non Linear Least Square (3)</vt:lpstr>
      <vt:lpstr>Transformation to a Linear Model</vt:lpstr>
      <vt:lpstr>Parameter Estimation in a Non Linear System (1)</vt:lpstr>
      <vt:lpstr>Parameter Estimation in a Non Linear System (2)</vt:lpstr>
      <vt:lpstr>Parameter Estimation in a Non Linear System (3)</vt:lpstr>
      <vt:lpstr>Statistical Inference in Non Linear Regression (1)</vt:lpstr>
      <vt:lpstr>Statistical Inference in Non Linear Regression (2)</vt:lpstr>
      <vt:lpstr>Growth Model and Compartment Model (1)</vt:lpstr>
      <vt:lpstr>Growth Model and Compartment Model (2)</vt:lpstr>
      <vt:lpstr>Non Linear Mixed-Effect Model </vt:lpstr>
      <vt:lpstr>Non-Parametric : MARS (1)</vt:lpstr>
      <vt:lpstr>Non-Parametric : MARS (2)</vt:lpstr>
      <vt:lpstr>Case Study- Relationship between product revenue and user behavior </vt:lpstr>
      <vt:lpstr>PowerPoint Presentation</vt:lpstr>
      <vt:lpstr>PowerPoint Presentation</vt:lpstr>
      <vt:lpstr>PowerPoint Presentation</vt:lpstr>
    </vt:vector>
  </TitlesOfParts>
  <Company>Astra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fandim022346</dc:creator>
  <cp:lastModifiedBy>Play</cp:lastModifiedBy>
  <cp:revision>130</cp:revision>
  <dcterms:created xsi:type="dcterms:W3CDTF">2018-03-16T08:15:12Z</dcterms:created>
  <dcterms:modified xsi:type="dcterms:W3CDTF">2018-06-10T04:23:14Z</dcterms:modified>
</cp:coreProperties>
</file>