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18808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7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74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458788" y="685800"/>
            <a:ext cx="5940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458788" y="685800"/>
            <a:ext cx="59404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50" name="Shape 250"/>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360"/>
              </a:spcBef>
              <a:spcAft>
                <a:spcPts val="0"/>
              </a:spcAft>
              <a:buNone/>
            </a:pPr>
            <a:r>
              <a:t/>
            </a:r>
            <a:endParaRPr/>
          </a:p>
        </p:txBody>
      </p:sp>
      <p:sp>
        <p:nvSpPr>
          <p:cNvPr id="256" name="Shape 256"/>
          <p:cNvSpPr/>
          <p:nvPr>
            <p:ph idx="2" type="sldImg"/>
          </p:nvPr>
        </p:nvSpPr>
        <p:spPr>
          <a:xfrm>
            <a:off x="458788" y="685800"/>
            <a:ext cx="5940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360"/>
              </a:spcBef>
              <a:spcAft>
                <a:spcPts val="0"/>
              </a:spcAft>
              <a:buNone/>
            </a:pPr>
            <a:r>
              <a:t/>
            </a:r>
            <a:endParaRPr/>
          </a:p>
        </p:txBody>
      </p:sp>
      <p:sp>
        <p:nvSpPr>
          <p:cNvPr id="262" name="Shape 262"/>
          <p:cNvSpPr/>
          <p:nvPr>
            <p:ph idx="2" type="sldImg"/>
          </p:nvPr>
        </p:nvSpPr>
        <p:spPr>
          <a:xfrm>
            <a:off x="458788" y="685800"/>
            <a:ext cx="5940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68" name="Shape 268"/>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73" name="Shape 273"/>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79" name="Shape 279"/>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85" name="Shape 285"/>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91" name="Shape 291"/>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97" name="Shape 297"/>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03" name="Shape 303"/>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360"/>
              </a:spcBef>
              <a:spcAft>
                <a:spcPts val="0"/>
              </a:spcAft>
              <a:buNone/>
            </a:pPr>
            <a:r>
              <a:t/>
            </a:r>
            <a:endParaRPr/>
          </a:p>
        </p:txBody>
      </p:sp>
      <p:sp>
        <p:nvSpPr>
          <p:cNvPr id="201" name="Shape 201"/>
          <p:cNvSpPr/>
          <p:nvPr>
            <p:ph idx="2" type="sldImg"/>
          </p:nvPr>
        </p:nvSpPr>
        <p:spPr>
          <a:xfrm>
            <a:off x="458788" y="685800"/>
            <a:ext cx="5940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09" name="Shape 309"/>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15" name="Shape 315"/>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21" name="Shape 321"/>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27" name="Shape 327"/>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33" name="Shape 333"/>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39" name="Shape 339"/>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45" name="Shape 345"/>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51" name="Shape 351"/>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57" name="Shape 357"/>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63" name="Shape 363"/>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360"/>
              </a:spcBef>
              <a:spcAft>
                <a:spcPts val="0"/>
              </a:spcAft>
              <a:buNone/>
            </a:pPr>
            <a:r>
              <a:t/>
            </a:r>
            <a:endParaRPr/>
          </a:p>
        </p:txBody>
      </p:sp>
      <p:sp>
        <p:nvSpPr>
          <p:cNvPr id="207" name="Shape 207"/>
          <p:cNvSpPr/>
          <p:nvPr>
            <p:ph idx="2" type="sldImg"/>
          </p:nvPr>
        </p:nvSpPr>
        <p:spPr>
          <a:xfrm>
            <a:off x="458788" y="685800"/>
            <a:ext cx="5940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68" name="Shape 368"/>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74" name="Shape 374"/>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80" name="Shape 380"/>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86" name="Shape 386"/>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92" name="Shape 392"/>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398" name="Shape 398"/>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04" name="Shape 404"/>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10" name="Shape 410"/>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16" name="Shape 416"/>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22" name="Shape 422"/>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13" name="Shape 213"/>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28" name="Shape 428"/>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34" name="Shape 434"/>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40" name="Shape 440"/>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46" name="Shape 446"/>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52" name="Shape 452"/>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58" name="Shape 458"/>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64" name="Shape 464"/>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70" name="Shape 470"/>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75" name="Shape 475"/>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481" name="Shape 481"/>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21" name="Shape 221"/>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27" name="Shape 227"/>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33" name="Shape 233"/>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39" name="Shape 239"/>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360"/>
              </a:spcBef>
              <a:spcAft>
                <a:spcPts val="0"/>
              </a:spcAft>
              <a:buNone/>
            </a:pPr>
            <a:r>
              <a:t/>
            </a:r>
            <a:endParaRPr/>
          </a:p>
        </p:txBody>
      </p:sp>
      <p:sp>
        <p:nvSpPr>
          <p:cNvPr id="245" name="Shape 245"/>
          <p:cNvSpPr/>
          <p:nvPr>
            <p:ph idx="2" type="sldImg"/>
          </p:nvPr>
        </p:nvSpPr>
        <p:spPr>
          <a:xfrm>
            <a:off x="458788" y="685800"/>
            <a:ext cx="5940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pic>
        <p:nvPicPr>
          <p:cNvPr descr="Logo Astra ASIAN GAMES.jpg" id="16" name="Shape 16"/>
          <p:cNvPicPr preferRelativeResize="0"/>
          <p:nvPr/>
        </p:nvPicPr>
        <p:blipFill rotWithShape="1">
          <a:blip r:embed="rId2">
            <a:alphaModFix/>
          </a:blip>
          <a:srcRect b="0" l="0" r="0" t="0"/>
          <a:stretch/>
        </p:blipFill>
        <p:spPr>
          <a:xfrm>
            <a:off x="279400" y="142875"/>
            <a:ext cx="2178050" cy="893763"/>
          </a:xfrm>
          <a:prstGeom prst="rect">
            <a:avLst/>
          </a:prstGeom>
          <a:noFill/>
          <a:ln>
            <a:noFill/>
          </a:ln>
        </p:spPr>
      </p:pic>
      <p:pic>
        <p:nvPicPr>
          <p:cNvPr descr="logosatu.png" id="17" name="Shape 17"/>
          <p:cNvPicPr preferRelativeResize="0"/>
          <p:nvPr/>
        </p:nvPicPr>
        <p:blipFill rotWithShape="1">
          <a:blip r:embed="rId3">
            <a:alphaModFix/>
          </a:blip>
          <a:srcRect b="0" l="0" r="0" t="0"/>
          <a:stretch/>
        </p:blipFill>
        <p:spPr>
          <a:xfrm>
            <a:off x="10155238" y="285750"/>
            <a:ext cx="1282700" cy="628650"/>
          </a:xfrm>
          <a:prstGeom prst="rect">
            <a:avLst/>
          </a:prstGeom>
          <a:noFill/>
          <a:ln>
            <a:noFill/>
          </a:ln>
        </p:spPr>
      </p:pic>
      <p:sp>
        <p:nvSpPr>
          <p:cNvPr id="18" name="Shape 18"/>
          <p:cNvSpPr/>
          <p:nvPr/>
        </p:nvSpPr>
        <p:spPr>
          <a:xfrm>
            <a:off x="669925" y="4098925"/>
            <a:ext cx="1071563" cy="1143000"/>
          </a:xfrm>
          <a:prstGeom prst="rect">
            <a:avLst/>
          </a:prstGeom>
          <a:solidFill>
            <a:srgbClr val="FBC6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 name="Shape 19"/>
          <p:cNvSpPr/>
          <p:nvPr/>
        </p:nvSpPr>
        <p:spPr>
          <a:xfrm>
            <a:off x="1884363" y="4240213"/>
            <a:ext cx="6427787" cy="1143000"/>
          </a:xfrm>
          <a:prstGeom prst="rect">
            <a:avLst/>
          </a:prstGeom>
          <a:solidFill>
            <a:srgbClr val="DAEE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 name="Shape 20"/>
          <p:cNvSpPr/>
          <p:nvPr/>
        </p:nvSpPr>
        <p:spPr>
          <a:xfrm>
            <a:off x="8455025" y="2382838"/>
            <a:ext cx="2143125" cy="2000250"/>
          </a:xfrm>
          <a:prstGeom prst="rect">
            <a:avLst/>
          </a:prstGeom>
          <a:solidFill>
            <a:srgbClr val="DAEE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 name="Shape 21"/>
          <p:cNvSpPr/>
          <p:nvPr/>
        </p:nvSpPr>
        <p:spPr>
          <a:xfrm>
            <a:off x="1312863" y="1954213"/>
            <a:ext cx="2143125" cy="2000250"/>
          </a:xfrm>
          <a:prstGeom prst="rect">
            <a:avLst/>
          </a:prstGeom>
          <a:solidFill>
            <a:srgbClr val="DAEE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 name="Shape 22"/>
          <p:cNvSpPr/>
          <p:nvPr/>
        </p:nvSpPr>
        <p:spPr>
          <a:xfrm>
            <a:off x="3598863" y="1381125"/>
            <a:ext cx="4713287" cy="3287713"/>
          </a:xfrm>
          <a:prstGeom prst="wedgeRoundRectCallout">
            <a:avLst>
              <a:gd fmla="val -29560" name="adj1"/>
              <a:gd fmla="val 70384" name="adj2"/>
              <a:gd fmla="val 16667" name="adj3"/>
            </a:avLst>
          </a:prstGeom>
          <a:solidFill>
            <a:schemeClr val="lt1"/>
          </a:solidFill>
          <a:ln cap="flat" cmpd="sng" w="57150">
            <a:solidFill>
              <a:srgbClr val="335A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 name="Shape 23"/>
          <p:cNvSpPr txBox="1"/>
          <p:nvPr/>
        </p:nvSpPr>
        <p:spPr>
          <a:xfrm>
            <a:off x="4011613" y="2149475"/>
            <a:ext cx="3887787" cy="5857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lt1"/>
                </a:solidFill>
                <a:latin typeface="Arial"/>
                <a:ea typeface="Arial"/>
                <a:cs typeface="Arial"/>
                <a:sym typeface="Arial"/>
              </a:rPr>
              <a:t>CUSTOMER REJECT</a:t>
            </a:r>
            <a:endParaRPr/>
          </a:p>
        </p:txBody>
      </p:sp>
      <p:sp>
        <p:nvSpPr>
          <p:cNvPr id="24" name="Shape 24"/>
          <p:cNvSpPr txBox="1"/>
          <p:nvPr/>
        </p:nvSpPr>
        <p:spPr>
          <a:xfrm>
            <a:off x="4568825" y="2619375"/>
            <a:ext cx="2773363" cy="584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Arial"/>
                <a:ea typeface="Arial"/>
                <a:cs typeface="Arial"/>
                <a:sym typeface="Arial"/>
              </a:rPr>
              <a:t>ANALYSIS</a:t>
            </a:r>
            <a:endParaRPr/>
          </a:p>
        </p:txBody>
      </p:sp>
      <p:cxnSp>
        <p:nvCxnSpPr>
          <p:cNvPr id="25" name="Shape 25"/>
          <p:cNvCxnSpPr/>
          <p:nvPr/>
        </p:nvCxnSpPr>
        <p:spPr>
          <a:xfrm>
            <a:off x="2670175" y="4741863"/>
            <a:ext cx="928688" cy="0"/>
          </a:xfrm>
          <a:prstGeom prst="straightConnector1">
            <a:avLst/>
          </a:prstGeom>
          <a:noFill/>
          <a:ln cap="flat" cmpd="sng" w="57150">
            <a:solidFill>
              <a:srgbClr val="335A89"/>
            </a:solidFill>
            <a:prstDash val="solid"/>
            <a:round/>
            <a:headEnd len="sm" w="sm" type="none"/>
            <a:tailEnd len="sm" w="sm" type="none"/>
          </a:ln>
        </p:spPr>
      </p:cxnSp>
      <p:cxnSp>
        <p:nvCxnSpPr>
          <p:cNvPr id="26" name="Shape 26"/>
          <p:cNvCxnSpPr/>
          <p:nvPr/>
        </p:nvCxnSpPr>
        <p:spPr>
          <a:xfrm>
            <a:off x="2884488" y="4598988"/>
            <a:ext cx="714375" cy="0"/>
          </a:xfrm>
          <a:prstGeom prst="straightConnector1">
            <a:avLst/>
          </a:prstGeom>
          <a:noFill/>
          <a:ln cap="flat" cmpd="sng" w="57150">
            <a:solidFill>
              <a:srgbClr val="335A89"/>
            </a:solidFill>
            <a:prstDash val="solid"/>
            <a:round/>
            <a:headEnd len="sm" w="sm" type="none"/>
            <a:tailEnd len="sm" w="sm" type="none"/>
          </a:ln>
        </p:spPr>
      </p:cxnSp>
      <p:cxnSp>
        <p:nvCxnSpPr>
          <p:cNvPr id="27" name="Shape 27"/>
          <p:cNvCxnSpPr/>
          <p:nvPr/>
        </p:nvCxnSpPr>
        <p:spPr>
          <a:xfrm>
            <a:off x="8312150" y="1882775"/>
            <a:ext cx="1285875" cy="0"/>
          </a:xfrm>
          <a:prstGeom prst="straightConnector1">
            <a:avLst/>
          </a:prstGeom>
          <a:noFill/>
          <a:ln cap="flat" cmpd="sng" w="57150">
            <a:solidFill>
              <a:srgbClr val="335A89"/>
            </a:solidFill>
            <a:prstDash val="solid"/>
            <a:round/>
            <a:headEnd len="sm" w="sm" type="none"/>
            <a:tailEnd len="sm" w="sm" type="none"/>
          </a:ln>
        </p:spPr>
      </p:cxnSp>
      <p:cxnSp>
        <p:nvCxnSpPr>
          <p:cNvPr id="28" name="Shape 28"/>
          <p:cNvCxnSpPr/>
          <p:nvPr/>
        </p:nvCxnSpPr>
        <p:spPr>
          <a:xfrm>
            <a:off x="8240713" y="1738313"/>
            <a:ext cx="714375" cy="0"/>
          </a:xfrm>
          <a:prstGeom prst="straightConnector1">
            <a:avLst/>
          </a:prstGeom>
          <a:noFill/>
          <a:ln cap="flat" cmpd="sng" w="57150">
            <a:solidFill>
              <a:srgbClr val="335A89"/>
            </a:solidFill>
            <a:prstDash val="solid"/>
            <a:round/>
            <a:headEnd len="sm" w="sm" type="none"/>
            <a:tailEnd len="sm" w="sm" type="none"/>
          </a:ln>
        </p:spPr>
      </p:cxnSp>
      <p:sp>
        <p:nvSpPr>
          <p:cNvPr id="29" name="Shape 29"/>
          <p:cNvSpPr/>
          <p:nvPr/>
        </p:nvSpPr>
        <p:spPr>
          <a:xfrm>
            <a:off x="669925" y="2311400"/>
            <a:ext cx="357188" cy="357188"/>
          </a:xfrm>
          <a:prstGeom prst="ellipse">
            <a:avLst/>
          </a:prstGeom>
          <a:solidFill>
            <a:srgbClr val="FF5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 name="Shape 30"/>
          <p:cNvSpPr/>
          <p:nvPr/>
        </p:nvSpPr>
        <p:spPr>
          <a:xfrm>
            <a:off x="1527175" y="3311525"/>
            <a:ext cx="357188" cy="357188"/>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 name="Shape 31"/>
          <p:cNvSpPr/>
          <p:nvPr/>
        </p:nvSpPr>
        <p:spPr>
          <a:xfrm>
            <a:off x="8597900" y="2670175"/>
            <a:ext cx="357188" cy="357188"/>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 name="Shape 32"/>
          <p:cNvSpPr/>
          <p:nvPr/>
        </p:nvSpPr>
        <p:spPr>
          <a:xfrm>
            <a:off x="2679700" y="2606675"/>
            <a:ext cx="357188" cy="357188"/>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 name="Shape 33"/>
          <p:cNvSpPr/>
          <p:nvPr/>
        </p:nvSpPr>
        <p:spPr>
          <a:xfrm>
            <a:off x="9771063" y="3241675"/>
            <a:ext cx="357187" cy="357188"/>
          </a:xfrm>
          <a:prstGeom prst="ellipse">
            <a:avLst/>
          </a:prstGeom>
          <a:solidFill>
            <a:srgbClr val="FF5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 name="Shape 34"/>
          <p:cNvSpPr/>
          <p:nvPr/>
        </p:nvSpPr>
        <p:spPr>
          <a:xfrm>
            <a:off x="10812463" y="2312988"/>
            <a:ext cx="357187" cy="357187"/>
          </a:xfrm>
          <a:prstGeom prst="ellipse">
            <a:avLst/>
          </a:prstGeom>
          <a:solidFill>
            <a:srgbClr val="FF5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35" name="Shape 35"/>
          <p:cNvCxnSpPr/>
          <p:nvPr/>
        </p:nvCxnSpPr>
        <p:spPr>
          <a:xfrm>
            <a:off x="598488" y="4168775"/>
            <a:ext cx="10571162" cy="0"/>
          </a:xfrm>
          <a:prstGeom prst="straightConnector1">
            <a:avLst/>
          </a:prstGeom>
          <a:noFill/>
          <a:ln cap="flat" cmpd="sng" w="28575">
            <a:solidFill>
              <a:srgbClr val="335A89"/>
            </a:solidFill>
            <a:prstDash val="dot"/>
            <a:round/>
            <a:headEnd len="sm" w="sm" type="none"/>
            <a:tailEnd len="sm" w="sm" type="none"/>
          </a:ln>
        </p:spPr>
      </p:cxnSp>
      <p:cxnSp>
        <p:nvCxnSpPr>
          <p:cNvPr id="36" name="Shape 36"/>
          <p:cNvCxnSpPr>
            <a:stCxn id="33" idx="5"/>
            <a:endCxn id="34" idx="1"/>
          </p:cNvCxnSpPr>
          <p:nvPr/>
        </p:nvCxnSpPr>
        <p:spPr>
          <a:xfrm flipH="1" rot="10800000">
            <a:off x="10075941" y="2365154"/>
            <a:ext cx="788700" cy="1181400"/>
          </a:xfrm>
          <a:prstGeom prst="straightConnector1">
            <a:avLst/>
          </a:prstGeom>
          <a:noFill/>
          <a:ln cap="flat" cmpd="sng" w="57150">
            <a:solidFill>
              <a:srgbClr val="335A89"/>
            </a:solidFill>
            <a:prstDash val="solid"/>
            <a:round/>
            <a:headEnd len="sm" w="sm" type="none"/>
            <a:tailEnd len="sm" w="sm" type="none"/>
          </a:ln>
        </p:spPr>
      </p:cxnSp>
      <p:cxnSp>
        <p:nvCxnSpPr>
          <p:cNvPr id="37" name="Shape 37"/>
          <p:cNvCxnSpPr>
            <a:stCxn id="34" idx="7"/>
            <a:endCxn id="36" idx="2"/>
          </p:cNvCxnSpPr>
          <p:nvPr/>
        </p:nvCxnSpPr>
        <p:spPr>
          <a:xfrm flipH="1" rot="10800000">
            <a:off x="11117341" y="1785997"/>
            <a:ext cx="847800" cy="579300"/>
          </a:xfrm>
          <a:prstGeom prst="straightConnector1">
            <a:avLst/>
          </a:prstGeom>
          <a:noFill/>
          <a:ln cap="flat" cmpd="sng" w="57150">
            <a:solidFill>
              <a:srgbClr val="335A89"/>
            </a:solidFill>
            <a:prstDash val="solid"/>
            <a:round/>
            <a:headEnd len="sm" w="sm" type="none"/>
            <a:tailEnd len="sm" w="sm" type="none"/>
          </a:ln>
        </p:spPr>
      </p:cxnSp>
      <p:cxnSp>
        <p:nvCxnSpPr>
          <p:cNvPr id="38" name="Shape 38"/>
          <p:cNvCxnSpPr>
            <a:stCxn id="36" idx="6"/>
            <a:endCxn id="26" idx="1"/>
          </p:cNvCxnSpPr>
          <p:nvPr/>
        </p:nvCxnSpPr>
        <p:spPr>
          <a:xfrm>
            <a:off x="3036888" y="2784475"/>
            <a:ext cx="561900" cy="241200"/>
          </a:xfrm>
          <a:prstGeom prst="straightConnector1">
            <a:avLst/>
          </a:prstGeom>
          <a:noFill/>
          <a:ln cap="flat" cmpd="sng" w="57150">
            <a:solidFill>
              <a:srgbClr val="335A89"/>
            </a:solidFill>
            <a:prstDash val="solid"/>
            <a:round/>
            <a:headEnd len="sm" w="sm" type="none"/>
            <a:tailEnd len="sm" w="sm" type="none"/>
          </a:ln>
        </p:spPr>
      </p:cxnSp>
      <p:cxnSp>
        <p:nvCxnSpPr>
          <p:cNvPr id="39" name="Shape 39"/>
          <p:cNvCxnSpPr>
            <a:stCxn id="26" idx="3"/>
            <a:endCxn id="35" idx="2"/>
          </p:cNvCxnSpPr>
          <p:nvPr/>
        </p:nvCxnSpPr>
        <p:spPr>
          <a:xfrm flipH="1" rot="10800000">
            <a:off x="8312150" y="2847875"/>
            <a:ext cx="285900" cy="177900"/>
          </a:xfrm>
          <a:prstGeom prst="straightConnector1">
            <a:avLst/>
          </a:prstGeom>
          <a:noFill/>
          <a:ln cap="flat" cmpd="sng" w="57150">
            <a:solidFill>
              <a:srgbClr val="335A89"/>
            </a:solidFill>
            <a:prstDash val="solid"/>
            <a:round/>
            <a:headEnd len="sm" w="sm" type="none"/>
            <a:tailEnd len="sm" w="sm" type="none"/>
          </a:ln>
        </p:spPr>
      </p:cxnSp>
      <p:cxnSp>
        <p:nvCxnSpPr>
          <p:cNvPr id="40" name="Shape 40"/>
          <p:cNvCxnSpPr>
            <a:stCxn id="35" idx="5"/>
            <a:endCxn id="37" idx="2"/>
          </p:cNvCxnSpPr>
          <p:nvPr/>
        </p:nvCxnSpPr>
        <p:spPr>
          <a:xfrm>
            <a:off x="8902701" y="2974974"/>
            <a:ext cx="868500" cy="444600"/>
          </a:xfrm>
          <a:prstGeom prst="straightConnector1">
            <a:avLst/>
          </a:prstGeom>
          <a:noFill/>
          <a:ln cap="flat" cmpd="sng" w="57150">
            <a:solidFill>
              <a:srgbClr val="335A89"/>
            </a:solidFill>
            <a:prstDash val="solid"/>
            <a:round/>
            <a:headEnd len="sm" w="sm" type="none"/>
            <a:tailEnd len="sm" w="sm" type="none"/>
          </a:ln>
        </p:spPr>
      </p:cxnSp>
      <p:cxnSp>
        <p:nvCxnSpPr>
          <p:cNvPr id="41" name="Shape 41"/>
          <p:cNvCxnSpPr>
            <a:stCxn id="37" idx="6"/>
            <a:endCxn id="38" idx="3"/>
          </p:cNvCxnSpPr>
          <p:nvPr/>
        </p:nvCxnSpPr>
        <p:spPr>
          <a:xfrm flipH="1" rot="10800000">
            <a:off x="10128250" y="2617875"/>
            <a:ext cx="736500" cy="801600"/>
          </a:xfrm>
          <a:prstGeom prst="straightConnector1">
            <a:avLst/>
          </a:prstGeom>
          <a:noFill/>
          <a:ln cap="flat" cmpd="sng" w="57150">
            <a:solidFill>
              <a:srgbClr val="335A89"/>
            </a:solidFill>
            <a:prstDash val="solid"/>
            <a:round/>
            <a:headEnd len="sm" w="sm" type="none"/>
            <a:tailEnd len="sm" w="sm" type="none"/>
          </a:ln>
        </p:spPr>
      </p:cxnSp>
      <p:cxnSp>
        <p:nvCxnSpPr>
          <p:cNvPr id="42" name="Shape 42"/>
          <p:cNvCxnSpPr/>
          <p:nvPr/>
        </p:nvCxnSpPr>
        <p:spPr>
          <a:xfrm rot="-5400000">
            <a:off x="3247231" y="3632994"/>
            <a:ext cx="928688" cy="0"/>
          </a:xfrm>
          <a:prstGeom prst="straightConnector1">
            <a:avLst/>
          </a:prstGeom>
          <a:noFill/>
          <a:ln cap="flat" cmpd="sng" w="38100">
            <a:solidFill>
              <a:srgbClr val="A0BBDC"/>
            </a:solidFill>
            <a:prstDash val="solid"/>
            <a:round/>
            <a:headEnd len="sm" w="sm" type="none"/>
            <a:tailEnd len="sm" w="sm" type="none"/>
          </a:ln>
        </p:spPr>
      </p:cxnSp>
      <p:cxnSp>
        <p:nvCxnSpPr>
          <p:cNvPr id="43" name="Shape 43"/>
          <p:cNvCxnSpPr/>
          <p:nvPr/>
        </p:nvCxnSpPr>
        <p:spPr>
          <a:xfrm rot="-5400000">
            <a:off x="7750969" y="2489994"/>
            <a:ext cx="928688" cy="0"/>
          </a:xfrm>
          <a:prstGeom prst="straightConnector1">
            <a:avLst/>
          </a:prstGeom>
          <a:noFill/>
          <a:ln cap="flat" cmpd="sng" w="38100">
            <a:solidFill>
              <a:srgbClr val="A0BBDC"/>
            </a:solidFill>
            <a:prstDash val="solid"/>
            <a:round/>
            <a:headEnd len="sm" w="sm" type="none"/>
            <a:tailEnd len="sm" w="sm" type="none"/>
          </a:ln>
        </p:spPr>
      </p:cxnSp>
      <p:sp>
        <p:nvSpPr>
          <p:cNvPr id="44" name="Shape 44"/>
          <p:cNvSpPr/>
          <p:nvPr/>
        </p:nvSpPr>
        <p:spPr>
          <a:xfrm>
            <a:off x="8455025" y="4510088"/>
            <a:ext cx="2571750" cy="857250"/>
          </a:xfrm>
          <a:prstGeom prst="rect">
            <a:avLst/>
          </a:prstGeom>
          <a:solidFill>
            <a:srgbClr val="FBC6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45" name="Shape 45"/>
          <p:cNvCxnSpPr/>
          <p:nvPr/>
        </p:nvCxnSpPr>
        <p:spPr>
          <a:xfrm>
            <a:off x="598488" y="5311775"/>
            <a:ext cx="10571162" cy="0"/>
          </a:xfrm>
          <a:prstGeom prst="straightConnector1">
            <a:avLst/>
          </a:prstGeom>
          <a:noFill/>
          <a:ln cap="flat" cmpd="sng" w="38100">
            <a:solidFill>
              <a:srgbClr val="335A89"/>
            </a:solidFill>
            <a:prstDash val="solid"/>
            <a:round/>
            <a:headEnd len="sm" w="sm" type="none"/>
            <a:tailEnd len="sm" w="sm" type="none"/>
          </a:ln>
        </p:spPr>
      </p:cxnSp>
      <p:sp>
        <p:nvSpPr>
          <p:cNvPr id="46" name="Shape 46"/>
          <p:cNvSpPr/>
          <p:nvPr/>
        </p:nvSpPr>
        <p:spPr>
          <a:xfrm>
            <a:off x="4440238" y="5141913"/>
            <a:ext cx="357187" cy="357187"/>
          </a:xfrm>
          <a:prstGeom prst="ellipse">
            <a:avLst/>
          </a:prstGeom>
          <a:solidFill>
            <a:srgbClr val="FF5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47" name="Shape 47"/>
          <p:cNvCxnSpPr/>
          <p:nvPr/>
        </p:nvCxnSpPr>
        <p:spPr>
          <a:xfrm>
            <a:off x="1598613" y="2598738"/>
            <a:ext cx="357187" cy="0"/>
          </a:xfrm>
          <a:prstGeom prst="straightConnector1">
            <a:avLst/>
          </a:prstGeom>
          <a:noFill/>
          <a:ln cap="flat" cmpd="sng" w="38100">
            <a:solidFill>
              <a:srgbClr val="335A89"/>
            </a:solidFill>
            <a:prstDash val="solid"/>
            <a:round/>
            <a:headEnd len="sm" w="sm" type="none"/>
            <a:tailEnd len="sm" w="sm" type="none"/>
          </a:ln>
        </p:spPr>
      </p:cxnSp>
      <p:cxnSp>
        <p:nvCxnSpPr>
          <p:cNvPr id="48" name="Shape 48"/>
          <p:cNvCxnSpPr/>
          <p:nvPr/>
        </p:nvCxnSpPr>
        <p:spPr>
          <a:xfrm>
            <a:off x="2670175" y="3384550"/>
            <a:ext cx="357188" cy="0"/>
          </a:xfrm>
          <a:prstGeom prst="straightConnector1">
            <a:avLst/>
          </a:prstGeom>
          <a:noFill/>
          <a:ln cap="flat" cmpd="sng" w="38100">
            <a:solidFill>
              <a:srgbClr val="335A89"/>
            </a:solidFill>
            <a:prstDash val="solid"/>
            <a:round/>
            <a:headEnd len="sm" w="sm" type="none"/>
            <a:tailEnd len="sm" w="sm" type="none"/>
          </a:ln>
        </p:spPr>
      </p:cxnSp>
      <p:cxnSp>
        <p:nvCxnSpPr>
          <p:cNvPr id="49" name="Shape 49"/>
          <p:cNvCxnSpPr/>
          <p:nvPr/>
        </p:nvCxnSpPr>
        <p:spPr>
          <a:xfrm>
            <a:off x="598488" y="3098800"/>
            <a:ext cx="357187" cy="0"/>
          </a:xfrm>
          <a:prstGeom prst="straightConnector1">
            <a:avLst/>
          </a:prstGeom>
          <a:noFill/>
          <a:ln cap="flat" cmpd="sng" w="38100">
            <a:solidFill>
              <a:srgbClr val="335A89"/>
            </a:solidFill>
            <a:prstDash val="solid"/>
            <a:round/>
            <a:headEnd len="sm" w="sm" type="none"/>
            <a:tailEnd len="sm" w="sm" type="none"/>
          </a:ln>
        </p:spPr>
      </p:cxnSp>
      <p:cxnSp>
        <p:nvCxnSpPr>
          <p:cNvPr id="50" name="Shape 50"/>
          <p:cNvCxnSpPr/>
          <p:nvPr/>
        </p:nvCxnSpPr>
        <p:spPr>
          <a:xfrm>
            <a:off x="8597900" y="3455988"/>
            <a:ext cx="357188" cy="0"/>
          </a:xfrm>
          <a:prstGeom prst="straightConnector1">
            <a:avLst/>
          </a:prstGeom>
          <a:noFill/>
          <a:ln cap="flat" cmpd="sng" w="38100">
            <a:solidFill>
              <a:srgbClr val="335A89"/>
            </a:solidFill>
            <a:prstDash val="solid"/>
            <a:round/>
            <a:headEnd len="sm" w="sm" type="none"/>
            <a:tailEnd len="sm" w="sm" type="none"/>
          </a:ln>
        </p:spPr>
      </p:cxnSp>
      <p:cxnSp>
        <p:nvCxnSpPr>
          <p:cNvPr id="51" name="Shape 51"/>
          <p:cNvCxnSpPr/>
          <p:nvPr/>
        </p:nvCxnSpPr>
        <p:spPr>
          <a:xfrm>
            <a:off x="9740900" y="2741613"/>
            <a:ext cx="357188" cy="0"/>
          </a:xfrm>
          <a:prstGeom prst="straightConnector1">
            <a:avLst/>
          </a:prstGeom>
          <a:noFill/>
          <a:ln cap="flat" cmpd="sng" w="38100">
            <a:solidFill>
              <a:srgbClr val="335A89"/>
            </a:solidFill>
            <a:prstDash val="solid"/>
            <a:round/>
            <a:headEnd len="sm" w="sm" type="none"/>
            <a:tailEnd len="sm" w="sm" type="none"/>
          </a:ln>
        </p:spPr>
      </p:cxnSp>
      <p:cxnSp>
        <p:nvCxnSpPr>
          <p:cNvPr id="52" name="Shape 52"/>
          <p:cNvCxnSpPr/>
          <p:nvPr/>
        </p:nvCxnSpPr>
        <p:spPr>
          <a:xfrm>
            <a:off x="10812463" y="3170238"/>
            <a:ext cx="357187" cy="0"/>
          </a:xfrm>
          <a:prstGeom prst="straightConnector1">
            <a:avLst/>
          </a:prstGeom>
          <a:noFill/>
          <a:ln cap="flat" cmpd="sng" w="38100">
            <a:solidFill>
              <a:srgbClr val="335A89"/>
            </a:solidFill>
            <a:prstDash val="solid"/>
            <a:round/>
            <a:headEnd len="sm" w="sm" type="none"/>
            <a:tailEnd len="sm" w="sm" type="none"/>
          </a:ln>
        </p:spPr>
      </p:cxnSp>
      <p:sp>
        <p:nvSpPr>
          <p:cNvPr id="53" name="Shape 53"/>
          <p:cNvSpPr txBox="1"/>
          <p:nvPr/>
        </p:nvSpPr>
        <p:spPr>
          <a:xfrm>
            <a:off x="1812925" y="4741863"/>
            <a:ext cx="368300"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335A89"/>
                </a:solidFill>
                <a:latin typeface="Arial"/>
                <a:ea typeface="Arial"/>
                <a:cs typeface="Arial"/>
                <a:sym typeface="Arial"/>
              </a:rPr>
              <a:t>x</a:t>
            </a:r>
            <a:endParaRPr/>
          </a:p>
        </p:txBody>
      </p:sp>
      <p:grpSp>
        <p:nvGrpSpPr>
          <p:cNvPr id="54" name="Shape 54"/>
          <p:cNvGrpSpPr/>
          <p:nvPr/>
        </p:nvGrpSpPr>
        <p:grpSpPr>
          <a:xfrm>
            <a:off x="455613" y="2128838"/>
            <a:ext cx="3071812" cy="2428876"/>
            <a:chOff x="5500703" y="881034"/>
            <a:chExt cx="857259" cy="785819"/>
          </a:xfrm>
        </p:grpSpPr>
        <p:grpSp>
          <p:nvGrpSpPr>
            <p:cNvPr id="55" name="Shape 55"/>
            <p:cNvGrpSpPr/>
            <p:nvPr/>
          </p:nvGrpSpPr>
          <p:grpSpPr>
            <a:xfrm>
              <a:off x="5500703" y="881034"/>
              <a:ext cx="857259" cy="643550"/>
              <a:chOff x="3500436" y="809595"/>
              <a:chExt cx="714382" cy="1001077"/>
            </a:xfrm>
          </p:grpSpPr>
          <p:sp>
            <p:nvSpPr>
              <p:cNvPr id="56" name="Shape 56"/>
              <p:cNvSpPr/>
              <p:nvPr/>
            </p:nvSpPr>
            <p:spPr>
              <a:xfrm>
                <a:off x="3500436" y="809595"/>
                <a:ext cx="714382" cy="1001077"/>
              </a:xfrm>
              <a:prstGeom prst="roundRect">
                <a:avLst>
                  <a:gd fmla="val 9054" name="adj"/>
                </a:avLst>
              </a:prstGeom>
              <a:noFill/>
              <a:ln cap="flat" cmpd="sng" w="28575">
                <a:solidFill>
                  <a:srgbClr val="335A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57" name="Shape 57"/>
              <p:cNvCxnSpPr/>
              <p:nvPr/>
            </p:nvCxnSpPr>
            <p:spPr>
              <a:xfrm>
                <a:off x="3500436" y="1622920"/>
                <a:ext cx="714382" cy="0"/>
              </a:xfrm>
              <a:prstGeom prst="straightConnector1">
                <a:avLst/>
              </a:prstGeom>
              <a:noFill/>
              <a:ln cap="flat" cmpd="sng" w="19050">
                <a:solidFill>
                  <a:srgbClr val="335A89"/>
                </a:solidFill>
                <a:prstDash val="solid"/>
                <a:round/>
                <a:headEnd len="sm" w="sm" type="none"/>
                <a:tailEnd len="sm" w="sm" type="none"/>
              </a:ln>
            </p:spPr>
          </p:cxnSp>
        </p:grpSp>
        <p:cxnSp>
          <p:nvCxnSpPr>
            <p:cNvPr id="58" name="Shape 58"/>
            <p:cNvCxnSpPr/>
            <p:nvPr/>
          </p:nvCxnSpPr>
          <p:spPr>
            <a:xfrm>
              <a:off x="5799747" y="1666853"/>
              <a:ext cx="239235" cy="0"/>
            </a:xfrm>
            <a:prstGeom prst="straightConnector1">
              <a:avLst/>
            </a:prstGeom>
            <a:noFill/>
            <a:ln cap="flat" cmpd="sng" w="38100">
              <a:solidFill>
                <a:srgbClr val="335A89"/>
              </a:solidFill>
              <a:prstDash val="solid"/>
              <a:round/>
              <a:headEnd len="sm" w="sm" type="none"/>
              <a:tailEnd len="sm" w="sm" type="none"/>
            </a:ln>
          </p:spPr>
        </p:cxnSp>
        <p:cxnSp>
          <p:nvCxnSpPr>
            <p:cNvPr id="59" name="Shape 59"/>
            <p:cNvCxnSpPr/>
            <p:nvPr/>
          </p:nvCxnSpPr>
          <p:spPr>
            <a:xfrm rot="10800000">
              <a:off x="5929111" y="1524054"/>
              <a:ext cx="0" cy="142800"/>
            </a:xfrm>
            <a:prstGeom prst="straightConnector1">
              <a:avLst/>
            </a:prstGeom>
            <a:noFill/>
            <a:ln cap="flat" cmpd="sng" w="38100">
              <a:solidFill>
                <a:srgbClr val="335A89"/>
              </a:solidFill>
              <a:prstDash val="solid"/>
              <a:round/>
              <a:headEnd len="sm" w="sm" type="none"/>
              <a:tailEnd len="sm" w="sm" type="none"/>
            </a:ln>
          </p:spPr>
        </p:cxnSp>
      </p:grpSp>
      <p:sp>
        <p:nvSpPr>
          <p:cNvPr id="60" name="Shape 60"/>
          <p:cNvSpPr/>
          <p:nvPr/>
        </p:nvSpPr>
        <p:spPr>
          <a:xfrm>
            <a:off x="1884363" y="3813175"/>
            <a:ext cx="214312" cy="214313"/>
          </a:xfrm>
          <a:prstGeom prst="ellipse">
            <a:avLst/>
          </a:prstGeom>
          <a:solidFill>
            <a:srgbClr val="335A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61" name="Shape 61"/>
          <p:cNvGrpSpPr/>
          <p:nvPr/>
        </p:nvGrpSpPr>
        <p:grpSpPr>
          <a:xfrm>
            <a:off x="8383588" y="2128838"/>
            <a:ext cx="3071812" cy="2428876"/>
            <a:chOff x="5500703" y="881034"/>
            <a:chExt cx="857259" cy="785819"/>
          </a:xfrm>
        </p:grpSpPr>
        <p:grpSp>
          <p:nvGrpSpPr>
            <p:cNvPr id="62" name="Shape 62"/>
            <p:cNvGrpSpPr/>
            <p:nvPr/>
          </p:nvGrpSpPr>
          <p:grpSpPr>
            <a:xfrm>
              <a:off x="5500703" y="881034"/>
              <a:ext cx="857259" cy="643550"/>
              <a:chOff x="3500436" y="809595"/>
              <a:chExt cx="714382" cy="1001077"/>
            </a:xfrm>
          </p:grpSpPr>
          <p:sp>
            <p:nvSpPr>
              <p:cNvPr id="63" name="Shape 63"/>
              <p:cNvSpPr/>
              <p:nvPr/>
            </p:nvSpPr>
            <p:spPr>
              <a:xfrm>
                <a:off x="3500436" y="809595"/>
                <a:ext cx="714382" cy="1001077"/>
              </a:xfrm>
              <a:prstGeom prst="roundRect">
                <a:avLst>
                  <a:gd fmla="val 9054" name="adj"/>
                </a:avLst>
              </a:prstGeom>
              <a:noFill/>
              <a:ln cap="flat" cmpd="sng" w="28575">
                <a:solidFill>
                  <a:srgbClr val="335A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64" name="Shape 64"/>
              <p:cNvCxnSpPr/>
              <p:nvPr/>
            </p:nvCxnSpPr>
            <p:spPr>
              <a:xfrm>
                <a:off x="3500436" y="1622920"/>
                <a:ext cx="714382" cy="0"/>
              </a:xfrm>
              <a:prstGeom prst="straightConnector1">
                <a:avLst/>
              </a:prstGeom>
              <a:noFill/>
              <a:ln cap="flat" cmpd="sng" w="19050">
                <a:solidFill>
                  <a:srgbClr val="335A89"/>
                </a:solidFill>
                <a:prstDash val="solid"/>
                <a:round/>
                <a:headEnd len="sm" w="sm" type="none"/>
                <a:tailEnd len="sm" w="sm" type="none"/>
              </a:ln>
            </p:spPr>
          </p:cxnSp>
        </p:grpSp>
        <p:cxnSp>
          <p:nvCxnSpPr>
            <p:cNvPr id="65" name="Shape 65"/>
            <p:cNvCxnSpPr/>
            <p:nvPr/>
          </p:nvCxnSpPr>
          <p:spPr>
            <a:xfrm>
              <a:off x="5799747" y="1666853"/>
              <a:ext cx="239235" cy="0"/>
            </a:xfrm>
            <a:prstGeom prst="straightConnector1">
              <a:avLst/>
            </a:prstGeom>
            <a:noFill/>
            <a:ln cap="flat" cmpd="sng" w="38100">
              <a:solidFill>
                <a:srgbClr val="335A89"/>
              </a:solidFill>
              <a:prstDash val="solid"/>
              <a:round/>
              <a:headEnd len="sm" w="sm" type="none"/>
              <a:tailEnd len="sm" w="sm" type="none"/>
            </a:ln>
          </p:spPr>
        </p:cxnSp>
        <p:cxnSp>
          <p:nvCxnSpPr>
            <p:cNvPr id="66" name="Shape 66"/>
            <p:cNvCxnSpPr>
              <a:endCxn id="67" idx="2"/>
            </p:cNvCxnSpPr>
            <p:nvPr/>
          </p:nvCxnSpPr>
          <p:spPr>
            <a:xfrm rot="10800000">
              <a:off x="5929111" y="1524054"/>
              <a:ext cx="0" cy="142800"/>
            </a:xfrm>
            <a:prstGeom prst="straightConnector1">
              <a:avLst/>
            </a:prstGeom>
            <a:noFill/>
            <a:ln cap="flat" cmpd="sng" w="38100">
              <a:solidFill>
                <a:srgbClr val="335A89"/>
              </a:solidFill>
              <a:prstDash val="solid"/>
              <a:round/>
              <a:headEnd len="sm" w="sm" type="none"/>
              <a:tailEnd len="sm" w="sm" type="none"/>
            </a:ln>
          </p:spPr>
        </p:cxnSp>
      </p:grpSp>
      <p:sp>
        <p:nvSpPr>
          <p:cNvPr id="68" name="Shape 68"/>
          <p:cNvSpPr/>
          <p:nvPr/>
        </p:nvSpPr>
        <p:spPr>
          <a:xfrm>
            <a:off x="9883775" y="3813175"/>
            <a:ext cx="214313" cy="214313"/>
          </a:xfrm>
          <a:prstGeom prst="ellipse">
            <a:avLst/>
          </a:prstGeom>
          <a:solidFill>
            <a:srgbClr val="335A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69" name="Shape 69"/>
          <p:cNvCxnSpPr/>
          <p:nvPr/>
        </p:nvCxnSpPr>
        <p:spPr>
          <a:xfrm flipH="1" rot="-5400000">
            <a:off x="10526712" y="2098676"/>
            <a:ext cx="214313" cy="214312"/>
          </a:xfrm>
          <a:prstGeom prst="straightConnector1">
            <a:avLst/>
          </a:prstGeom>
          <a:noFill/>
          <a:ln cap="flat" cmpd="sng" w="38100">
            <a:solidFill>
              <a:srgbClr val="335A89"/>
            </a:solidFill>
            <a:prstDash val="solid"/>
            <a:round/>
            <a:headEnd len="sm" w="sm" type="none"/>
            <a:tailEnd len="sm" w="sm" type="none"/>
          </a:ln>
        </p:spPr>
      </p:cxnSp>
      <p:cxnSp>
        <p:nvCxnSpPr>
          <p:cNvPr id="67" name="Shape 67"/>
          <p:cNvCxnSpPr/>
          <p:nvPr/>
        </p:nvCxnSpPr>
        <p:spPr>
          <a:xfrm rot="5400000">
            <a:off x="10776744" y="1991519"/>
            <a:ext cx="357188" cy="0"/>
          </a:xfrm>
          <a:prstGeom prst="straightConnector1">
            <a:avLst/>
          </a:prstGeom>
          <a:noFill/>
          <a:ln cap="flat" cmpd="sng" w="38100">
            <a:solidFill>
              <a:srgbClr val="335A89"/>
            </a:solidFill>
            <a:prstDash val="solid"/>
            <a:round/>
            <a:headEnd len="sm" w="sm" type="none"/>
            <a:tailEnd len="sm" w="sm" type="none"/>
          </a:ln>
        </p:spPr>
      </p:cxnSp>
      <p:cxnSp>
        <p:nvCxnSpPr>
          <p:cNvPr id="70" name="Shape 70"/>
          <p:cNvCxnSpPr/>
          <p:nvPr/>
        </p:nvCxnSpPr>
        <p:spPr>
          <a:xfrm rot="5400000">
            <a:off x="11205369" y="2062957"/>
            <a:ext cx="285750" cy="214312"/>
          </a:xfrm>
          <a:prstGeom prst="straightConnector1">
            <a:avLst/>
          </a:prstGeom>
          <a:noFill/>
          <a:ln cap="flat" cmpd="sng" w="38100">
            <a:solidFill>
              <a:srgbClr val="335A89"/>
            </a:solidFill>
            <a:prstDash val="solid"/>
            <a:round/>
            <a:headEnd len="sm" w="sm" type="none"/>
            <a:tailEnd len="sm" w="sm" type="none"/>
          </a:ln>
        </p:spPr>
      </p:cxnSp>
      <p:grpSp>
        <p:nvGrpSpPr>
          <p:cNvPr id="71" name="Shape 71"/>
          <p:cNvGrpSpPr/>
          <p:nvPr/>
        </p:nvGrpSpPr>
        <p:grpSpPr>
          <a:xfrm>
            <a:off x="527050" y="4884738"/>
            <a:ext cx="500063" cy="142875"/>
            <a:chOff x="2654277" y="6572272"/>
            <a:chExt cx="928694" cy="142876"/>
          </a:xfrm>
        </p:grpSpPr>
        <p:cxnSp>
          <p:nvCxnSpPr>
            <p:cNvPr id="72" name="Shape 72"/>
            <p:cNvCxnSpPr/>
            <p:nvPr/>
          </p:nvCxnSpPr>
          <p:spPr>
            <a:xfrm>
              <a:off x="2654277" y="6715148"/>
              <a:ext cx="928694" cy="0"/>
            </a:xfrm>
            <a:prstGeom prst="straightConnector1">
              <a:avLst/>
            </a:prstGeom>
            <a:noFill/>
            <a:ln cap="flat" cmpd="sng" w="57150">
              <a:solidFill>
                <a:srgbClr val="335A89"/>
              </a:solidFill>
              <a:prstDash val="solid"/>
              <a:round/>
              <a:headEnd len="sm" w="sm" type="none"/>
              <a:tailEnd len="sm" w="sm" type="none"/>
            </a:ln>
          </p:spPr>
        </p:cxnSp>
        <p:cxnSp>
          <p:nvCxnSpPr>
            <p:cNvPr id="73" name="Shape 73"/>
            <p:cNvCxnSpPr/>
            <p:nvPr/>
          </p:nvCxnSpPr>
          <p:spPr>
            <a:xfrm>
              <a:off x="2869499" y="6572272"/>
              <a:ext cx="713472" cy="0"/>
            </a:xfrm>
            <a:prstGeom prst="straightConnector1">
              <a:avLst/>
            </a:prstGeom>
            <a:noFill/>
            <a:ln cap="flat" cmpd="sng" w="57150">
              <a:solidFill>
                <a:srgbClr val="335A89"/>
              </a:solidFill>
              <a:prstDash val="solid"/>
              <a:round/>
              <a:headEnd len="sm" w="sm" type="none"/>
              <a:tailEnd len="sm" w="sm" type="none"/>
            </a:ln>
          </p:spPr>
        </p:cxnSp>
      </p:grpSp>
      <p:grpSp>
        <p:nvGrpSpPr>
          <p:cNvPr id="74" name="Shape 74"/>
          <p:cNvGrpSpPr/>
          <p:nvPr/>
        </p:nvGrpSpPr>
        <p:grpSpPr>
          <a:xfrm>
            <a:off x="8026400" y="4813300"/>
            <a:ext cx="500063" cy="142875"/>
            <a:chOff x="2654277" y="6572272"/>
            <a:chExt cx="928694" cy="142876"/>
          </a:xfrm>
        </p:grpSpPr>
        <p:cxnSp>
          <p:nvCxnSpPr>
            <p:cNvPr id="75" name="Shape 75"/>
            <p:cNvCxnSpPr/>
            <p:nvPr/>
          </p:nvCxnSpPr>
          <p:spPr>
            <a:xfrm>
              <a:off x="2654277" y="6715148"/>
              <a:ext cx="928694" cy="0"/>
            </a:xfrm>
            <a:prstGeom prst="straightConnector1">
              <a:avLst/>
            </a:prstGeom>
            <a:noFill/>
            <a:ln cap="flat" cmpd="sng" w="57150">
              <a:solidFill>
                <a:srgbClr val="335A89"/>
              </a:solidFill>
              <a:prstDash val="solid"/>
              <a:round/>
              <a:headEnd len="sm" w="sm" type="none"/>
              <a:tailEnd len="sm" w="sm" type="none"/>
            </a:ln>
          </p:spPr>
        </p:cxnSp>
        <p:cxnSp>
          <p:nvCxnSpPr>
            <p:cNvPr id="76" name="Shape 76"/>
            <p:cNvCxnSpPr/>
            <p:nvPr/>
          </p:nvCxnSpPr>
          <p:spPr>
            <a:xfrm>
              <a:off x="2869499" y="6572272"/>
              <a:ext cx="713472" cy="0"/>
            </a:xfrm>
            <a:prstGeom prst="straightConnector1">
              <a:avLst/>
            </a:prstGeom>
            <a:noFill/>
            <a:ln cap="flat" cmpd="sng" w="57150">
              <a:solidFill>
                <a:srgbClr val="335A89"/>
              </a:solidFill>
              <a:prstDash val="solid"/>
              <a:round/>
              <a:headEnd len="sm" w="sm" type="none"/>
              <a:tailEnd len="sm" w="sm" type="none"/>
            </a:ln>
          </p:spPr>
        </p:cxnSp>
      </p:grpSp>
      <p:grpSp>
        <p:nvGrpSpPr>
          <p:cNvPr id="77" name="Shape 77"/>
          <p:cNvGrpSpPr/>
          <p:nvPr/>
        </p:nvGrpSpPr>
        <p:grpSpPr>
          <a:xfrm>
            <a:off x="5383213" y="4956175"/>
            <a:ext cx="500062" cy="142875"/>
            <a:chOff x="2654277" y="6572272"/>
            <a:chExt cx="928694" cy="142876"/>
          </a:xfrm>
        </p:grpSpPr>
        <p:cxnSp>
          <p:nvCxnSpPr>
            <p:cNvPr id="78" name="Shape 78"/>
            <p:cNvCxnSpPr/>
            <p:nvPr/>
          </p:nvCxnSpPr>
          <p:spPr>
            <a:xfrm>
              <a:off x="2654277" y="6715148"/>
              <a:ext cx="928694" cy="0"/>
            </a:xfrm>
            <a:prstGeom prst="straightConnector1">
              <a:avLst/>
            </a:prstGeom>
            <a:noFill/>
            <a:ln cap="flat" cmpd="sng" w="57150">
              <a:solidFill>
                <a:srgbClr val="335A89"/>
              </a:solidFill>
              <a:prstDash val="solid"/>
              <a:round/>
              <a:headEnd len="sm" w="sm" type="none"/>
              <a:tailEnd len="sm" w="sm" type="none"/>
            </a:ln>
          </p:spPr>
        </p:cxnSp>
        <p:cxnSp>
          <p:nvCxnSpPr>
            <p:cNvPr id="79" name="Shape 79"/>
            <p:cNvCxnSpPr/>
            <p:nvPr/>
          </p:nvCxnSpPr>
          <p:spPr>
            <a:xfrm>
              <a:off x="2869497" y="6572272"/>
              <a:ext cx="713474" cy="0"/>
            </a:xfrm>
            <a:prstGeom prst="straightConnector1">
              <a:avLst/>
            </a:prstGeom>
            <a:noFill/>
            <a:ln cap="flat" cmpd="sng" w="57150">
              <a:solidFill>
                <a:srgbClr val="335A89"/>
              </a:solidFill>
              <a:prstDash val="solid"/>
              <a:round/>
              <a:headEnd len="sm" w="sm" type="none"/>
              <a:tailEnd len="sm" w="sm" type="none"/>
            </a:ln>
          </p:spPr>
        </p:cxnSp>
      </p:grpSp>
      <p:grpSp>
        <p:nvGrpSpPr>
          <p:cNvPr id="80" name="Shape 80"/>
          <p:cNvGrpSpPr/>
          <p:nvPr/>
        </p:nvGrpSpPr>
        <p:grpSpPr>
          <a:xfrm>
            <a:off x="10598150" y="4456113"/>
            <a:ext cx="500063" cy="142875"/>
            <a:chOff x="2654277" y="6572272"/>
            <a:chExt cx="928694" cy="142876"/>
          </a:xfrm>
        </p:grpSpPr>
        <p:cxnSp>
          <p:nvCxnSpPr>
            <p:cNvPr id="81" name="Shape 81"/>
            <p:cNvCxnSpPr/>
            <p:nvPr/>
          </p:nvCxnSpPr>
          <p:spPr>
            <a:xfrm>
              <a:off x="2654277" y="6715148"/>
              <a:ext cx="928694" cy="0"/>
            </a:xfrm>
            <a:prstGeom prst="straightConnector1">
              <a:avLst/>
            </a:prstGeom>
            <a:noFill/>
            <a:ln cap="flat" cmpd="sng" w="57150">
              <a:solidFill>
                <a:srgbClr val="335A89"/>
              </a:solidFill>
              <a:prstDash val="solid"/>
              <a:round/>
              <a:headEnd len="sm" w="sm" type="none"/>
              <a:tailEnd len="sm" w="sm" type="none"/>
            </a:ln>
          </p:spPr>
        </p:cxnSp>
        <p:cxnSp>
          <p:nvCxnSpPr>
            <p:cNvPr id="82" name="Shape 82"/>
            <p:cNvCxnSpPr/>
            <p:nvPr/>
          </p:nvCxnSpPr>
          <p:spPr>
            <a:xfrm>
              <a:off x="2869499" y="6572272"/>
              <a:ext cx="713472" cy="0"/>
            </a:xfrm>
            <a:prstGeom prst="straightConnector1">
              <a:avLst/>
            </a:prstGeom>
            <a:noFill/>
            <a:ln cap="flat" cmpd="sng" w="57150">
              <a:solidFill>
                <a:srgbClr val="335A89"/>
              </a:solidFill>
              <a:prstDash val="solid"/>
              <a:round/>
              <a:headEnd len="sm" w="sm" type="none"/>
              <a:tailEnd len="sm" w="sm" type="none"/>
            </a:ln>
          </p:spPr>
        </p:cxnSp>
      </p:grpSp>
      <p:grpSp>
        <p:nvGrpSpPr>
          <p:cNvPr id="83" name="Shape 83"/>
          <p:cNvGrpSpPr/>
          <p:nvPr/>
        </p:nvGrpSpPr>
        <p:grpSpPr>
          <a:xfrm>
            <a:off x="9598025" y="4956175"/>
            <a:ext cx="500063" cy="142875"/>
            <a:chOff x="2654277" y="6572272"/>
            <a:chExt cx="928694" cy="142876"/>
          </a:xfrm>
        </p:grpSpPr>
        <p:cxnSp>
          <p:nvCxnSpPr>
            <p:cNvPr id="84" name="Shape 84"/>
            <p:cNvCxnSpPr/>
            <p:nvPr/>
          </p:nvCxnSpPr>
          <p:spPr>
            <a:xfrm>
              <a:off x="2654277" y="6715148"/>
              <a:ext cx="928694" cy="0"/>
            </a:xfrm>
            <a:prstGeom prst="straightConnector1">
              <a:avLst/>
            </a:prstGeom>
            <a:noFill/>
            <a:ln cap="flat" cmpd="sng" w="57150">
              <a:solidFill>
                <a:srgbClr val="335A89"/>
              </a:solidFill>
              <a:prstDash val="solid"/>
              <a:round/>
              <a:headEnd len="sm" w="sm" type="none"/>
              <a:tailEnd len="sm" w="sm" type="none"/>
            </a:ln>
          </p:spPr>
        </p:cxnSp>
        <p:cxnSp>
          <p:nvCxnSpPr>
            <p:cNvPr id="85" name="Shape 85"/>
            <p:cNvCxnSpPr/>
            <p:nvPr/>
          </p:nvCxnSpPr>
          <p:spPr>
            <a:xfrm>
              <a:off x="2869499" y="6572272"/>
              <a:ext cx="713472" cy="0"/>
            </a:xfrm>
            <a:prstGeom prst="straightConnector1">
              <a:avLst/>
            </a:prstGeom>
            <a:noFill/>
            <a:ln cap="flat" cmpd="sng" w="57150">
              <a:solidFill>
                <a:srgbClr val="335A89"/>
              </a:solidFill>
              <a:prstDash val="solid"/>
              <a:round/>
              <a:headEnd len="sm" w="sm" type="none"/>
              <a:tailEnd len="sm" w="sm" type="none"/>
            </a:ln>
          </p:spPr>
        </p:cxnSp>
      </p:grpSp>
      <p:sp>
        <p:nvSpPr>
          <p:cNvPr id="86" name="Shape 86"/>
          <p:cNvSpPr txBox="1"/>
          <p:nvPr/>
        </p:nvSpPr>
        <p:spPr>
          <a:xfrm>
            <a:off x="6383338" y="4741863"/>
            <a:ext cx="369887"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335A89"/>
                </a:solidFill>
                <a:latin typeface="Arial"/>
                <a:ea typeface="Arial"/>
                <a:cs typeface="Arial"/>
                <a:sym typeface="Arial"/>
              </a:rPr>
              <a:t>x</a:t>
            </a:r>
            <a:endParaRPr/>
          </a:p>
        </p:txBody>
      </p:sp>
      <p:sp>
        <p:nvSpPr>
          <p:cNvPr id="87" name="Shape 87"/>
          <p:cNvSpPr txBox="1"/>
          <p:nvPr/>
        </p:nvSpPr>
        <p:spPr>
          <a:xfrm>
            <a:off x="7526338" y="4741863"/>
            <a:ext cx="369887"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335A89"/>
                </a:solidFill>
                <a:latin typeface="Arial"/>
                <a:ea typeface="Arial"/>
                <a:cs typeface="Arial"/>
                <a:sym typeface="Arial"/>
              </a:rPr>
              <a:t>o</a:t>
            </a:r>
            <a:endParaRPr/>
          </a:p>
        </p:txBody>
      </p:sp>
      <p:cxnSp>
        <p:nvCxnSpPr>
          <p:cNvPr id="88" name="Shape 88"/>
          <p:cNvCxnSpPr/>
          <p:nvPr/>
        </p:nvCxnSpPr>
        <p:spPr>
          <a:xfrm>
            <a:off x="7010400" y="5005388"/>
            <a:ext cx="384175" cy="0"/>
          </a:xfrm>
          <a:prstGeom prst="straightConnector1">
            <a:avLst/>
          </a:prstGeom>
          <a:noFill/>
          <a:ln cap="flat" cmpd="sng" w="38100">
            <a:solidFill>
              <a:srgbClr val="335A89"/>
            </a:solidFill>
            <a:prstDash val="solid"/>
            <a:round/>
            <a:headEnd len="sm" w="sm" type="none"/>
            <a:tailEnd len="sm" w="sm" type="none"/>
          </a:ln>
        </p:spPr>
      </p:cxnSp>
      <p:sp>
        <p:nvSpPr>
          <p:cNvPr id="89" name="Shape 89"/>
          <p:cNvSpPr txBox="1"/>
          <p:nvPr/>
        </p:nvSpPr>
        <p:spPr>
          <a:xfrm>
            <a:off x="8955088" y="4598988"/>
            <a:ext cx="369887"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335A89"/>
                </a:solidFill>
                <a:latin typeface="Arial"/>
                <a:ea typeface="Arial"/>
                <a:cs typeface="Arial"/>
                <a:sym typeface="Arial"/>
              </a:rPr>
              <a:t>o</a:t>
            </a:r>
            <a:endParaRPr/>
          </a:p>
        </p:txBody>
      </p:sp>
      <p:sp>
        <p:nvSpPr>
          <p:cNvPr id="90" name="Shape 90"/>
          <p:cNvSpPr txBox="1"/>
          <p:nvPr/>
        </p:nvSpPr>
        <p:spPr>
          <a:xfrm>
            <a:off x="10526713" y="4670425"/>
            <a:ext cx="368300"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335A89"/>
                </a:solidFill>
                <a:latin typeface="Arial"/>
                <a:ea typeface="Arial"/>
                <a:cs typeface="Arial"/>
                <a:sym typeface="Arial"/>
              </a:rPr>
              <a:t>x</a:t>
            </a:r>
            <a:endParaRPr/>
          </a:p>
        </p:txBody>
      </p:sp>
      <p:sp>
        <p:nvSpPr>
          <p:cNvPr id="91" name="Shape 91"/>
          <p:cNvSpPr txBox="1"/>
          <p:nvPr/>
        </p:nvSpPr>
        <p:spPr>
          <a:xfrm>
            <a:off x="3813175" y="4741863"/>
            <a:ext cx="368300"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335A89"/>
                </a:solidFill>
                <a:latin typeface="Arial"/>
                <a:ea typeface="Arial"/>
                <a:cs typeface="Arial"/>
                <a:sym typeface="Arial"/>
              </a:rPr>
              <a:t>o</a:t>
            </a:r>
            <a:endParaRPr/>
          </a:p>
        </p:txBody>
      </p:sp>
      <p:cxnSp>
        <p:nvCxnSpPr>
          <p:cNvPr id="92" name="Shape 92"/>
          <p:cNvCxnSpPr/>
          <p:nvPr/>
        </p:nvCxnSpPr>
        <p:spPr>
          <a:xfrm>
            <a:off x="2813050" y="5027613"/>
            <a:ext cx="384175" cy="0"/>
          </a:xfrm>
          <a:prstGeom prst="straightConnector1">
            <a:avLst/>
          </a:prstGeom>
          <a:noFill/>
          <a:ln cap="flat" cmpd="sng" w="38100">
            <a:solidFill>
              <a:srgbClr val="335A89"/>
            </a:solidFill>
            <a:prstDash val="solid"/>
            <a:round/>
            <a:headEnd len="sm" w="sm" type="none"/>
            <a:tailEnd len="sm" w="sm" type="none"/>
          </a:ln>
        </p:spPr>
      </p:cxnSp>
      <p:sp>
        <p:nvSpPr>
          <p:cNvPr id="93" name="Shape 93"/>
          <p:cNvSpPr txBox="1"/>
          <p:nvPr/>
        </p:nvSpPr>
        <p:spPr>
          <a:xfrm>
            <a:off x="741363" y="4241800"/>
            <a:ext cx="368300"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335A89"/>
                </a:solidFill>
                <a:latin typeface="Arial"/>
                <a:ea typeface="Arial"/>
                <a:cs typeface="Arial"/>
                <a:sym typeface="Arial"/>
              </a:rPr>
              <a:t>o</a:t>
            </a:r>
            <a:endParaRPr/>
          </a:p>
        </p:txBody>
      </p:sp>
      <p:cxnSp>
        <p:nvCxnSpPr>
          <p:cNvPr id="94" name="Shape 94"/>
          <p:cNvCxnSpPr/>
          <p:nvPr/>
        </p:nvCxnSpPr>
        <p:spPr>
          <a:xfrm>
            <a:off x="5099050" y="3308350"/>
            <a:ext cx="1712913" cy="0"/>
          </a:xfrm>
          <a:prstGeom prst="straightConnector1">
            <a:avLst/>
          </a:prstGeom>
          <a:noFill/>
          <a:ln cap="flat" cmpd="sng" w="19050">
            <a:solidFill>
              <a:schemeClr val="lt1"/>
            </a:solidFill>
            <a:prstDash val="solid"/>
            <a:round/>
            <a:headEnd len="sm" w="sm" type="none"/>
            <a:tailEnd len="sm" w="sm" type="none"/>
          </a:ln>
        </p:spPr>
      </p:cxnSp>
      <p:pic>
        <p:nvPicPr>
          <p:cNvPr descr="member_272983860.jpeg" id="95" name="Shape 95"/>
          <p:cNvPicPr preferRelativeResize="0"/>
          <p:nvPr/>
        </p:nvPicPr>
        <p:blipFill rotWithShape="1">
          <a:blip r:embed="rId4">
            <a:alphaModFix/>
          </a:blip>
          <a:srcRect b="0" l="10001" r="14999" t="0"/>
          <a:stretch/>
        </p:blipFill>
        <p:spPr>
          <a:xfrm>
            <a:off x="439738" y="5500688"/>
            <a:ext cx="1125537" cy="1063625"/>
          </a:xfrm>
          <a:prstGeom prst="rect">
            <a:avLst/>
          </a:prstGeom>
          <a:noFill/>
          <a:ln>
            <a:noFill/>
          </a:ln>
        </p:spPr>
      </p:pic>
      <p:sp>
        <p:nvSpPr>
          <p:cNvPr id="96" name="Shape 96"/>
          <p:cNvSpPr txBox="1"/>
          <p:nvPr/>
        </p:nvSpPr>
        <p:spPr>
          <a:xfrm>
            <a:off x="3797300" y="1714500"/>
            <a:ext cx="4143375" cy="221456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1"/>
                </a:solidFill>
                <a:latin typeface="Calibri"/>
                <a:ea typeface="Calibri"/>
                <a:cs typeface="Calibri"/>
                <a:sym typeface="Calibri"/>
              </a:rPr>
              <a:t>Click to edit Master title style</a:t>
            </a:r>
            <a:endParaRPr b="0" i="0" sz="4400" u="none" cap="none" strike="noStrike">
              <a:solidFill>
                <a:schemeClr val="dk1"/>
              </a:solidFill>
              <a:latin typeface="Calibri"/>
              <a:ea typeface="Calibri"/>
              <a:cs typeface="Calibri"/>
              <a:sym typeface="Calibri"/>
            </a:endParaRPr>
          </a:p>
        </p:txBody>
      </p:sp>
      <p:pic>
        <p:nvPicPr>
          <p:cNvPr id="97" name="Shape 97"/>
          <p:cNvPicPr preferRelativeResize="0"/>
          <p:nvPr/>
        </p:nvPicPr>
        <p:blipFill rotWithShape="1">
          <a:blip r:embed="rId5">
            <a:alphaModFix/>
          </a:blip>
          <a:srcRect b="22922" l="0" r="13286" t="0"/>
          <a:stretch/>
        </p:blipFill>
        <p:spPr>
          <a:xfrm>
            <a:off x="9083675" y="4429125"/>
            <a:ext cx="2797175" cy="2428875"/>
          </a:xfrm>
          <a:prstGeom prst="rect">
            <a:avLst/>
          </a:prstGeom>
          <a:noFill/>
          <a:ln>
            <a:noFill/>
          </a:ln>
        </p:spPr>
      </p:pic>
      <p:pic>
        <p:nvPicPr>
          <p:cNvPr id="98" name="Shape 98"/>
          <p:cNvPicPr preferRelativeResize="0"/>
          <p:nvPr/>
        </p:nvPicPr>
        <p:blipFill rotWithShape="1">
          <a:blip r:embed="rId6">
            <a:alphaModFix/>
          </a:blip>
          <a:srcRect b="0" l="0" r="0" t="0"/>
          <a:stretch/>
        </p:blipFill>
        <p:spPr>
          <a:xfrm>
            <a:off x="9475788" y="4892675"/>
            <a:ext cx="2133600" cy="1739900"/>
          </a:xfrm>
          <a:prstGeom prst="rect">
            <a:avLst/>
          </a:prstGeom>
          <a:noFill/>
          <a:ln>
            <a:noFill/>
          </a:ln>
        </p:spPr>
      </p:pic>
      <p:sp>
        <p:nvSpPr>
          <p:cNvPr id="99" name="Shape 99"/>
          <p:cNvSpPr txBox="1"/>
          <p:nvPr>
            <p:ph type="ctrTitle"/>
          </p:nvPr>
        </p:nvSpPr>
        <p:spPr>
          <a:xfrm>
            <a:off x="891064" y="2130426"/>
            <a:ext cx="10098723"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0" name="Shape 100"/>
          <p:cNvSpPr txBox="1"/>
          <p:nvPr>
            <p:ph idx="1" type="subTitle"/>
          </p:nvPr>
        </p:nvSpPr>
        <p:spPr>
          <a:xfrm>
            <a:off x="1782128" y="3886200"/>
            <a:ext cx="8316595"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01" name="Shape 101"/>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Shape 102"/>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Shape 103"/>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1" name="Shape 181"/>
        <p:cNvGrpSpPr/>
        <p:nvPr/>
      </p:nvGrpSpPr>
      <p:grpSpPr>
        <a:xfrm>
          <a:off x="0" y="0"/>
          <a:ext cx="0" cy="0"/>
          <a:chOff x="0" y="0"/>
          <a:chExt cx="0" cy="0"/>
        </a:xfrm>
      </p:grpSpPr>
      <p:sp>
        <p:nvSpPr>
          <p:cNvPr id="182" name="Shape 182"/>
          <p:cNvSpPr txBox="1"/>
          <p:nvPr>
            <p:ph type="title"/>
          </p:nvPr>
        </p:nvSpPr>
        <p:spPr>
          <a:xfrm>
            <a:off x="593725" y="274638"/>
            <a:ext cx="10693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3" name="Shape 183"/>
          <p:cNvSpPr txBox="1"/>
          <p:nvPr>
            <p:ph idx="1" type="body"/>
          </p:nvPr>
        </p:nvSpPr>
        <p:spPr>
          <a:xfrm rot="5400000">
            <a:off x="3677443" y="-1483519"/>
            <a:ext cx="4525963" cy="10693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4" name="Shape 184"/>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5" name="Shape 185"/>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6" name="Shape 186"/>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87" name="Shape 187"/>
        <p:cNvGrpSpPr/>
        <p:nvPr/>
      </p:nvGrpSpPr>
      <p:grpSpPr>
        <a:xfrm>
          <a:off x="0" y="0"/>
          <a:ext cx="0" cy="0"/>
          <a:chOff x="0" y="0"/>
          <a:chExt cx="0" cy="0"/>
        </a:xfrm>
      </p:grpSpPr>
      <p:sp>
        <p:nvSpPr>
          <p:cNvPr id="188" name="Shape 188"/>
          <p:cNvSpPr txBox="1"/>
          <p:nvPr>
            <p:ph type="title"/>
          </p:nvPr>
        </p:nvSpPr>
        <p:spPr>
          <a:xfrm rot="5400000">
            <a:off x="10002911" y="1463652"/>
            <a:ext cx="5851525" cy="347349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9" name="Shape 189"/>
          <p:cNvSpPr txBox="1"/>
          <p:nvPr>
            <p:ph idx="1" type="body"/>
          </p:nvPr>
        </p:nvSpPr>
        <p:spPr>
          <a:xfrm rot="5400000">
            <a:off x="2956908" y="-1910839"/>
            <a:ext cx="5851525" cy="10222481"/>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0" name="Shape 190"/>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1" name="Shape 191"/>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2" name="Shape 192"/>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4" name="Shape 104"/>
        <p:cNvGrpSpPr/>
        <p:nvPr/>
      </p:nvGrpSpPr>
      <p:grpSpPr>
        <a:xfrm>
          <a:off x="0" y="0"/>
          <a:ext cx="0" cy="0"/>
          <a:chOff x="0" y="0"/>
          <a:chExt cx="0" cy="0"/>
        </a:xfrm>
      </p:grpSpPr>
      <p:sp>
        <p:nvSpPr>
          <p:cNvPr id="105" name="Shape 105"/>
          <p:cNvSpPr/>
          <p:nvPr/>
        </p:nvSpPr>
        <p:spPr>
          <a:xfrm>
            <a:off x="11155363" y="0"/>
            <a:ext cx="714375" cy="500063"/>
          </a:xfrm>
          <a:prstGeom prst="rect">
            <a:avLst/>
          </a:prstGeom>
          <a:solidFill>
            <a:srgbClr val="DAEE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106" name="Shape 106"/>
          <p:cNvCxnSpPr/>
          <p:nvPr/>
        </p:nvCxnSpPr>
        <p:spPr>
          <a:xfrm>
            <a:off x="1296988" y="428625"/>
            <a:ext cx="10583862" cy="0"/>
          </a:xfrm>
          <a:prstGeom prst="straightConnector1">
            <a:avLst/>
          </a:prstGeom>
          <a:noFill/>
          <a:ln cap="flat" cmpd="sng" w="28575">
            <a:solidFill>
              <a:schemeClr val="dk1"/>
            </a:solidFill>
            <a:prstDash val="solid"/>
            <a:round/>
            <a:headEnd len="sm" w="sm" type="none"/>
            <a:tailEnd len="sm" w="sm" type="none"/>
          </a:ln>
        </p:spPr>
      </p:cxnSp>
      <p:cxnSp>
        <p:nvCxnSpPr>
          <p:cNvPr id="107" name="Shape 107"/>
          <p:cNvCxnSpPr/>
          <p:nvPr/>
        </p:nvCxnSpPr>
        <p:spPr>
          <a:xfrm>
            <a:off x="153988" y="182563"/>
            <a:ext cx="357187" cy="0"/>
          </a:xfrm>
          <a:prstGeom prst="straightConnector1">
            <a:avLst/>
          </a:prstGeom>
          <a:noFill/>
          <a:ln cap="flat" cmpd="sng" w="38100">
            <a:solidFill>
              <a:schemeClr val="dk1"/>
            </a:solidFill>
            <a:prstDash val="solid"/>
            <a:round/>
            <a:headEnd len="sm" w="sm" type="none"/>
            <a:tailEnd len="sm" w="sm" type="none"/>
          </a:ln>
        </p:spPr>
      </p:cxnSp>
      <p:grpSp>
        <p:nvGrpSpPr>
          <p:cNvPr id="108" name="Shape 108"/>
          <p:cNvGrpSpPr/>
          <p:nvPr/>
        </p:nvGrpSpPr>
        <p:grpSpPr>
          <a:xfrm>
            <a:off x="10941050" y="428625"/>
            <a:ext cx="500063" cy="142875"/>
            <a:chOff x="2654277" y="6572272"/>
            <a:chExt cx="928694" cy="142876"/>
          </a:xfrm>
        </p:grpSpPr>
        <p:cxnSp>
          <p:nvCxnSpPr>
            <p:cNvPr id="109" name="Shape 109"/>
            <p:cNvCxnSpPr/>
            <p:nvPr/>
          </p:nvCxnSpPr>
          <p:spPr>
            <a:xfrm>
              <a:off x="2654277" y="6715148"/>
              <a:ext cx="928694" cy="0"/>
            </a:xfrm>
            <a:prstGeom prst="straightConnector1">
              <a:avLst/>
            </a:prstGeom>
            <a:noFill/>
            <a:ln cap="flat" cmpd="sng" w="28575">
              <a:solidFill>
                <a:schemeClr val="dk1"/>
              </a:solidFill>
              <a:prstDash val="solid"/>
              <a:round/>
              <a:headEnd len="sm" w="sm" type="none"/>
              <a:tailEnd len="sm" w="sm" type="none"/>
            </a:ln>
          </p:spPr>
        </p:cxnSp>
        <p:cxnSp>
          <p:nvCxnSpPr>
            <p:cNvPr id="110" name="Shape 110"/>
            <p:cNvCxnSpPr/>
            <p:nvPr/>
          </p:nvCxnSpPr>
          <p:spPr>
            <a:xfrm>
              <a:off x="2869499" y="6572272"/>
              <a:ext cx="713472" cy="0"/>
            </a:xfrm>
            <a:prstGeom prst="straightConnector1">
              <a:avLst/>
            </a:prstGeom>
            <a:noFill/>
            <a:ln cap="flat" cmpd="sng" w="28575">
              <a:solidFill>
                <a:schemeClr val="dk1"/>
              </a:solidFill>
              <a:prstDash val="solid"/>
              <a:round/>
              <a:headEnd len="sm" w="sm" type="none"/>
              <a:tailEnd len="sm" w="sm" type="none"/>
            </a:ln>
          </p:spPr>
        </p:cxnSp>
      </p:grpSp>
      <p:grpSp>
        <p:nvGrpSpPr>
          <p:cNvPr id="111" name="Shape 111"/>
          <p:cNvGrpSpPr/>
          <p:nvPr/>
        </p:nvGrpSpPr>
        <p:grpSpPr>
          <a:xfrm>
            <a:off x="225424" y="285750"/>
            <a:ext cx="1754188" cy="6618288"/>
            <a:chOff x="455612" y="1954211"/>
            <a:chExt cx="4225417" cy="15933624"/>
          </a:xfrm>
        </p:grpSpPr>
        <p:sp>
          <p:nvSpPr>
            <p:cNvPr id="112" name="Shape 112"/>
            <p:cNvSpPr/>
            <p:nvPr/>
          </p:nvSpPr>
          <p:spPr>
            <a:xfrm>
              <a:off x="1312168" y="1954211"/>
              <a:ext cx="2145212" cy="1998870"/>
            </a:xfrm>
            <a:prstGeom prst="rect">
              <a:avLst/>
            </a:prstGeom>
            <a:solidFill>
              <a:srgbClr val="DAEE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113" name="Shape 113"/>
            <p:cNvCxnSpPr/>
            <p:nvPr/>
          </p:nvCxnSpPr>
          <p:spPr>
            <a:xfrm>
              <a:off x="2883794" y="4598986"/>
              <a:ext cx="715069" cy="0"/>
            </a:xfrm>
            <a:prstGeom prst="straightConnector1">
              <a:avLst/>
            </a:prstGeom>
            <a:noFill/>
            <a:ln cap="flat" cmpd="sng" w="57150">
              <a:solidFill>
                <a:srgbClr val="335A89"/>
              </a:solidFill>
              <a:prstDash val="solid"/>
              <a:round/>
              <a:headEnd len="sm" w="sm" type="none"/>
              <a:tailEnd len="sm" w="sm" type="none"/>
            </a:ln>
          </p:spPr>
        </p:cxnSp>
        <p:sp>
          <p:nvSpPr>
            <p:cNvPr id="114" name="Shape 114"/>
            <p:cNvSpPr/>
            <p:nvPr/>
          </p:nvSpPr>
          <p:spPr>
            <a:xfrm>
              <a:off x="669752" y="2309652"/>
              <a:ext cx="355624" cy="359261"/>
            </a:xfrm>
            <a:prstGeom prst="ellipse">
              <a:avLst/>
            </a:prstGeom>
            <a:solidFill>
              <a:srgbClr val="FF5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5" name="Shape 115"/>
            <p:cNvSpPr/>
            <p:nvPr/>
          </p:nvSpPr>
          <p:spPr>
            <a:xfrm>
              <a:off x="1526306" y="3310997"/>
              <a:ext cx="359447" cy="359261"/>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6" name="Shape 116"/>
            <p:cNvSpPr/>
            <p:nvPr/>
          </p:nvSpPr>
          <p:spPr>
            <a:xfrm>
              <a:off x="2681126" y="2607762"/>
              <a:ext cx="355624" cy="355438"/>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117" name="Shape 117"/>
            <p:cNvCxnSpPr>
              <a:stCxn id="117" idx="5"/>
              <a:endCxn id="118" idx="1"/>
            </p:cNvCxnSpPr>
            <p:nvPr/>
          </p:nvCxnSpPr>
          <p:spPr>
            <a:xfrm>
              <a:off x="975666" y="2615404"/>
              <a:ext cx="604200" cy="749100"/>
            </a:xfrm>
            <a:prstGeom prst="straightConnector1">
              <a:avLst/>
            </a:prstGeom>
            <a:noFill/>
            <a:ln cap="flat" cmpd="sng" w="57150">
              <a:solidFill>
                <a:srgbClr val="335A89"/>
              </a:solidFill>
              <a:prstDash val="solid"/>
              <a:round/>
              <a:headEnd len="sm" w="sm" type="none"/>
              <a:tailEnd len="sm" w="sm" type="none"/>
            </a:ln>
          </p:spPr>
        </p:cxnSp>
        <p:cxnSp>
          <p:nvCxnSpPr>
            <p:cNvPr id="118" name="Shape 118"/>
            <p:cNvCxnSpPr>
              <a:stCxn id="118" idx="7"/>
              <a:endCxn id="119" idx="2"/>
            </p:cNvCxnSpPr>
            <p:nvPr/>
          </p:nvCxnSpPr>
          <p:spPr>
            <a:xfrm flipH="1" rot="10800000">
              <a:off x="1832220" y="2783703"/>
              <a:ext cx="849000" cy="580800"/>
            </a:xfrm>
            <a:prstGeom prst="straightConnector1">
              <a:avLst/>
            </a:prstGeom>
            <a:noFill/>
            <a:ln cap="flat" cmpd="sng" w="57150">
              <a:solidFill>
                <a:srgbClr val="335A89"/>
              </a:solidFill>
              <a:prstDash val="solid"/>
              <a:round/>
              <a:headEnd len="sm" w="sm" type="none"/>
              <a:tailEnd len="sm" w="sm" type="none"/>
            </a:ln>
          </p:spPr>
        </p:cxnSp>
        <p:cxnSp>
          <p:nvCxnSpPr>
            <p:cNvPr id="119" name="Shape 119"/>
            <p:cNvCxnSpPr>
              <a:stCxn id="119" idx="6"/>
            </p:cNvCxnSpPr>
            <p:nvPr/>
          </p:nvCxnSpPr>
          <p:spPr>
            <a:xfrm>
              <a:off x="3036750" y="2783571"/>
              <a:ext cx="562200" cy="240600"/>
            </a:xfrm>
            <a:prstGeom prst="straightConnector1">
              <a:avLst/>
            </a:prstGeom>
            <a:noFill/>
            <a:ln cap="flat" cmpd="sng" w="57150">
              <a:solidFill>
                <a:srgbClr val="335A89"/>
              </a:solidFill>
              <a:prstDash val="solid"/>
              <a:round/>
              <a:headEnd len="sm" w="sm" type="none"/>
              <a:tailEnd len="sm" w="sm" type="none"/>
            </a:ln>
          </p:spPr>
        </p:cxnSp>
        <p:cxnSp>
          <p:nvCxnSpPr>
            <p:cNvPr id="120" name="Shape 120"/>
            <p:cNvCxnSpPr/>
            <p:nvPr/>
          </p:nvCxnSpPr>
          <p:spPr>
            <a:xfrm>
              <a:off x="1598962" y="2600118"/>
              <a:ext cx="355622" cy="0"/>
            </a:xfrm>
            <a:prstGeom prst="straightConnector1">
              <a:avLst/>
            </a:prstGeom>
            <a:noFill/>
            <a:ln cap="flat" cmpd="sng" w="38100">
              <a:solidFill>
                <a:srgbClr val="335A89"/>
              </a:solidFill>
              <a:prstDash val="solid"/>
              <a:round/>
              <a:headEnd len="sm" w="sm" type="none"/>
              <a:tailEnd len="sm" w="sm" type="none"/>
            </a:ln>
          </p:spPr>
        </p:cxnSp>
        <p:cxnSp>
          <p:nvCxnSpPr>
            <p:cNvPr id="121" name="Shape 121"/>
            <p:cNvCxnSpPr/>
            <p:nvPr/>
          </p:nvCxnSpPr>
          <p:spPr>
            <a:xfrm>
              <a:off x="2669655" y="3383613"/>
              <a:ext cx="359447" cy="0"/>
            </a:xfrm>
            <a:prstGeom prst="straightConnector1">
              <a:avLst/>
            </a:prstGeom>
            <a:noFill/>
            <a:ln cap="flat" cmpd="sng" w="38100">
              <a:solidFill>
                <a:srgbClr val="335A89"/>
              </a:solidFill>
              <a:prstDash val="solid"/>
              <a:round/>
              <a:headEnd len="sm" w="sm" type="none"/>
              <a:tailEnd len="sm" w="sm" type="none"/>
            </a:ln>
          </p:spPr>
        </p:cxnSp>
        <p:cxnSp>
          <p:nvCxnSpPr>
            <p:cNvPr id="122" name="Shape 122"/>
            <p:cNvCxnSpPr/>
            <p:nvPr/>
          </p:nvCxnSpPr>
          <p:spPr>
            <a:xfrm>
              <a:off x="597099" y="3096969"/>
              <a:ext cx="359447" cy="0"/>
            </a:xfrm>
            <a:prstGeom prst="straightConnector1">
              <a:avLst/>
            </a:prstGeom>
            <a:noFill/>
            <a:ln cap="flat" cmpd="sng" w="38100">
              <a:solidFill>
                <a:srgbClr val="335A89"/>
              </a:solidFill>
              <a:prstDash val="solid"/>
              <a:round/>
              <a:headEnd len="sm" w="sm" type="none"/>
              <a:tailEnd len="sm" w="sm" type="none"/>
            </a:ln>
          </p:spPr>
        </p:cxnSp>
        <p:grpSp>
          <p:nvGrpSpPr>
            <p:cNvPr id="123" name="Shape 123"/>
            <p:cNvGrpSpPr/>
            <p:nvPr/>
          </p:nvGrpSpPr>
          <p:grpSpPr>
            <a:xfrm>
              <a:off x="455612" y="2130019"/>
              <a:ext cx="4225417" cy="15757816"/>
              <a:chOff x="5500702" y="881417"/>
              <a:chExt cx="1179199" cy="5098163"/>
            </a:xfrm>
          </p:grpSpPr>
          <p:grpSp>
            <p:nvGrpSpPr>
              <p:cNvPr id="124" name="Shape 124"/>
              <p:cNvGrpSpPr/>
              <p:nvPr/>
            </p:nvGrpSpPr>
            <p:grpSpPr>
              <a:xfrm>
                <a:off x="5500702" y="881417"/>
                <a:ext cx="856920" cy="642989"/>
                <a:chOff x="3500434" y="810191"/>
                <a:chExt cx="714099" cy="1000205"/>
              </a:xfrm>
            </p:grpSpPr>
            <p:sp>
              <p:nvSpPr>
                <p:cNvPr id="125" name="Shape 125"/>
                <p:cNvSpPr/>
                <p:nvPr/>
              </p:nvSpPr>
              <p:spPr>
                <a:xfrm>
                  <a:off x="3500434" y="810191"/>
                  <a:ext cx="714099" cy="1000205"/>
                </a:xfrm>
                <a:prstGeom prst="roundRect">
                  <a:avLst>
                    <a:gd fmla="val 9054" name="adj"/>
                  </a:avLst>
                </a:prstGeom>
                <a:noFill/>
                <a:ln cap="flat" cmpd="sng" w="28575">
                  <a:solidFill>
                    <a:srgbClr val="335A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126" name="Shape 126"/>
                <p:cNvCxnSpPr/>
                <p:nvPr/>
              </p:nvCxnSpPr>
              <p:spPr>
                <a:xfrm>
                  <a:off x="3500434" y="1621896"/>
                  <a:ext cx="714099" cy="0"/>
                </a:xfrm>
                <a:prstGeom prst="straightConnector1">
                  <a:avLst/>
                </a:prstGeom>
                <a:noFill/>
                <a:ln cap="flat" cmpd="sng" w="19050">
                  <a:solidFill>
                    <a:srgbClr val="335A89"/>
                  </a:solidFill>
                  <a:prstDash val="solid"/>
                  <a:round/>
                  <a:headEnd len="sm" w="sm" type="none"/>
                  <a:tailEnd len="sm" w="sm" type="none"/>
                </a:ln>
              </p:spPr>
            </p:cxnSp>
          </p:grpSp>
          <p:cxnSp>
            <p:nvCxnSpPr>
              <p:cNvPr id="127" name="Shape 127"/>
              <p:cNvCxnSpPr/>
              <p:nvPr/>
            </p:nvCxnSpPr>
            <p:spPr>
              <a:xfrm>
                <a:off x="5799504" y="1666606"/>
                <a:ext cx="239041" cy="0"/>
              </a:xfrm>
              <a:prstGeom prst="straightConnector1">
                <a:avLst/>
              </a:prstGeom>
              <a:noFill/>
              <a:ln cap="flat" cmpd="sng" w="38100">
                <a:solidFill>
                  <a:srgbClr val="335A89"/>
                </a:solidFill>
                <a:prstDash val="solid"/>
                <a:round/>
                <a:headEnd len="sm" w="sm" type="none"/>
                <a:tailEnd len="sm" w="sm" type="none"/>
              </a:ln>
            </p:spPr>
          </p:cxnSp>
          <p:cxnSp>
            <p:nvCxnSpPr>
              <p:cNvPr id="128" name="Shape 128"/>
              <p:cNvCxnSpPr>
                <a:endCxn id="129" idx="2"/>
              </p:cNvCxnSpPr>
              <p:nvPr/>
            </p:nvCxnSpPr>
            <p:spPr>
              <a:xfrm rot="10800000">
                <a:off x="6679901" y="5837380"/>
                <a:ext cx="0" cy="142200"/>
              </a:xfrm>
              <a:prstGeom prst="straightConnector1">
                <a:avLst/>
              </a:prstGeom>
              <a:noFill/>
              <a:ln cap="flat" cmpd="sng" w="38100">
                <a:solidFill>
                  <a:srgbClr val="335A89"/>
                </a:solidFill>
                <a:prstDash val="solid"/>
                <a:round/>
                <a:headEnd len="sm" w="sm" type="none"/>
                <a:tailEnd len="sm" w="sm" type="none"/>
              </a:ln>
            </p:spPr>
          </p:cxnSp>
        </p:grpSp>
        <p:sp>
          <p:nvSpPr>
            <p:cNvPr id="130" name="Shape 130"/>
            <p:cNvSpPr/>
            <p:nvPr/>
          </p:nvSpPr>
          <p:spPr>
            <a:xfrm>
              <a:off x="1885754" y="3811669"/>
              <a:ext cx="214139" cy="214028"/>
            </a:xfrm>
            <a:prstGeom prst="ellipse">
              <a:avLst/>
            </a:prstGeom>
            <a:solidFill>
              <a:srgbClr val="335A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pic>
        <p:nvPicPr>
          <p:cNvPr id="131" name="Shape 131"/>
          <p:cNvPicPr preferRelativeResize="0"/>
          <p:nvPr/>
        </p:nvPicPr>
        <p:blipFill rotWithShape="1">
          <a:blip r:embed="rId2">
            <a:alphaModFix/>
          </a:blip>
          <a:srcRect b="0" l="0" r="0" t="0"/>
          <a:stretch/>
        </p:blipFill>
        <p:spPr>
          <a:xfrm>
            <a:off x="10512425" y="5715000"/>
            <a:ext cx="1255713" cy="1025525"/>
          </a:xfrm>
          <a:prstGeom prst="rect">
            <a:avLst/>
          </a:prstGeom>
          <a:noFill/>
          <a:ln>
            <a:noFill/>
          </a:ln>
        </p:spPr>
      </p:pic>
      <p:sp>
        <p:nvSpPr>
          <p:cNvPr id="132" name="Shape 132"/>
          <p:cNvSpPr txBox="1"/>
          <p:nvPr>
            <p:ph type="title"/>
          </p:nvPr>
        </p:nvSpPr>
        <p:spPr>
          <a:xfrm>
            <a:off x="1654145" y="428604"/>
            <a:ext cx="9001188" cy="98903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3" name="Shape 133"/>
          <p:cNvSpPr txBox="1"/>
          <p:nvPr>
            <p:ph idx="1" type="body"/>
          </p:nvPr>
        </p:nvSpPr>
        <p:spPr>
          <a:xfrm>
            <a:off x="593725" y="1600200"/>
            <a:ext cx="106934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9" name="Shape 129"/>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4" name="Shape 134"/>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2" type="sldNum"/>
          </p:nvPr>
        </p:nvSpPr>
        <p:spPr>
          <a:xfrm>
            <a:off x="8515350" y="6357938"/>
            <a:ext cx="2068513" cy="3635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6" name="Shape 136"/>
        <p:cNvGrpSpPr/>
        <p:nvPr/>
      </p:nvGrpSpPr>
      <p:grpSpPr>
        <a:xfrm>
          <a:off x="0" y="0"/>
          <a:ext cx="0" cy="0"/>
          <a:chOff x="0" y="0"/>
          <a:chExt cx="0" cy="0"/>
        </a:xfrm>
      </p:grpSpPr>
      <p:sp>
        <p:nvSpPr>
          <p:cNvPr id="137" name="Shape 137"/>
          <p:cNvSpPr txBox="1"/>
          <p:nvPr>
            <p:ph type="title"/>
          </p:nvPr>
        </p:nvSpPr>
        <p:spPr>
          <a:xfrm>
            <a:off x="938505" y="4406901"/>
            <a:ext cx="10098723"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8" name="Shape 138"/>
          <p:cNvSpPr txBox="1"/>
          <p:nvPr>
            <p:ph idx="1" type="body"/>
          </p:nvPr>
        </p:nvSpPr>
        <p:spPr>
          <a:xfrm>
            <a:off x="938505" y="2906713"/>
            <a:ext cx="10098723"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39" name="Shape 139"/>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0" name="Shape 140"/>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1" name="Shape 141"/>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42" name="Shape 142"/>
        <p:cNvGrpSpPr/>
        <p:nvPr/>
      </p:nvGrpSpPr>
      <p:grpSpPr>
        <a:xfrm>
          <a:off x="0" y="0"/>
          <a:ext cx="0" cy="0"/>
          <a:chOff x="0" y="0"/>
          <a:chExt cx="0" cy="0"/>
        </a:xfrm>
      </p:grpSpPr>
      <p:sp>
        <p:nvSpPr>
          <p:cNvPr id="143" name="Shape 143"/>
          <p:cNvSpPr txBox="1"/>
          <p:nvPr>
            <p:ph type="title"/>
          </p:nvPr>
        </p:nvSpPr>
        <p:spPr>
          <a:xfrm>
            <a:off x="593725" y="274638"/>
            <a:ext cx="10693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4" name="Shape 144"/>
          <p:cNvSpPr txBox="1"/>
          <p:nvPr>
            <p:ph idx="1" type="body"/>
          </p:nvPr>
        </p:nvSpPr>
        <p:spPr>
          <a:xfrm>
            <a:off x="771430" y="1600201"/>
            <a:ext cx="684799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5" name="Shape 145"/>
          <p:cNvSpPr txBox="1"/>
          <p:nvPr>
            <p:ph idx="2" type="body"/>
          </p:nvPr>
        </p:nvSpPr>
        <p:spPr>
          <a:xfrm>
            <a:off x="7817434" y="1600201"/>
            <a:ext cx="684799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6" name="Shape 146"/>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7" name="Shape 147"/>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8" name="Shape 148"/>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49" name="Shape 149"/>
        <p:cNvGrpSpPr/>
        <p:nvPr/>
      </p:nvGrpSpPr>
      <p:grpSpPr>
        <a:xfrm>
          <a:off x="0" y="0"/>
          <a:ext cx="0" cy="0"/>
          <a:chOff x="0" y="0"/>
          <a:chExt cx="0" cy="0"/>
        </a:xfrm>
      </p:grpSpPr>
      <p:sp>
        <p:nvSpPr>
          <p:cNvPr id="150" name="Shape 150"/>
          <p:cNvSpPr txBox="1"/>
          <p:nvPr>
            <p:ph type="title"/>
          </p:nvPr>
        </p:nvSpPr>
        <p:spPr>
          <a:xfrm>
            <a:off x="594043" y="274638"/>
            <a:ext cx="10692765"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1" name="Shape 151"/>
          <p:cNvSpPr txBox="1"/>
          <p:nvPr>
            <p:ph idx="1" type="body"/>
          </p:nvPr>
        </p:nvSpPr>
        <p:spPr>
          <a:xfrm>
            <a:off x="594042" y="1535113"/>
            <a:ext cx="5249439"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52" name="Shape 152"/>
          <p:cNvSpPr txBox="1"/>
          <p:nvPr>
            <p:ph idx="2" type="body"/>
          </p:nvPr>
        </p:nvSpPr>
        <p:spPr>
          <a:xfrm>
            <a:off x="594042" y="2174875"/>
            <a:ext cx="5249439"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53" name="Shape 153"/>
          <p:cNvSpPr txBox="1"/>
          <p:nvPr>
            <p:ph idx="3" type="body"/>
          </p:nvPr>
        </p:nvSpPr>
        <p:spPr>
          <a:xfrm>
            <a:off x="6035307" y="1535113"/>
            <a:ext cx="5251501"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54" name="Shape 154"/>
          <p:cNvSpPr txBox="1"/>
          <p:nvPr>
            <p:ph idx="4" type="body"/>
          </p:nvPr>
        </p:nvSpPr>
        <p:spPr>
          <a:xfrm>
            <a:off x="6035307" y="2174875"/>
            <a:ext cx="5251501"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55" name="Shape 155"/>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6" name="Shape 156"/>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7" name="Shape 157"/>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8" name="Shape 158"/>
        <p:cNvGrpSpPr/>
        <p:nvPr/>
      </p:nvGrpSpPr>
      <p:grpSpPr>
        <a:xfrm>
          <a:off x="0" y="0"/>
          <a:ext cx="0" cy="0"/>
          <a:chOff x="0" y="0"/>
          <a:chExt cx="0" cy="0"/>
        </a:xfrm>
      </p:grpSpPr>
      <p:sp>
        <p:nvSpPr>
          <p:cNvPr id="159" name="Shape 159"/>
          <p:cNvSpPr txBox="1"/>
          <p:nvPr>
            <p:ph type="title"/>
          </p:nvPr>
        </p:nvSpPr>
        <p:spPr>
          <a:xfrm>
            <a:off x="593725" y="274638"/>
            <a:ext cx="10693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60" name="Shape 160"/>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1" name="Shape 161"/>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2" name="Shape 162"/>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3" name="Shape 163"/>
        <p:cNvGrpSpPr/>
        <p:nvPr/>
      </p:nvGrpSpPr>
      <p:grpSpPr>
        <a:xfrm>
          <a:off x="0" y="0"/>
          <a:ext cx="0" cy="0"/>
          <a:chOff x="0" y="0"/>
          <a:chExt cx="0" cy="0"/>
        </a:xfrm>
      </p:grpSpPr>
      <p:sp>
        <p:nvSpPr>
          <p:cNvPr id="164" name="Shape 164"/>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5" name="Shape 165"/>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6" name="Shape 166"/>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67" name="Shape 167"/>
        <p:cNvGrpSpPr/>
        <p:nvPr/>
      </p:nvGrpSpPr>
      <p:grpSpPr>
        <a:xfrm>
          <a:off x="0" y="0"/>
          <a:ext cx="0" cy="0"/>
          <a:chOff x="0" y="0"/>
          <a:chExt cx="0" cy="0"/>
        </a:xfrm>
      </p:grpSpPr>
      <p:sp>
        <p:nvSpPr>
          <p:cNvPr id="168" name="Shape 168"/>
          <p:cNvSpPr txBox="1"/>
          <p:nvPr>
            <p:ph type="title"/>
          </p:nvPr>
        </p:nvSpPr>
        <p:spPr>
          <a:xfrm>
            <a:off x="594043" y="273050"/>
            <a:ext cx="3908718"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69" name="Shape 169"/>
          <p:cNvSpPr txBox="1"/>
          <p:nvPr>
            <p:ph idx="1" type="body"/>
          </p:nvPr>
        </p:nvSpPr>
        <p:spPr>
          <a:xfrm>
            <a:off x="4645082" y="273051"/>
            <a:ext cx="6641725"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0" name="Shape 170"/>
          <p:cNvSpPr txBox="1"/>
          <p:nvPr>
            <p:ph idx="2" type="body"/>
          </p:nvPr>
        </p:nvSpPr>
        <p:spPr>
          <a:xfrm>
            <a:off x="594043" y="1435101"/>
            <a:ext cx="3908718"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71" name="Shape 171"/>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2" name="Shape 172"/>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Shape 173"/>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74" name="Shape 174"/>
        <p:cNvGrpSpPr/>
        <p:nvPr/>
      </p:nvGrpSpPr>
      <p:grpSpPr>
        <a:xfrm>
          <a:off x="0" y="0"/>
          <a:ext cx="0" cy="0"/>
          <a:chOff x="0" y="0"/>
          <a:chExt cx="0" cy="0"/>
        </a:xfrm>
      </p:grpSpPr>
      <p:sp>
        <p:nvSpPr>
          <p:cNvPr id="175" name="Shape 175"/>
          <p:cNvSpPr txBox="1"/>
          <p:nvPr>
            <p:ph type="title"/>
          </p:nvPr>
        </p:nvSpPr>
        <p:spPr>
          <a:xfrm>
            <a:off x="2328730" y="4800600"/>
            <a:ext cx="712851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6" name="Shape 176"/>
          <p:cNvSpPr/>
          <p:nvPr>
            <p:ph idx="2" type="pic"/>
          </p:nvPr>
        </p:nvSpPr>
        <p:spPr>
          <a:xfrm>
            <a:off x="2328730" y="612775"/>
            <a:ext cx="712851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77" name="Shape 177"/>
          <p:cNvSpPr txBox="1"/>
          <p:nvPr>
            <p:ph idx="1" type="body"/>
          </p:nvPr>
        </p:nvSpPr>
        <p:spPr>
          <a:xfrm>
            <a:off x="2328730" y="5367338"/>
            <a:ext cx="712851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78" name="Shape 178"/>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9" name="Shape 179"/>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0" name="Shape 180"/>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593725" y="274638"/>
            <a:ext cx="10693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593725" y="1600200"/>
            <a:ext cx="106934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593725" y="6356350"/>
            <a:ext cx="277177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4059238" y="6356350"/>
            <a:ext cx="3762375"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8515350" y="6356350"/>
            <a:ext cx="2771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www.mathsisfun.com/data/data-discrete-continuous.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p:nvPr/>
        </p:nvSpPr>
        <p:spPr>
          <a:xfrm>
            <a:off x="3852193" y="1916832"/>
            <a:ext cx="4248472" cy="19442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000">
                <a:solidFill>
                  <a:schemeClr val="dk1"/>
                </a:solidFill>
              </a:rPr>
              <a:t>DESIGN THINKING IN DATA SCIENCE</a:t>
            </a:r>
            <a:endParaRPr b="1" i="0" sz="3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t>Case Study (Design Thinking on the spot)</a:t>
            </a:r>
            <a:endParaRPr b="1" i="0" sz="4000" u="none" cap="none" strike="noStrike">
              <a:solidFill>
                <a:schemeClr val="dk1"/>
              </a:solidFill>
              <a:latin typeface="Calibri"/>
              <a:ea typeface="Calibri"/>
              <a:cs typeface="Calibri"/>
              <a:sym typeface="Calibri"/>
            </a:endParaRPr>
          </a:p>
        </p:txBody>
      </p:sp>
      <p:sp>
        <p:nvSpPr>
          <p:cNvPr id="253" name="Shape 253"/>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None/>
            </a:pPr>
            <a:r>
              <a:t/>
            </a:r>
            <a:endParaRPr sz="2000">
              <a:solidFill>
                <a:srgbClr val="22222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500"/>
                                        <p:tgtEl>
                                          <p:spTgt spid="25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1654175" y="428625"/>
            <a:ext cx="9001125" cy="98901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1"/>
                </a:solidFill>
                <a:latin typeface="Calibri"/>
                <a:ea typeface="Calibri"/>
                <a:cs typeface="Calibri"/>
                <a:sym typeface="Calibri"/>
              </a:rPr>
              <a:t>Once upon a time ….</a:t>
            </a:r>
            <a:endParaRPr b="1" i="0" sz="4400" u="none" cap="none" strike="noStrike">
              <a:solidFill>
                <a:schemeClr val="dk1"/>
              </a:solidFill>
              <a:latin typeface="Calibri"/>
              <a:ea typeface="Calibri"/>
              <a:cs typeface="Calibri"/>
              <a:sym typeface="Calibri"/>
            </a:endParaRPr>
          </a:p>
        </p:txBody>
      </p:sp>
      <p:sp>
        <p:nvSpPr>
          <p:cNvPr id="259" name="Shape 259"/>
          <p:cNvSpPr txBox="1"/>
          <p:nvPr>
            <p:ph idx="1" type="body"/>
          </p:nvPr>
        </p:nvSpPr>
        <p:spPr>
          <a:xfrm>
            <a:off x="593725" y="1600200"/>
            <a:ext cx="10693400" cy="4525963"/>
          </a:xfrm>
          <a:prstGeom prst="rect">
            <a:avLst/>
          </a:prstGeom>
          <a:noFill/>
          <a:ln>
            <a:noFill/>
          </a:ln>
        </p:spPr>
        <p:txBody>
          <a:bodyPr anchorCtr="0" anchor="t" bIns="45700" lIns="91425" spcFirstLastPara="1" rIns="91425" wrap="square" tIns="45700">
            <a:noAutofit/>
          </a:bodyPr>
          <a:lstStyle/>
          <a:p>
            <a:pPr indent="-292100" lvl="0" marL="342900" marR="0" rtl="0" algn="l">
              <a:spcBef>
                <a:spcPts val="640"/>
              </a:spcBef>
              <a:spcAft>
                <a:spcPts val="0"/>
              </a:spcAft>
              <a:buClr>
                <a:schemeClr val="dk1"/>
              </a:buClr>
              <a:buSzPts val="2400"/>
              <a:buFont typeface="Arial"/>
              <a:buChar char="•"/>
            </a:pPr>
            <a:r>
              <a:rPr lang="en-US" sz="2400"/>
              <a:t>1996: DamilerChrysler, SPSS, NCR</a:t>
            </a:r>
            <a:endParaRPr sz="2400"/>
          </a:p>
          <a:p>
            <a:pPr indent="-292100" lvl="0" marL="342900" marR="0" rtl="0" algn="l">
              <a:spcBef>
                <a:spcPts val="640"/>
              </a:spcBef>
              <a:spcAft>
                <a:spcPts val="0"/>
              </a:spcAft>
              <a:buClr>
                <a:schemeClr val="dk1"/>
              </a:buClr>
              <a:buSzPts val="2400"/>
              <a:buFont typeface="Arial"/>
              <a:buChar char="•"/>
            </a:pPr>
            <a:r>
              <a:rPr lang="en-US" sz="2400"/>
              <a:t>1997: CRISP-DM got funding from European Comission</a:t>
            </a:r>
            <a:endParaRPr sz="2400"/>
          </a:p>
          <a:p>
            <a:pPr indent="-260350" lvl="1" marL="742950" marR="0" rtl="0" algn="l">
              <a:spcBef>
                <a:spcPts val="640"/>
              </a:spcBef>
              <a:spcAft>
                <a:spcPts val="0"/>
              </a:spcAft>
              <a:buClr>
                <a:schemeClr val="dk1"/>
              </a:buClr>
              <a:buSzPts val="2400"/>
              <a:buFont typeface="Arial"/>
              <a:buChar char="–"/>
            </a:pPr>
            <a:r>
              <a:rPr lang="en-US" sz="2400"/>
              <a:t>intended to be industry-, tool-, and application-neutral (CRISP-DM SIG--Special Interest Group, Amsterdam day-workshop)</a:t>
            </a:r>
            <a:endParaRPr sz="2400"/>
          </a:p>
          <a:p>
            <a:pPr indent="-292100" lvl="0" marL="342900" marR="0" rtl="0" algn="l">
              <a:spcBef>
                <a:spcPts val="640"/>
              </a:spcBef>
              <a:spcAft>
                <a:spcPts val="0"/>
              </a:spcAft>
              <a:buClr>
                <a:schemeClr val="dk1"/>
              </a:buClr>
              <a:buSzPts val="2400"/>
              <a:buFont typeface="Arial"/>
              <a:buChar char="•"/>
            </a:pPr>
            <a:r>
              <a:rPr lang="en-US" sz="2400"/>
              <a:t>1997-1998: CRISP-DM SIG evolved into more than 200 members. Conferences (New York, London, and Brussels). Cases on Mercedes-Benz and OHRA</a:t>
            </a:r>
            <a:endParaRPr sz="2400"/>
          </a:p>
          <a:p>
            <a:pPr indent="-292100" lvl="0" marL="342900" marR="0" rtl="0" algn="l">
              <a:spcBef>
                <a:spcPts val="640"/>
              </a:spcBef>
              <a:spcAft>
                <a:spcPts val="0"/>
              </a:spcAft>
              <a:buClr>
                <a:schemeClr val="dk1"/>
              </a:buClr>
              <a:buSzPts val="2400"/>
              <a:buFont typeface="Arial"/>
              <a:buChar char="•"/>
            </a:pPr>
            <a:r>
              <a:rPr lang="en-US" sz="2400"/>
              <a:t>1999: The end of EC-funded project. CRIPS-DM 1.0</a:t>
            </a:r>
            <a:endParaRPr sz="2400"/>
          </a:p>
          <a:p>
            <a:pPr indent="-292100" lvl="0" marL="342900" marR="0" rtl="0" algn="l">
              <a:spcBef>
                <a:spcPts val="640"/>
              </a:spcBef>
              <a:spcAft>
                <a:spcPts val="0"/>
              </a:spcAft>
              <a:buClr>
                <a:schemeClr val="dk1"/>
              </a:buClr>
              <a:buSzPts val="2400"/>
              <a:buFont typeface="Arial"/>
              <a:buChar char="•"/>
            </a:pPr>
            <a:r>
              <a:rPr lang="en-US" sz="2400"/>
              <a:t>2006: Trial to move forward to CRIPS-DM 2.0 but the progress is left unknown until now.</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5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5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5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5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5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500"/>
                                        <p:tgtEl>
                                          <p:spTgt spid="2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1654175" y="428625"/>
            <a:ext cx="9001125" cy="98901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1"/>
                </a:solidFill>
                <a:latin typeface="Calibri"/>
                <a:ea typeface="Calibri"/>
                <a:cs typeface="Calibri"/>
                <a:sym typeface="Calibri"/>
              </a:rPr>
              <a:t>Once upon a time ….</a:t>
            </a:r>
            <a:endParaRPr b="1" i="0" sz="4400" u="none" cap="none" strike="noStrike">
              <a:solidFill>
                <a:schemeClr val="dk1"/>
              </a:solidFill>
              <a:latin typeface="Calibri"/>
              <a:ea typeface="Calibri"/>
              <a:cs typeface="Calibri"/>
              <a:sym typeface="Calibri"/>
            </a:endParaRPr>
          </a:p>
        </p:txBody>
      </p:sp>
      <p:sp>
        <p:nvSpPr>
          <p:cNvPr id="265" name="Shape 265"/>
          <p:cNvSpPr txBox="1"/>
          <p:nvPr>
            <p:ph idx="1" type="body"/>
          </p:nvPr>
        </p:nvSpPr>
        <p:spPr>
          <a:xfrm>
            <a:off x="593725" y="1600200"/>
            <a:ext cx="10693400"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5400"/>
              <a:buFont typeface="Arial"/>
              <a:buNone/>
            </a:pPr>
            <a:r>
              <a:rPr b="0" i="0" lang="en-US" sz="5400" u="none" cap="none" strike="noStrike">
                <a:solidFill>
                  <a:schemeClr val="dk1"/>
                </a:solidFill>
                <a:latin typeface="Calibri"/>
                <a:ea typeface="Calibri"/>
                <a:cs typeface="Calibri"/>
                <a:sym typeface="Calibri"/>
              </a:rPr>
              <a:t>“We need to be aware that we are standing on the shoulders of the giants, each one of them with their own struggles.”</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descr="Image result for CRISPS DM" id="270" name="Shape 270"/>
          <p:cNvPicPr preferRelativeResize="0"/>
          <p:nvPr/>
        </p:nvPicPr>
        <p:blipFill>
          <a:blip r:embed="rId3">
            <a:alphaModFix/>
          </a:blip>
          <a:stretch>
            <a:fillRect/>
          </a:stretch>
        </p:blipFill>
        <p:spPr>
          <a:xfrm>
            <a:off x="1916225" y="748100"/>
            <a:ext cx="8048401" cy="536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400">
                <a:solidFill>
                  <a:srgbClr val="4F4F4F"/>
                </a:solidFill>
                <a:highlight>
                  <a:srgbClr val="FFFFFF"/>
                </a:highlight>
                <a:latin typeface="Arial"/>
                <a:ea typeface="Arial"/>
                <a:cs typeface="Arial"/>
                <a:sym typeface="Arial"/>
              </a:rPr>
              <a:t>"This initial phase focuses on understanding the project objectives and requirements from a business perspective, and then converting this knowledge into a data mining problem definition, and a preliminary plan designed to achieve the objectives. A decision model, especially one built using the Decision Model and Notation standard can be used."</a:t>
            </a:r>
            <a:endParaRPr sz="2400">
              <a:solidFill>
                <a:srgbClr val="4F4F4F"/>
              </a:solidFill>
              <a:highlight>
                <a:srgbClr val="FFFFFF"/>
              </a:highlight>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lang="en-US" sz="2400">
                <a:solidFill>
                  <a:srgbClr val="4F4F4F"/>
                </a:solidFill>
                <a:highlight>
                  <a:srgbClr val="FFFFFF"/>
                </a:highlight>
                <a:latin typeface="Arial"/>
                <a:ea typeface="Arial"/>
                <a:cs typeface="Arial"/>
                <a:sym typeface="Arial"/>
              </a:rPr>
              <a:t>- Wikipedia</a:t>
            </a:r>
            <a:endParaRPr sz="2400">
              <a:solidFill>
                <a:srgbClr val="4F4F4F"/>
              </a:solidFill>
              <a:highlight>
                <a:srgbClr val="FFFFFF"/>
              </a:highlight>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t/>
            </a:r>
            <a:endParaRPr sz="2400">
              <a:solidFill>
                <a:srgbClr val="4F4F4F"/>
              </a:solidFill>
              <a:highlight>
                <a:srgbClr val="FFFFFF"/>
              </a:highlight>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b="1" lang="en-US" sz="2400">
                <a:solidFill>
                  <a:srgbClr val="FF0000"/>
                </a:solidFill>
                <a:highlight>
                  <a:srgbClr val="FFFFFF"/>
                </a:highlight>
                <a:latin typeface="Arial"/>
                <a:ea typeface="Arial"/>
                <a:cs typeface="Arial"/>
                <a:sym typeface="Arial"/>
              </a:rPr>
              <a:t>Key Questions:</a:t>
            </a:r>
            <a:endParaRPr sz="2400">
              <a:solidFill>
                <a:srgbClr val="4F4F4F"/>
              </a:solidFill>
              <a:highlight>
                <a:srgbClr val="FFFFFF"/>
              </a:highlight>
              <a:latin typeface="Arial"/>
              <a:ea typeface="Arial"/>
              <a:cs typeface="Arial"/>
              <a:sym typeface="Arial"/>
            </a:endParaRPr>
          </a:p>
          <a:p>
            <a:pPr indent="-368300" lvl="0" marL="457200" rtl="0">
              <a:lnSpc>
                <a:spcPct val="100000"/>
              </a:lnSpc>
              <a:spcBef>
                <a:spcPts val="0"/>
              </a:spcBef>
              <a:spcAft>
                <a:spcPts val="0"/>
              </a:spcAft>
              <a:buClr>
                <a:srgbClr val="FF0000"/>
              </a:buClr>
              <a:buSzPts val="2200"/>
              <a:buFont typeface="Arial"/>
              <a:buChar char="•"/>
            </a:pPr>
            <a:r>
              <a:rPr lang="en-US" sz="2200">
                <a:solidFill>
                  <a:srgbClr val="FF0000"/>
                </a:solidFill>
                <a:latin typeface="Arial"/>
                <a:ea typeface="Arial"/>
                <a:cs typeface="Arial"/>
                <a:sym typeface="Arial"/>
              </a:rPr>
              <a:t>What decisions needs to be made? </a:t>
            </a:r>
            <a:endParaRPr sz="2200">
              <a:solidFill>
                <a:srgbClr val="FF0000"/>
              </a:solidFill>
              <a:latin typeface="Arial"/>
              <a:ea typeface="Arial"/>
              <a:cs typeface="Arial"/>
              <a:sym typeface="Arial"/>
            </a:endParaRPr>
          </a:p>
          <a:p>
            <a:pPr indent="-368300" lvl="0" marL="457200" rtl="0">
              <a:lnSpc>
                <a:spcPct val="100000"/>
              </a:lnSpc>
              <a:spcBef>
                <a:spcPts val="0"/>
              </a:spcBef>
              <a:spcAft>
                <a:spcPts val="0"/>
              </a:spcAft>
              <a:buClr>
                <a:srgbClr val="FF0000"/>
              </a:buClr>
              <a:buSzPts val="2200"/>
              <a:buFont typeface="Arial"/>
              <a:buChar char="•"/>
            </a:pPr>
            <a:r>
              <a:rPr lang="en-US" sz="2200">
                <a:solidFill>
                  <a:srgbClr val="FF0000"/>
                </a:solidFill>
                <a:latin typeface="Arial"/>
                <a:ea typeface="Arial"/>
                <a:cs typeface="Arial"/>
                <a:sym typeface="Arial"/>
              </a:rPr>
              <a:t>What information is needed to inform those decisions? </a:t>
            </a:r>
            <a:endParaRPr sz="2200">
              <a:solidFill>
                <a:srgbClr val="FF0000"/>
              </a:solidFill>
              <a:latin typeface="Arial"/>
              <a:ea typeface="Arial"/>
              <a:cs typeface="Arial"/>
              <a:sym typeface="Arial"/>
            </a:endParaRPr>
          </a:p>
          <a:p>
            <a:pPr indent="-368300" lvl="0" marL="457200" rtl="0">
              <a:lnSpc>
                <a:spcPct val="100000"/>
              </a:lnSpc>
              <a:spcBef>
                <a:spcPts val="0"/>
              </a:spcBef>
              <a:spcAft>
                <a:spcPts val="0"/>
              </a:spcAft>
              <a:buClr>
                <a:srgbClr val="FF0000"/>
              </a:buClr>
              <a:buSzPts val="2200"/>
              <a:buFont typeface="Arial"/>
              <a:buChar char="•"/>
            </a:pPr>
            <a:r>
              <a:rPr lang="en-US" sz="2200">
                <a:solidFill>
                  <a:srgbClr val="FF0000"/>
                </a:solidFill>
                <a:latin typeface="Arial"/>
                <a:ea typeface="Arial"/>
                <a:cs typeface="Arial"/>
                <a:sym typeface="Arial"/>
              </a:rPr>
              <a:t>What type of analysis can provide the information needed to inform those decisions?</a:t>
            </a:r>
            <a:endParaRPr sz="2200">
              <a:solidFill>
                <a:srgbClr val="FF0000"/>
              </a:solidFill>
            </a:endParaRPr>
          </a:p>
        </p:txBody>
      </p:sp>
      <p:sp>
        <p:nvSpPr>
          <p:cNvPr id="276" name="Shape 276"/>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Business Understanding</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sz="4000">
                <a:solidFill>
                  <a:srgbClr val="4F4F4F"/>
                </a:solidFill>
                <a:highlight>
                  <a:srgbClr val="FFFFFF"/>
                </a:highlight>
                <a:latin typeface="Arial"/>
                <a:ea typeface="Arial"/>
                <a:cs typeface="Arial"/>
                <a:sym typeface="Arial"/>
              </a:rPr>
              <a:t>“Berapa banyak beras yang harus disediakan oleh pemerintah untuk konsumsi di daerah DKI Jakarta pada setiap bulan di tahun 2019?”</a:t>
            </a:r>
            <a:endParaRPr sz="4000">
              <a:solidFill>
                <a:srgbClr val="4F4F4F"/>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4000">
              <a:solidFill>
                <a:srgbClr val="4F4F4F"/>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rPr lang="en-US" sz="3000">
                <a:solidFill>
                  <a:srgbClr val="FF0000"/>
                </a:solidFill>
                <a:highlight>
                  <a:srgbClr val="FFFFFF"/>
                </a:highlight>
                <a:latin typeface="Arial"/>
                <a:ea typeface="Arial"/>
                <a:cs typeface="Arial"/>
                <a:sym typeface="Arial"/>
              </a:rPr>
              <a:t>~Business understanding?~</a:t>
            </a:r>
            <a:endParaRPr sz="3000">
              <a:solidFill>
                <a:srgbClr val="FF0000"/>
              </a:solidFill>
              <a:highlight>
                <a:srgbClr val="FFFFFF"/>
              </a:highlight>
              <a:latin typeface="Arial"/>
              <a:ea typeface="Arial"/>
              <a:cs typeface="Arial"/>
              <a:sym typeface="Arial"/>
            </a:endParaRPr>
          </a:p>
        </p:txBody>
      </p:sp>
      <p:sp>
        <p:nvSpPr>
          <p:cNvPr id="282" name="Shape 282"/>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Case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400">
                <a:solidFill>
                  <a:srgbClr val="4F4F4F"/>
                </a:solidFill>
                <a:highlight>
                  <a:srgbClr val="FFFFFF"/>
                </a:highlight>
                <a:latin typeface="Arial"/>
                <a:ea typeface="Arial"/>
                <a:cs typeface="Arial"/>
                <a:sym typeface="Arial"/>
              </a:rPr>
              <a:t>"The data understanding phase starts with an initial data collection and proceeds with activities in order to get familiar with the data, to identify data quality problems, to discover first insights into the data, or to detect interesting subsets to form hypotheses for hidden information."</a:t>
            </a:r>
            <a:endParaRPr sz="2400">
              <a:solidFill>
                <a:srgbClr val="4F4F4F"/>
              </a:solidFill>
              <a:highlight>
                <a:srgbClr val="FFFFFF"/>
              </a:highlight>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lang="en-US" sz="2400">
                <a:solidFill>
                  <a:srgbClr val="4F4F4F"/>
                </a:solidFill>
                <a:highlight>
                  <a:srgbClr val="FFFFFF"/>
                </a:highlight>
                <a:latin typeface="Arial"/>
                <a:ea typeface="Arial"/>
                <a:cs typeface="Arial"/>
                <a:sym typeface="Arial"/>
              </a:rPr>
              <a:t>- Wikipedia</a:t>
            </a:r>
            <a:endParaRPr sz="2400">
              <a:solidFill>
                <a:srgbClr val="4F4F4F"/>
              </a:solidFill>
              <a:highlight>
                <a:srgbClr val="FFFFFF"/>
              </a:highlight>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t/>
            </a:r>
            <a:endParaRPr sz="2400">
              <a:solidFill>
                <a:srgbClr val="4F4F4F"/>
              </a:solidFill>
              <a:highlight>
                <a:srgbClr val="FFFFFF"/>
              </a:highlight>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b="1" lang="en-US" sz="2400">
                <a:solidFill>
                  <a:srgbClr val="FF0000"/>
                </a:solidFill>
                <a:highlight>
                  <a:srgbClr val="FFFFFF"/>
                </a:highlight>
                <a:latin typeface="Arial"/>
                <a:ea typeface="Arial"/>
                <a:cs typeface="Arial"/>
                <a:sym typeface="Arial"/>
              </a:rPr>
              <a:t>Key Questions:</a:t>
            </a:r>
            <a:endParaRPr b="1" sz="2400">
              <a:solidFill>
                <a:srgbClr val="FF0000"/>
              </a:solidFill>
              <a:highlight>
                <a:srgbClr val="FFFFFF"/>
              </a:highlight>
              <a:latin typeface="Arial"/>
              <a:ea typeface="Arial"/>
              <a:cs typeface="Arial"/>
              <a:sym typeface="Arial"/>
            </a:endParaRPr>
          </a:p>
          <a:p>
            <a:pPr indent="-368300" lvl="0" marL="457200" rtl="0">
              <a:lnSpc>
                <a:spcPct val="100000"/>
              </a:lnSpc>
              <a:spcBef>
                <a:spcPts val="0"/>
              </a:spcBef>
              <a:spcAft>
                <a:spcPts val="0"/>
              </a:spcAft>
              <a:buClr>
                <a:srgbClr val="FF0000"/>
              </a:buClr>
              <a:buSzPts val="2200"/>
              <a:buFont typeface="Arial"/>
              <a:buChar char="•"/>
            </a:pPr>
            <a:r>
              <a:rPr lang="en-US" sz="2200">
                <a:solidFill>
                  <a:srgbClr val="FF0000"/>
                </a:solidFill>
                <a:latin typeface="Arial"/>
                <a:ea typeface="Arial"/>
                <a:cs typeface="Arial"/>
                <a:sym typeface="Arial"/>
              </a:rPr>
              <a:t>What data is needed? </a:t>
            </a:r>
            <a:endParaRPr sz="2200">
              <a:solidFill>
                <a:srgbClr val="FF0000"/>
              </a:solidFill>
              <a:latin typeface="Arial"/>
              <a:ea typeface="Arial"/>
              <a:cs typeface="Arial"/>
              <a:sym typeface="Arial"/>
            </a:endParaRPr>
          </a:p>
          <a:p>
            <a:pPr indent="-368300" lvl="0" marL="457200" rtl="0">
              <a:lnSpc>
                <a:spcPct val="100000"/>
              </a:lnSpc>
              <a:spcBef>
                <a:spcPts val="0"/>
              </a:spcBef>
              <a:spcAft>
                <a:spcPts val="0"/>
              </a:spcAft>
              <a:buClr>
                <a:srgbClr val="FF0000"/>
              </a:buClr>
              <a:buSzPts val="2200"/>
              <a:buFont typeface="Arial"/>
              <a:buChar char="•"/>
            </a:pPr>
            <a:r>
              <a:rPr lang="en-US" sz="2200">
                <a:solidFill>
                  <a:srgbClr val="FF0000"/>
                </a:solidFill>
                <a:latin typeface="Arial"/>
                <a:ea typeface="Arial"/>
                <a:cs typeface="Arial"/>
                <a:sym typeface="Arial"/>
              </a:rPr>
              <a:t>What data is available? </a:t>
            </a:r>
            <a:endParaRPr sz="2200">
              <a:solidFill>
                <a:srgbClr val="FF0000"/>
              </a:solidFill>
              <a:latin typeface="Arial"/>
              <a:ea typeface="Arial"/>
              <a:cs typeface="Arial"/>
              <a:sym typeface="Arial"/>
            </a:endParaRPr>
          </a:p>
          <a:p>
            <a:pPr indent="-368300" lvl="0" marL="457200" rtl="0">
              <a:lnSpc>
                <a:spcPct val="100000"/>
              </a:lnSpc>
              <a:spcBef>
                <a:spcPts val="0"/>
              </a:spcBef>
              <a:spcAft>
                <a:spcPts val="0"/>
              </a:spcAft>
              <a:buClr>
                <a:srgbClr val="FF0000"/>
              </a:buClr>
              <a:buSzPts val="2200"/>
              <a:buFont typeface="Arial"/>
              <a:buChar char="•"/>
            </a:pPr>
            <a:r>
              <a:rPr lang="en-US" sz="2200">
                <a:solidFill>
                  <a:srgbClr val="FF0000"/>
                </a:solidFill>
                <a:latin typeface="Arial"/>
                <a:ea typeface="Arial"/>
                <a:cs typeface="Arial"/>
                <a:sym typeface="Arial"/>
              </a:rPr>
              <a:t>What are the important characteristics of the data?</a:t>
            </a:r>
            <a:endParaRPr sz="2200">
              <a:solidFill>
                <a:srgbClr val="FF0000"/>
              </a:solidFill>
              <a:highlight>
                <a:srgbClr val="FFFFFF"/>
              </a:highlight>
              <a:latin typeface="Arial"/>
              <a:ea typeface="Arial"/>
              <a:cs typeface="Arial"/>
              <a:sym typeface="Arial"/>
            </a:endParaRPr>
          </a:p>
        </p:txBody>
      </p:sp>
      <p:sp>
        <p:nvSpPr>
          <p:cNvPr id="288" name="Shape 288"/>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Data Understanding</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sz="4000">
                <a:solidFill>
                  <a:srgbClr val="4F4F4F"/>
                </a:solidFill>
                <a:highlight>
                  <a:srgbClr val="FFFFFF"/>
                </a:highlight>
                <a:latin typeface="Arial"/>
                <a:ea typeface="Arial"/>
                <a:cs typeface="Arial"/>
                <a:sym typeface="Arial"/>
              </a:rPr>
              <a:t>“Berapa banyak beras yang harus disediakan oleh pemerintah untuk konsumsi di daerah DKI Jakarta pada setiap bulan di tahun 2019?”</a:t>
            </a:r>
            <a:endParaRPr sz="4000">
              <a:solidFill>
                <a:srgbClr val="4F4F4F"/>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4000">
              <a:solidFill>
                <a:srgbClr val="4F4F4F"/>
              </a:solidFill>
              <a:highlight>
                <a:srgbClr val="FFFFFF"/>
              </a:highlight>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n-US" sz="3000">
                <a:solidFill>
                  <a:srgbClr val="FF0000"/>
                </a:solidFill>
                <a:highlight>
                  <a:schemeClr val="lt1"/>
                </a:highlight>
                <a:latin typeface="Arial"/>
                <a:ea typeface="Arial"/>
                <a:cs typeface="Arial"/>
                <a:sym typeface="Arial"/>
              </a:rPr>
              <a:t>~Data understanding?~</a:t>
            </a:r>
            <a:endParaRPr sz="4000">
              <a:solidFill>
                <a:srgbClr val="4F4F4F"/>
              </a:solidFill>
              <a:highlight>
                <a:srgbClr val="FFFFFF"/>
              </a:highlight>
              <a:latin typeface="Arial"/>
              <a:ea typeface="Arial"/>
              <a:cs typeface="Arial"/>
              <a:sym typeface="Arial"/>
            </a:endParaRPr>
          </a:p>
        </p:txBody>
      </p:sp>
      <p:sp>
        <p:nvSpPr>
          <p:cNvPr id="294" name="Shape 294"/>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Case</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0"/>
              </a:spcAft>
              <a:buClr>
                <a:schemeClr val="dk1"/>
              </a:buClr>
              <a:buSzPts val="1100"/>
              <a:buFont typeface="Arial"/>
              <a:buNone/>
            </a:pPr>
            <a:r>
              <a:rPr lang="en-US" sz="2400">
                <a:solidFill>
                  <a:srgbClr val="4F4F4F"/>
                </a:solidFill>
                <a:latin typeface="Arial"/>
                <a:ea typeface="Arial"/>
                <a:cs typeface="Arial"/>
                <a:sym typeface="Arial"/>
              </a:rPr>
              <a:t>"The data preparation phase covers all activities to construct the final dataset (data that will be fed into the modeling tool(s)) from the initial raw data. Data preparation tasks are likely to be performed multiple times, and not in any prescribed order. Tasks include table, record, and attribute selection as well as transformation and cleaning of data for modeling tools."</a:t>
            </a:r>
            <a:endParaRPr sz="2400">
              <a:solidFill>
                <a:srgbClr val="4F4F4F"/>
              </a:solidFill>
              <a:latin typeface="Arial"/>
              <a:ea typeface="Arial"/>
              <a:cs typeface="Arial"/>
              <a:sym typeface="Arial"/>
            </a:endParaRPr>
          </a:p>
          <a:p>
            <a:pPr indent="0" lvl="0" marL="0" rtl="0">
              <a:lnSpc>
                <a:spcPct val="100000"/>
              </a:lnSpc>
              <a:spcBef>
                <a:spcPts val="1100"/>
              </a:spcBef>
              <a:spcAft>
                <a:spcPts val="1100"/>
              </a:spcAft>
              <a:buClr>
                <a:schemeClr val="dk1"/>
              </a:buClr>
              <a:buSzPts val="1100"/>
              <a:buFont typeface="Arial"/>
              <a:buNone/>
            </a:pPr>
            <a:r>
              <a:rPr lang="en-US" sz="2400">
                <a:solidFill>
                  <a:srgbClr val="4F4F4F"/>
                </a:solidFill>
                <a:latin typeface="Arial"/>
                <a:ea typeface="Arial"/>
                <a:cs typeface="Arial"/>
                <a:sym typeface="Arial"/>
              </a:rPr>
              <a:t>- Wikipedia</a:t>
            </a:r>
            <a:endParaRPr sz="2400">
              <a:solidFill>
                <a:srgbClr val="4F4F4F"/>
              </a:solidFill>
              <a:highlight>
                <a:srgbClr val="FFFFFF"/>
              </a:highlight>
              <a:latin typeface="Arial"/>
              <a:ea typeface="Arial"/>
              <a:cs typeface="Arial"/>
              <a:sym typeface="Arial"/>
            </a:endParaRPr>
          </a:p>
        </p:txBody>
      </p:sp>
      <p:sp>
        <p:nvSpPr>
          <p:cNvPr id="300" name="Shape 300"/>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Data Preparation</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b="1" lang="en-US" sz="2000">
                <a:solidFill>
                  <a:srgbClr val="4F4F4F"/>
                </a:solidFill>
                <a:latin typeface="Arial"/>
                <a:ea typeface="Arial"/>
                <a:cs typeface="Arial"/>
                <a:sym typeface="Arial"/>
              </a:rPr>
              <a:t>Common Steps Used in Data Preparation</a:t>
            </a:r>
            <a:endParaRPr b="1" sz="2000">
              <a:solidFill>
                <a:srgbClr val="4F4F4F"/>
              </a:solidFill>
              <a:latin typeface="Arial"/>
              <a:ea typeface="Arial"/>
              <a:cs typeface="Arial"/>
              <a:sym typeface="Arial"/>
            </a:endParaRPr>
          </a:p>
          <a:p>
            <a:pPr indent="-368300" lvl="0" marL="457200" rtl="0">
              <a:spcBef>
                <a:spcPts val="400"/>
              </a:spcBef>
              <a:spcAft>
                <a:spcPts val="0"/>
              </a:spcAft>
              <a:buClr>
                <a:srgbClr val="4F4F4F"/>
              </a:buClr>
              <a:buSzPts val="2200"/>
              <a:buFont typeface="Arial"/>
              <a:buChar char="•"/>
            </a:pPr>
            <a:r>
              <a:rPr lang="en-US" sz="2200">
                <a:solidFill>
                  <a:srgbClr val="FF0000"/>
                </a:solidFill>
                <a:latin typeface="Arial"/>
                <a:ea typeface="Arial"/>
                <a:cs typeface="Arial"/>
                <a:sym typeface="Arial"/>
              </a:rPr>
              <a:t>Gathering:</a:t>
            </a:r>
            <a:r>
              <a:rPr lang="en-US" sz="2200">
                <a:solidFill>
                  <a:srgbClr val="4F4F4F"/>
                </a:solidFill>
                <a:latin typeface="Arial"/>
                <a:ea typeface="Arial"/>
                <a:cs typeface="Arial"/>
                <a:sym typeface="Arial"/>
              </a:rPr>
              <a:t> When gathering data - you may need to collect data from multiple sources within your organization.</a:t>
            </a:r>
            <a:endParaRPr sz="2200">
              <a:solidFill>
                <a:srgbClr val="4F4F4F"/>
              </a:solidFill>
              <a:latin typeface="Arial"/>
              <a:ea typeface="Arial"/>
              <a:cs typeface="Arial"/>
              <a:sym typeface="Arial"/>
            </a:endParaRPr>
          </a:p>
          <a:p>
            <a:pPr indent="-368300" lvl="0" marL="457200" rtl="0">
              <a:spcBef>
                <a:spcPts val="0"/>
              </a:spcBef>
              <a:spcAft>
                <a:spcPts val="0"/>
              </a:spcAft>
              <a:buClr>
                <a:srgbClr val="4F4F4F"/>
              </a:buClr>
              <a:buSzPts val="2200"/>
              <a:buFont typeface="Arial"/>
              <a:buChar char="•"/>
            </a:pPr>
            <a:r>
              <a:rPr lang="en-US" sz="2200">
                <a:solidFill>
                  <a:srgbClr val="FF0000"/>
                </a:solidFill>
                <a:latin typeface="Arial"/>
                <a:ea typeface="Arial"/>
                <a:cs typeface="Arial"/>
                <a:sym typeface="Arial"/>
              </a:rPr>
              <a:t>Cleansing:</a:t>
            </a:r>
            <a:r>
              <a:rPr lang="en-US" sz="2200">
                <a:solidFill>
                  <a:srgbClr val="4F4F4F"/>
                </a:solidFill>
                <a:latin typeface="Arial"/>
                <a:ea typeface="Arial"/>
                <a:cs typeface="Arial"/>
                <a:sym typeface="Arial"/>
              </a:rPr>
              <a:t> The data set you are working with may have issues that you want to resolve prior to your analysis. This can be in the form of incorrect or missing data.</a:t>
            </a:r>
            <a:endParaRPr sz="2200">
              <a:solidFill>
                <a:srgbClr val="4F4F4F"/>
              </a:solidFill>
              <a:latin typeface="Arial"/>
              <a:ea typeface="Arial"/>
              <a:cs typeface="Arial"/>
              <a:sym typeface="Arial"/>
            </a:endParaRPr>
          </a:p>
          <a:p>
            <a:pPr indent="-368300" lvl="0" marL="457200" rtl="0">
              <a:spcBef>
                <a:spcPts val="0"/>
              </a:spcBef>
              <a:spcAft>
                <a:spcPts val="0"/>
              </a:spcAft>
              <a:buClr>
                <a:srgbClr val="4F4F4F"/>
              </a:buClr>
              <a:buSzPts val="2200"/>
              <a:buFont typeface="Arial"/>
              <a:buChar char="•"/>
            </a:pPr>
            <a:r>
              <a:rPr lang="en-US" sz="2200">
                <a:solidFill>
                  <a:srgbClr val="FF0000"/>
                </a:solidFill>
                <a:latin typeface="Arial"/>
                <a:ea typeface="Arial"/>
                <a:cs typeface="Arial"/>
                <a:sym typeface="Arial"/>
              </a:rPr>
              <a:t>Formatting:</a:t>
            </a:r>
            <a:r>
              <a:rPr lang="en-US" sz="2200">
                <a:solidFill>
                  <a:srgbClr val="4F4F4F"/>
                </a:solidFill>
                <a:latin typeface="Arial"/>
                <a:ea typeface="Arial"/>
                <a:cs typeface="Arial"/>
                <a:sym typeface="Arial"/>
              </a:rPr>
              <a:t> You may need to format the data by changing the way a date field appears, renaming a field, or even rotating the data, similar to using a pivot table.</a:t>
            </a:r>
            <a:endParaRPr sz="2200">
              <a:solidFill>
                <a:srgbClr val="4F4F4F"/>
              </a:solidFill>
              <a:latin typeface="Arial"/>
              <a:ea typeface="Arial"/>
              <a:cs typeface="Arial"/>
              <a:sym typeface="Arial"/>
            </a:endParaRPr>
          </a:p>
          <a:p>
            <a:pPr indent="-368300" lvl="0" marL="457200" rtl="0">
              <a:spcBef>
                <a:spcPts val="0"/>
              </a:spcBef>
              <a:spcAft>
                <a:spcPts val="0"/>
              </a:spcAft>
              <a:buClr>
                <a:srgbClr val="4F4F4F"/>
              </a:buClr>
              <a:buSzPts val="2200"/>
              <a:buFont typeface="Arial"/>
              <a:buChar char="•"/>
            </a:pPr>
            <a:r>
              <a:rPr lang="en-US" sz="2200">
                <a:solidFill>
                  <a:srgbClr val="FF0000"/>
                </a:solidFill>
                <a:latin typeface="Arial"/>
                <a:ea typeface="Arial"/>
                <a:cs typeface="Arial"/>
                <a:sym typeface="Arial"/>
              </a:rPr>
              <a:t>Blending:</a:t>
            </a:r>
            <a:r>
              <a:rPr lang="en-US" sz="2200">
                <a:solidFill>
                  <a:srgbClr val="4F4F4F"/>
                </a:solidFill>
                <a:latin typeface="Arial"/>
                <a:ea typeface="Arial"/>
                <a:cs typeface="Arial"/>
                <a:sym typeface="Arial"/>
              </a:rPr>
              <a:t> You may want to blend, or combine, your data with other datasets to enrich it with additional variables, similar to using the vlookup function in Excel.</a:t>
            </a:r>
            <a:endParaRPr sz="2200">
              <a:solidFill>
                <a:srgbClr val="4F4F4F"/>
              </a:solidFill>
              <a:latin typeface="Arial"/>
              <a:ea typeface="Arial"/>
              <a:cs typeface="Arial"/>
              <a:sym typeface="Arial"/>
            </a:endParaRPr>
          </a:p>
          <a:p>
            <a:pPr indent="-368300" lvl="0" marL="457200" rtl="0">
              <a:spcBef>
                <a:spcPts val="0"/>
              </a:spcBef>
              <a:spcAft>
                <a:spcPts val="0"/>
              </a:spcAft>
              <a:buClr>
                <a:srgbClr val="4F4F4F"/>
              </a:buClr>
              <a:buSzPts val="2200"/>
              <a:buFont typeface="Arial"/>
              <a:buChar char="•"/>
            </a:pPr>
            <a:r>
              <a:rPr lang="en-US" sz="2200">
                <a:solidFill>
                  <a:srgbClr val="FF0000"/>
                </a:solidFill>
                <a:latin typeface="Arial"/>
                <a:ea typeface="Arial"/>
                <a:cs typeface="Arial"/>
                <a:sym typeface="Arial"/>
              </a:rPr>
              <a:t>Sampling:</a:t>
            </a:r>
            <a:r>
              <a:rPr lang="en-US" sz="2200">
                <a:solidFill>
                  <a:srgbClr val="4F4F4F"/>
                </a:solidFill>
                <a:latin typeface="Arial"/>
                <a:ea typeface="Arial"/>
                <a:cs typeface="Arial"/>
                <a:sym typeface="Arial"/>
              </a:rPr>
              <a:t> Lastly, you may want to sample the dataset and work with a more manageable number of records.</a:t>
            </a:r>
            <a:endParaRPr sz="2200">
              <a:solidFill>
                <a:srgbClr val="4F4F4F"/>
              </a:solidFill>
              <a:latin typeface="Arial"/>
              <a:ea typeface="Arial"/>
              <a:cs typeface="Arial"/>
              <a:sym typeface="Arial"/>
            </a:endParaRPr>
          </a:p>
          <a:p>
            <a:pPr indent="0" lvl="0" marL="0" rtl="0">
              <a:lnSpc>
                <a:spcPct val="100000"/>
              </a:lnSpc>
              <a:spcBef>
                <a:spcPts val="0"/>
              </a:spcBef>
              <a:spcAft>
                <a:spcPts val="1100"/>
              </a:spcAft>
              <a:buClr>
                <a:schemeClr val="dk1"/>
              </a:buClr>
              <a:buSzPts val="1100"/>
              <a:buFont typeface="Arial"/>
              <a:buNone/>
            </a:pPr>
            <a:r>
              <a:t/>
            </a:r>
            <a:endParaRPr sz="2400">
              <a:solidFill>
                <a:srgbClr val="4F4F4F"/>
              </a:solidFill>
              <a:latin typeface="Arial"/>
              <a:ea typeface="Arial"/>
              <a:cs typeface="Arial"/>
              <a:sym typeface="Arial"/>
            </a:endParaRPr>
          </a:p>
        </p:txBody>
      </p:sp>
      <p:sp>
        <p:nvSpPr>
          <p:cNvPr id="306" name="Shape 306"/>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Data Preparation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654175" y="428625"/>
            <a:ext cx="9001125" cy="98901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1"/>
                </a:solidFill>
                <a:latin typeface="Calibri"/>
                <a:ea typeface="Calibri"/>
                <a:cs typeface="Calibri"/>
                <a:sym typeface="Calibri"/>
              </a:rPr>
              <a:t>Barry </a:t>
            </a:r>
            <a:r>
              <a:rPr b="0" i="0" lang="en-US" sz="4400" u="none" cap="none" strike="noStrike">
                <a:solidFill>
                  <a:schemeClr val="dk1"/>
                </a:solidFill>
                <a:latin typeface="Calibri"/>
                <a:ea typeface="Calibri"/>
                <a:cs typeface="Calibri"/>
                <a:sym typeface="Calibri"/>
              </a:rPr>
              <a:t>Mikhael Cavin</a:t>
            </a:r>
            <a:endParaRPr b="0" i="0" sz="4400" u="none" cap="none" strike="noStrike">
              <a:solidFill>
                <a:schemeClr val="dk1"/>
              </a:solidFill>
              <a:latin typeface="Calibri"/>
              <a:ea typeface="Calibri"/>
              <a:cs typeface="Calibri"/>
              <a:sym typeface="Calibri"/>
            </a:endParaRPr>
          </a:p>
        </p:txBody>
      </p:sp>
      <p:sp>
        <p:nvSpPr>
          <p:cNvPr id="204" name="Shape 204"/>
          <p:cNvSpPr txBox="1"/>
          <p:nvPr>
            <p:ph idx="1" type="body"/>
          </p:nvPr>
        </p:nvSpPr>
        <p:spPr>
          <a:xfrm>
            <a:off x="593725" y="1600200"/>
            <a:ext cx="106934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S.Si. Matematika, Universitas Indonesia (2010-2015)</a:t>
            </a:r>
            <a:br>
              <a:rPr b="0" i="0" lang="en-US" sz="3000" u="none" cap="none" strike="noStrike">
                <a:solidFill>
                  <a:schemeClr val="dk1"/>
                </a:solidFill>
                <a:latin typeface="Calibri"/>
                <a:ea typeface="Calibri"/>
                <a:cs typeface="Calibri"/>
                <a:sym typeface="Calibri"/>
              </a:rPr>
            </a:br>
            <a:r>
              <a:rPr b="0" i="1" lang="en-US" sz="3000" u="none" cap="none" strike="noStrike">
                <a:solidFill>
                  <a:schemeClr val="dk1"/>
                </a:solidFill>
                <a:latin typeface="Calibri"/>
                <a:ea typeface="Calibri"/>
                <a:cs typeface="Calibri"/>
                <a:sym typeface="Calibri"/>
              </a:rPr>
              <a:t>Proses Dirichlet di Ruang Sobolev</a:t>
            </a:r>
            <a:endParaRPr b="0" i="1" sz="3000" u="none" cap="none" strike="noStrike">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ts val="3000"/>
              <a:buFont typeface="Arial"/>
              <a:buChar char="•"/>
            </a:pPr>
            <a:r>
              <a:rPr b="0" i="1" lang="en-US" sz="3000" u="none" cap="none" strike="noStrike">
                <a:solidFill>
                  <a:schemeClr val="dk1"/>
                </a:solidFill>
                <a:latin typeface="Calibri"/>
                <a:ea typeface="Calibri"/>
                <a:cs typeface="Calibri"/>
                <a:sym typeface="Calibri"/>
              </a:rPr>
              <a:t>Researcher – Data Scientist, </a:t>
            </a:r>
            <a:r>
              <a:rPr b="0" i="0" lang="en-US" sz="3000" u="none" cap="none" strike="noStrike">
                <a:solidFill>
                  <a:schemeClr val="dk1"/>
                </a:solidFill>
                <a:latin typeface="Calibri"/>
                <a:ea typeface="Calibri"/>
                <a:cs typeface="Calibri"/>
                <a:sym typeface="Calibri"/>
              </a:rPr>
              <a:t>Dattabot (2015-2016)</a:t>
            </a:r>
            <a:endParaRPr b="0" i="0" sz="3000" u="none" cap="none" strike="noStrike">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M.Sc. Applied Mathematics, Imperial College London (2016-2017)</a:t>
            </a:r>
            <a:br>
              <a:rPr b="0" i="0" lang="en-US" sz="3000" u="none" cap="none" strike="noStrike">
                <a:solidFill>
                  <a:schemeClr val="dk1"/>
                </a:solidFill>
                <a:latin typeface="Calibri"/>
                <a:ea typeface="Calibri"/>
                <a:cs typeface="Calibri"/>
                <a:sym typeface="Calibri"/>
              </a:rPr>
            </a:br>
            <a:r>
              <a:rPr b="0" i="1" lang="en-US" sz="3000" u="none" cap="none" strike="noStrike">
                <a:solidFill>
                  <a:schemeClr val="dk1"/>
                </a:solidFill>
                <a:latin typeface="Calibri"/>
                <a:ea typeface="Calibri"/>
                <a:cs typeface="Calibri"/>
                <a:sym typeface="Calibri"/>
              </a:rPr>
              <a:t>Pedestrian Model with Congestion</a:t>
            </a:r>
            <a:endParaRPr b="0" i="0" sz="3000" u="none" cap="none" strike="noStrike">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ts val="3000"/>
              <a:buFont typeface="Arial"/>
              <a:buChar char="•"/>
            </a:pPr>
            <a:r>
              <a:rPr b="0" i="1" lang="en-US" sz="3000" u="none" cap="none" strike="noStrike">
                <a:solidFill>
                  <a:schemeClr val="dk1"/>
                </a:solidFill>
                <a:latin typeface="Calibri"/>
                <a:ea typeface="Calibri"/>
                <a:cs typeface="Calibri"/>
                <a:sym typeface="Calibri"/>
              </a:rPr>
              <a:t>Data Scientist</a:t>
            </a:r>
            <a:r>
              <a:rPr b="0" i="0" lang="en-US" sz="3000" u="none" cap="none" strike="noStrike">
                <a:solidFill>
                  <a:schemeClr val="dk1"/>
                </a:solidFill>
                <a:latin typeface="Calibri"/>
                <a:ea typeface="Calibri"/>
                <a:cs typeface="Calibri"/>
                <a:sym typeface="Calibri"/>
              </a:rPr>
              <a:t>, Tokopedia (2017-2018)</a:t>
            </a:r>
            <a:endParaRPr/>
          </a:p>
          <a:p>
            <a:pPr indent="-342900" lvl="0" marL="342900" marR="0" rtl="0" algn="l">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Co-founder, Erudio School of Science (2018-Sekarang)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200">
                <a:solidFill>
                  <a:srgbClr val="4F4F4F"/>
                </a:solidFill>
                <a:highlight>
                  <a:srgbClr val="FFFFFF"/>
                </a:highlight>
                <a:latin typeface="Arial"/>
                <a:ea typeface="Arial"/>
                <a:cs typeface="Arial"/>
                <a:sym typeface="Arial"/>
              </a:rPr>
              <a:t>"In this phase, various modeling techniques are selected and applied, and their parameters are calibrated to optimal values. Typically, there are several techniques for the same data mining problem type. Some techniques have specific requirements on the form of data. Therefore, stepping back to the data preparation phase is often needed."</a:t>
            </a:r>
            <a:endParaRPr sz="2200">
              <a:solidFill>
                <a:srgbClr val="4F4F4F"/>
              </a:solidFill>
              <a:highlight>
                <a:srgbClr val="FFFFFF"/>
              </a:highlight>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lang="en-US" sz="2200">
                <a:solidFill>
                  <a:srgbClr val="4F4F4F"/>
                </a:solidFill>
                <a:highlight>
                  <a:srgbClr val="FFFFFF"/>
                </a:highlight>
                <a:latin typeface="Arial"/>
                <a:ea typeface="Arial"/>
                <a:cs typeface="Arial"/>
                <a:sym typeface="Arial"/>
              </a:rPr>
              <a:t>- Wikipedia</a:t>
            </a:r>
            <a:endParaRPr sz="2200">
              <a:solidFill>
                <a:srgbClr val="4F4F4F"/>
              </a:solidFill>
              <a:highlight>
                <a:srgbClr val="FFFFFF"/>
              </a:highlight>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t/>
            </a:r>
            <a:endParaRPr sz="2400">
              <a:solidFill>
                <a:srgbClr val="4F4F4F"/>
              </a:solidFill>
              <a:highlight>
                <a:srgbClr val="FFFFFF"/>
              </a:highlight>
              <a:latin typeface="Arial"/>
              <a:ea typeface="Arial"/>
              <a:cs typeface="Arial"/>
              <a:sym typeface="Arial"/>
            </a:endParaRPr>
          </a:p>
          <a:p>
            <a:pPr indent="0" lvl="0" marL="0" rtl="0">
              <a:lnSpc>
                <a:spcPct val="100000"/>
              </a:lnSpc>
              <a:spcBef>
                <a:spcPts val="0"/>
              </a:spcBef>
              <a:spcAft>
                <a:spcPts val="0"/>
              </a:spcAft>
              <a:buClr>
                <a:schemeClr val="dk1"/>
              </a:buClr>
              <a:buSzPts val="1100"/>
              <a:buFont typeface="Arial"/>
              <a:buNone/>
            </a:pPr>
            <a:r>
              <a:rPr b="1" lang="en-US" sz="2200">
                <a:solidFill>
                  <a:srgbClr val="FF0000"/>
                </a:solidFill>
                <a:latin typeface="Arial"/>
                <a:ea typeface="Arial"/>
                <a:cs typeface="Arial"/>
                <a:sym typeface="Arial"/>
              </a:rPr>
              <a:t>Important Steps</a:t>
            </a:r>
            <a:endParaRPr b="1" sz="2200">
              <a:solidFill>
                <a:srgbClr val="FF0000"/>
              </a:solidFill>
              <a:latin typeface="Arial"/>
              <a:ea typeface="Arial"/>
              <a:cs typeface="Arial"/>
              <a:sym typeface="Arial"/>
            </a:endParaRPr>
          </a:p>
          <a:p>
            <a:pPr indent="-368300" lvl="0" marL="457200" rtl="0">
              <a:lnSpc>
                <a:spcPct val="100000"/>
              </a:lnSpc>
              <a:spcBef>
                <a:spcPts val="400"/>
              </a:spcBef>
              <a:spcAft>
                <a:spcPts val="0"/>
              </a:spcAft>
              <a:buClr>
                <a:srgbClr val="FF0000"/>
              </a:buClr>
              <a:buSzPts val="2200"/>
              <a:buFont typeface="Arial"/>
              <a:buChar char="•"/>
            </a:pPr>
            <a:r>
              <a:rPr lang="en-US" sz="2200">
                <a:solidFill>
                  <a:srgbClr val="FF0000"/>
                </a:solidFill>
                <a:latin typeface="Arial"/>
                <a:ea typeface="Arial"/>
                <a:cs typeface="Arial"/>
                <a:sym typeface="Arial"/>
              </a:rPr>
              <a:t>Determine what methodology to use to solve the problem</a:t>
            </a:r>
            <a:endParaRPr sz="2200">
              <a:solidFill>
                <a:srgbClr val="FF0000"/>
              </a:solidFill>
              <a:latin typeface="Arial"/>
              <a:ea typeface="Arial"/>
              <a:cs typeface="Arial"/>
              <a:sym typeface="Arial"/>
            </a:endParaRPr>
          </a:p>
          <a:p>
            <a:pPr indent="-368300" lvl="0" marL="457200" rtl="0">
              <a:lnSpc>
                <a:spcPct val="100000"/>
              </a:lnSpc>
              <a:spcBef>
                <a:spcPts val="0"/>
              </a:spcBef>
              <a:spcAft>
                <a:spcPts val="0"/>
              </a:spcAft>
              <a:buClr>
                <a:srgbClr val="FF0000"/>
              </a:buClr>
              <a:buSzPts val="2200"/>
              <a:buFont typeface="Arial"/>
              <a:buChar char="•"/>
            </a:pPr>
            <a:r>
              <a:rPr lang="en-US" sz="2200">
                <a:solidFill>
                  <a:srgbClr val="FF0000"/>
                </a:solidFill>
                <a:latin typeface="Arial"/>
                <a:ea typeface="Arial"/>
                <a:cs typeface="Arial"/>
                <a:sym typeface="Arial"/>
              </a:rPr>
              <a:t>Determine the important factors or variables that will help solve the problem</a:t>
            </a:r>
            <a:endParaRPr sz="2200">
              <a:solidFill>
                <a:srgbClr val="FF0000"/>
              </a:solidFill>
              <a:latin typeface="Arial"/>
              <a:ea typeface="Arial"/>
              <a:cs typeface="Arial"/>
              <a:sym typeface="Arial"/>
            </a:endParaRPr>
          </a:p>
          <a:p>
            <a:pPr indent="-368300" lvl="0" marL="457200" rtl="0">
              <a:lnSpc>
                <a:spcPct val="100000"/>
              </a:lnSpc>
              <a:spcBef>
                <a:spcPts val="0"/>
              </a:spcBef>
              <a:spcAft>
                <a:spcPts val="0"/>
              </a:spcAft>
              <a:buClr>
                <a:srgbClr val="FF0000"/>
              </a:buClr>
              <a:buSzPts val="2200"/>
              <a:buFont typeface="Arial"/>
              <a:buChar char="•"/>
            </a:pPr>
            <a:r>
              <a:rPr lang="en-US" sz="2200">
                <a:solidFill>
                  <a:srgbClr val="FF0000"/>
                </a:solidFill>
                <a:latin typeface="Arial"/>
                <a:ea typeface="Arial"/>
                <a:cs typeface="Arial"/>
                <a:sym typeface="Arial"/>
              </a:rPr>
              <a:t>Build a model to solve the problem</a:t>
            </a:r>
            <a:endParaRPr sz="2200">
              <a:solidFill>
                <a:srgbClr val="FF0000"/>
              </a:solidFill>
              <a:latin typeface="Arial"/>
              <a:ea typeface="Arial"/>
              <a:cs typeface="Arial"/>
              <a:sym typeface="Arial"/>
            </a:endParaRPr>
          </a:p>
          <a:p>
            <a:pPr indent="-368300" lvl="0" marL="457200" rtl="0">
              <a:lnSpc>
                <a:spcPct val="100000"/>
              </a:lnSpc>
              <a:spcBef>
                <a:spcPts val="0"/>
              </a:spcBef>
              <a:spcAft>
                <a:spcPts val="0"/>
              </a:spcAft>
              <a:buClr>
                <a:srgbClr val="FF0000"/>
              </a:buClr>
              <a:buSzPts val="2200"/>
              <a:buFont typeface="Arial"/>
              <a:buChar char="•"/>
            </a:pPr>
            <a:r>
              <a:rPr lang="en-US" sz="2200">
                <a:solidFill>
                  <a:srgbClr val="FF0000"/>
                </a:solidFill>
                <a:latin typeface="Arial"/>
                <a:ea typeface="Arial"/>
                <a:cs typeface="Arial"/>
                <a:sym typeface="Arial"/>
              </a:rPr>
              <a:t>Run the model and move to the evaluation phase</a:t>
            </a:r>
            <a:endParaRPr sz="2200">
              <a:solidFill>
                <a:srgbClr val="FF0000"/>
              </a:solidFill>
              <a:latin typeface="Arial"/>
              <a:ea typeface="Arial"/>
              <a:cs typeface="Arial"/>
              <a:sym typeface="Arial"/>
            </a:endParaRPr>
          </a:p>
          <a:p>
            <a:pPr indent="0" lvl="0" marL="0" rtl="0">
              <a:lnSpc>
                <a:spcPct val="100000"/>
              </a:lnSpc>
              <a:spcBef>
                <a:spcPts val="0"/>
              </a:spcBef>
              <a:spcAft>
                <a:spcPts val="1100"/>
              </a:spcAft>
              <a:buClr>
                <a:schemeClr val="dk1"/>
              </a:buClr>
              <a:buSzPts val="1100"/>
              <a:buFont typeface="Arial"/>
              <a:buNone/>
            </a:pPr>
            <a:r>
              <a:t/>
            </a:r>
            <a:endParaRPr b="1" sz="2400">
              <a:solidFill>
                <a:srgbClr val="4F4F4F"/>
              </a:solidFill>
              <a:latin typeface="Arial"/>
              <a:ea typeface="Arial"/>
              <a:cs typeface="Arial"/>
              <a:sym typeface="Arial"/>
            </a:endParaRPr>
          </a:p>
        </p:txBody>
      </p:sp>
      <p:sp>
        <p:nvSpPr>
          <p:cNvPr id="312" name="Shape 312"/>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Analysis and Modelling</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sz="4000">
                <a:solidFill>
                  <a:srgbClr val="4F4F4F"/>
                </a:solidFill>
                <a:highlight>
                  <a:srgbClr val="FFFFFF"/>
                </a:highlight>
                <a:latin typeface="Arial"/>
                <a:ea typeface="Arial"/>
                <a:cs typeface="Arial"/>
                <a:sym typeface="Arial"/>
              </a:rPr>
              <a:t>“Berapa banyak beras yang harus disediakan oleh pemerintah untuk konsumsi di daerah DKI Jakarta pada setiap bulan di tahun 2019?”</a:t>
            </a:r>
            <a:endParaRPr sz="4000">
              <a:solidFill>
                <a:srgbClr val="4F4F4F"/>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4000">
              <a:solidFill>
                <a:srgbClr val="4F4F4F"/>
              </a:solidFill>
              <a:highlight>
                <a:srgbClr val="FFFFFF"/>
              </a:highlight>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n-US" sz="3000">
                <a:solidFill>
                  <a:srgbClr val="FF0000"/>
                </a:solidFill>
                <a:highlight>
                  <a:schemeClr val="lt1"/>
                </a:highlight>
                <a:latin typeface="Arial"/>
                <a:ea typeface="Arial"/>
                <a:cs typeface="Arial"/>
                <a:sym typeface="Arial"/>
              </a:rPr>
              <a:t>~Data understanding?~</a:t>
            </a:r>
            <a:endParaRPr sz="4000">
              <a:solidFill>
                <a:srgbClr val="4F4F4F"/>
              </a:solidFill>
              <a:highlight>
                <a:srgbClr val="FFFFFF"/>
              </a:highlight>
              <a:latin typeface="Arial"/>
              <a:ea typeface="Arial"/>
              <a:cs typeface="Arial"/>
              <a:sym typeface="Arial"/>
            </a:endParaRPr>
          </a:p>
        </p:txBody>
      </p:sp>
      <p:sp>
        <p:nvSpPr>
          <p:cNvPr id="318" name="Shape 318"/>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Case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0"/>
              </a:spcAft>
              <a:buClr>
                <a:schemeClr val="dk1"/>
              </a:buClr>
              <a:buSzPts val="1100"/>
              <a:buFont typeface="Arial"/>
              <a:buNone/>
            </a:pPr>
            <a:r>
              <a:rPr lang="en-US" sz="2400">
                <a:solidFill>
                  <a:srgbClr val="4F4F4F"/>
                </a:solidFill>
                <a:highlight>
                  <a:srgbClr val="FFFFFF"/>
                </a:highlight>
                <a:latin typeface="Arial"/>
                <a:ea typeface="Arial"/>
                <a:cs typeface="Arial"/>
                <a:sym typeface="Arial"/>
              </a:rPr>
              <a:t>"At this stage in the project you have built a model (or models) that appears to have high quality, from a data analysis perspective. Before proceeding to final deployment of the model, it is important to more thoroughly evaluate the model, and review the steps executed to construct the model, to be certain it properly achieves the business objectives. A key objective is to determine if there is some important business issue that has not been sufficiently considered. At the end of this phase, a decision on the use of the data mining results should be reached."</a:t>
            </a:r>
            <a:endParaRPr sz="2400">
              <a:solidFill>
                <a:srgbClr val="4F4F4F"/>
              </a:solidFill>
              <a:highlight>
                <a:srgbClr val="FFFFFF"/>
              </a:highlight>
              <a:latin typeface="Arial"/>
              <a:ea typeface="Arial"/>
              <a:cs typeface="Arial"/>
              <a:sym typeface="Arial"/>
            </a:endParaRPr>
          </a:p>
          <a:p>
            <a:pPr indent="0" lvl="0" marL="0" rtl="0">
              <a:lnSpc>
                <a:spcPct val="100000"/>
              </a:lnSpc>
              <a:spcBef>
                <a:spcPts val="1100"/>
              </a:spcBef>
              <a:spcAft>
                <a:spcPts val="1100"/>
              </a:spcAft>
              <a:buClr>
                <a:schemeClr val="dk1"/>
              </a:buClr>
              <a:buSzPts val="1100"/>
              <a:buFont typeface="Arial"/>
              <a:buNone/>
            </a:pPr>
            <a:r>
              <a:rPr lang="en-US" sz="2400">
                <a:solidFill>
                  <a:srgbClr val="4F4F4F"/>
                </a:solidFill>
                <a:highlight>
                  <a:srgbClr val="FFFFFF"/>
                </a:highlight>
                <a:latin typeface="Arial"/>
                <a:ea typeface="Arial"/>
                <a:cs typeface="Arial"/>
                <a:sym typeface="Arial"/>
              </a:rPr>
              <a:t>- Wikipedia</a:t>
            </a:r>
            <a:endParaRPr sz="2400">
              <a:solidFill>
                <a:srgbClr val="4F4F4F"/>
              </a:solidFill>
              <a:highlight>
                <a:srgbClr val="FFFFFF"/>
              </a:highlight>
              <a:latin typeface="Arial"/>
              <a:ea typeface="Arial"/>
              <a:cs typeface="Arial"/>
              <a:sym typeface="Arial"/>
            </a:endParaRPr>
          </a:p>
        </p:txBody>
      </p:sp>
      <p:sp>
        <p:nvSpPr>
          <p:cNvPr id="324" name="Shape 324"/>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Evaluation</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33333"/>
              </a:lnSpc>
              <a:spcBef>
                <a:spcPts val="0"/>
              </a:spcBef>
              <a:spcAft>
                <a:spcPts val="0"/>
              </a:spcAft>
              <a:buClr>
                <a:schemeClr val="dk1"/>
              </a:buClr>
              <a:buSzPts val="1100"/>
              <a:buFont typeface="Arial"/>
              <a:buNone/>
            </a:pPr>
            <a:r>
              <a:rPr b="1" lang="en-US" sz="2400">
                <a:solidFill>
                  <a:srgbClr val="FF0000"/>
                </a:solidFill>
                <a:latin typeface="Arial"/>
                <a:ea typeface="Arial"/>
                <a:cs typeface="Arial"/>
                <a:sym typeface="Arial"/>
              </a:rPr>
              <a:t>Important Steps</a:t>
            </a:r>
            <a:endParaRPr b="1" sz="2400">
              <a:solidFill>
                <a:srgbClr val="FF0000"/>
              </a:solidFill>
              <a:latin typeface="Arial"/>
              <a:ea typeface="Arial"/>
              <a:cs typeface="Arial"/>
              <a:sym typeface="Arial"/>
            </a:endParaRPr>
          </a:p>
          <a:p>
            <a:pPr indent="-381000" lvl="0" marL="457200" rtl="0">
              <a:lnSpc>
                <a:spcPct val="133333"/>
              </a:lnSpc>
              <a:spcBef>
                <a:spcPts val="400"/>
              </a:spcBef>
              <a:spcAft>
                <a:spcPts val="0"/>
              </a:spcAft>
              <a:buClr>
                <a:srgbClr val="FF0000"/>
              </a:buClr>
              <a:buSzPts val="2400"/>
              <a:buFont typeface="Arial"/>
              <a:buChar char="•"/>
            </a:pPr>
            <a:r>
              <a:rPr lang="en-US" sz="2400">
                <a:solidFill>
                  <a:srgbClr val="FF0000"/>
                </a:solidFill>
                <a:latin typeface="Arial"/>
                <a:ea typeface="Arial"/>
                <a:cs typeface="Arial"/>
                <a:sym typeface="Arial"/>
              </a:rPr>
              <a:t>Observe the key results on the model</a:t>
            </a:r>
            <a:endParaRPr sz="2400">
              <a:solidFill>
                <a:srgbClr val="FF0000"/>
              </a:solidFill>
              <a:latin typeface="Arial"/>
              <a:ea typeface="Arial"/>
              <a:cs typeface="Arial"/>
              <a:sym typeface="Arial"/>
            </a:endParaRPr>
          </a:p>
          <a:p>
            <a:pPr indent="-381000" lvl="0" marL="457200" rtl="0">
              <a:lnSpc>
                <a:spcPct val="133333"/>
              </a:lnSpc>
              <a:spcBef>
                <a:spcPts val="0"/>
              </a:spcBef>
              <a:spcAft>
                <a:spcPts val="0"/>
              </a:spcAft>
              <a:buClr>
                <a:srgbClr val="FF0000"/>
              </a:buClr>
              <a:buSzPts val="2400"/>
              <a:buFont typeface="Arial"/>
              <a:buChar char="•"/>
            </a:pPr>
            <a:r>
              <a:rPr lang="en-US" sz="2400">
                <a:solidFill>
                  <a:srgbClr val="FF0000"/>
                </a:solidFill>
                <a:latin typeface="Arial"/>
                <a:ea typeface="Arial"/>
                <a:cs typeface="Arial"/>
                <a:sym typeface="Arial"/>
              </a:rPr>
              <a:t>Ensure the results make sense within the content of the business problem</a:t>
            </a:r>
            <a:endParaRPr sz="2400">
              <a:solidFill>
                <a:srgbClr val="FF0000"/>
              </a:solidFill>
              <a:latin typeface="Arial"/>
              <a:ea typeface="Arial"/>
              <a:cs typeface="Arial"/>
              <a:sym typeface="Arial"/>
            </a:endParaRPr>
          </a:p>
          <a:p>
            <a:pPr indent="-381000" lvl="0" marL="457200" rtl="0">
              <a:lnSpc>
                <a:spcPct val="133333"/>
              </a:lnSpc>
              <a:spcBef>
                <a:spcPts val="0"/>
              </a:spcBef>
              <a:spcAft>
                <a:spcPts val="0"/>
              </a:spcAft>
              <a:buClr>
                <a:srgbClr val="FF0000"/>
              </a:buClr>
              <a:buSzPts val="2400"/>
              <a:buFont typeface="Arial"/>
              <a:buChar char="•"/>
            </a:pPr>
            <a:r>
              <a:rPr lang="en-US" sz="2400">
                <a:solidFill>
                  <a:srgbClr val="FF0000"/>
                </a:solidFill>
                <a:latin typeface="Arial"/>
                <a:ea typeface="Arial"/>
                <a:cs typeface="Arial"/>
                <a:sym typeface="Arial"/>
              </a:rPr>
              <a:t>Determine whether to proceed to the next step or return to a previous phase</a:t>
            </a:r>
            <a:endParaRPr sz="2400">
              <a:solidFill>
                <a:srgbClr val="FF0000"/>
              </a:solidFill>
              <a:latin typeface="Arial"/>
              <a:ea typeface="Arial"/>
              <a:cs typeface="Arial"/>
              <a:sym typeface="Arial"/>
            </a:endParaRPr>
          </a:p>
          <a:p>
            <a:pPr indent="-381000" lvl="0" marL="457200" rtl="0">
              <a:lnSpc>
                <a:spcPct val="133333"/>
              </a:lnSpc>
              <a:spcBef>
                <a:spcPts val="0"/>
              </a:spcBef>
              <a:spcAft>
                <a:spcPts val="0"/>
              </a:spcAft>
              <a:buClr>
                <a:srgbClr val="FF0000"/>
              </a:buClr>
              <a:buSzPts val="2400"/>
              <a:buFont typeface="Arial"/>
              <a:buChar char="•"/>
            </a:pPr>
            <a:r>
              <a:rPr lang="en-US" sz="2400">
                <a:solidFill>
                  <a:srgbClr val="FF0000"/>
                </a:solidFill>
                <a:latin typeface="Arial"/>
                <a:ea typeface="Arial"/>
                <a:cs typeface="Arial"/>
                <a:sym typeface="Arial"/>
              </a:rPr>
              <a:t>Repeat as many times as necessary</a:t>
            </a:r>
            <a:endParaRPr sz="2400">
              <a:solidFill>
                <a:srgbClr val="FF0000"/>
              </a:solidFill>
              <a:latin typeface="Arial"/>
              <a:ea typeface="Arial"/>
              <a:cs typeface="Arial"/>
              <a:sym typeface="Arial"/>
            </a:endParaRPr>
          </a:p>
          <a:p>
            <a:pPr indent="0" lvl="0" marL="0" rtl="0">
              <a:lnSpc>
                <a:spcPct val="100000"/>
              </a:lnSpc>
              <a:spcBef>
                <a:spcPts val="0"/>
              </a:spcBef>
              <a:spcAft>
                <a:spcPts val="1100"/>
              </a:spcAft>
              <a:buClr>
                <a:schemeClr val="dk1"/>
              </a:buClr>
              <a:buSzPts val="1100"/>
              <a:buFont typeface="Arial"/>
              <a:buNone/>
            </a:pPr>
            <a:r>
              <a:t/>
            </a:r>
            <a:endParaRPr sz="2400">
              <a:solidFill>
                <a:srgbClr val="4F4F4F"/>
              </a:solidFill>
              <a:highlight>
                <a:srgbClr val="FFFFFF"/>
              </a:highlight>
              <a:latin typeface="Arial"/>
              <a:ea typeface="Arial"/>
              <a:cs typeface="Arial"/>
              <a:sym typeface="Arial"/>
            </a:endParaRPr>
          </a:p>
        </p:txBody>
      </p:sp>
      <p:sp>
        <p:nvSpPr>
          <p:cNvPr id="330" name="Shape 330"/>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Evaluation</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Confusion Matrix</a:t>
            </a:r>
            <a:endParaRPr b="1"/>
          </a:p>
        </p:txBody>
      </p:sp>
      <p:pic>
        <p:nvPicPr>
          <p:cNvPr id="336" name="Shape 336"/>
          <p:cNvPicPr preferRelativeResize="0"/>
          <p:nvPr/>
        </p:nvPicPr>
        <p:blipFill>
          <a:blip r:embed="rId3">
            <a:alphaModFix/>
          </a:blip>
          <a:stretch>
            <a:fillRect/>
          </a:stretch>
        </p:blipFill>
        <p:spPr>
          <a:xfrm>
            <a:off x="3771375" y="1776012"/>
            <a:ext cx="4338100" cy="3763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Precision &amp; Recall</a:t>
            </a:r>
            <a:endParaRPr b="1"/>
          </a:p>
        </p:txBody>
      </p:sp>
      <p:pic>
        <p:nvPicPr>
          <p:cNvPr id="342" name="Shape 342"/>
          <p:cNvPicPr preferRelativeResize="0"/>
          <p:nvPr/>
        </p:nvPicPr>
        <p:blipFill>
          <a:blip r:embed="rId3">
            <a:alphaModFix/>
          </a:blip>
          <a:stretch>
            <a:fillRect/>
          </a:stretch>
        </p:blipFill>
        <p:spPr>
          <a:xfrm>
            <a:off x="4527363" y="1351400"/>
            <a:ext cx="2826126" cy="5135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Shape 347"/>
          <p:cNvPicPr preferRelativeResize="0"/>
          <p:nvPr/>
        </p:nvPicPr>
        <p:blipFill>
          <a:blip r:embed="rId3">
            <a:alphaModFix/>
          </a:blip>
          <a:stretch>
            <a:fillRect/>
          </a:stretch>
        </p:blipFill>
        <p:spPr>
          <a:xfrm>
            <a:off x="1439825" y="1734174"/>
            <a:ext cx="9001202" cy="4369878"/>
          </a:xfrm>
          <a:prstGeom prst="rect">
            <a:avLst/>
          </a:prstGeom>
          <a:noFill/>
          <a:ln>
            <a:noFill/>
          </a:ln>
        </p:spPr>
      </p:pic>
      <p:sp>
        <p:nvSpPr>
          <p:cNvPr id="348" name="Shape 348"/>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k-fold Cross Validation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0"/>
              </a:spcAft>
              <a:buClr>
                <a:schemeClr val="dk1"/>
              </a:buClr>
              <a:buSzPts val="1100"/>
              <a:buFont typeface="Arial"/>
              <a:buNone/>
            </a:pPr>
            <a:r>
              <a:rPr lang="en-US" sz="2400">
                <a:solidFill>
                  <a:srgbClr val="4F4F4F"/>
                </a:solidFill>
                <a:highlight>
                  <a:srgbClr val="FFFFFF"/>
                </a:highlight>
                <a:latin typeface="Arial"/>
                <a:ea typeface="Arial"/>
                <a:cs typeface="Arial"/>
                <a:sym typeface="Arial"/>
              </a:rPr>
              <a:t>"Creation of the model is generally not the end of the project. Even if the purpose of the model is to increase knowledge of the data, the knowledge gained will need to be organized and presented in a way that is useful to the customer. Depending on the requirements, the deployment phase can be as simple as generating a report or as complex as implementing a repeatable data scoring (e.g. segment allocation) or data mining process. In many cases it will be the customer, not the data analyst, who will carry out the deployment steps. Even if the analyst deploys the model it is important for the customer to understand up front the actions which will need to be carried out in order to actually make use of the created models."</a:t>
            </a:r>
            <a:endParaRPr sz="2400">
              <a:solidFill>
                <a:srgbClr val="4F4F4F"/>
              </a:solidFill>
              <a:highlight>
                <a:srgbClr val="FFFFFF"/>
              </a:highlight>
              <a:latin typeface="Arial"/>
              <a:ea typeface="Arial"/>
              <a:cs typeface="Arial"/>
              <a:sym typeface="Arial"/>
            </a:endParaRPr>
          </a:p>
          <a:p>
            <a:pPr indent="0" lvl="0" marL="0" rtl="0">
              <a:lnSpc>
                <a:spcPct val="100000"/>
              </a:lnSpc>
              <a:spcBef>
                <a:spcPts val="1100"/>
              </a:spcBef>
              <a:spcAft>
                <a:spcPts val="1100"/>
              </a:spcAft>
              <a:buClr>
                <a:schemeClr val="dk1"/>
              </a:buClr>
              <a:buSzPts val="1100"/>
              <a:buFont typeface="Arial"/>
              <a:buNone/>
            </a:pPr>
            <a:r>
              <a:rPr lang="en-US" sz="2400">
                <a:solidFill>
                  <a:srgbClr val="4F4F4F"/>
                </a:solidFill>
                <a:highlight>
                  <a:srgbClr val="FFFFFF"/>
                </a:highlight>
                <a:latin typeface="Arial"/>
                <a:ea typeface="Arial"/>
                <a:cs typeface="Arial"/>
                <a:sym typeface="Arial"/>
              </a:rPr>
              <a:t>- Wikipedia</a:t>
            </a:r>
            <a:endParaRPr b="1" sz="2400">
              <a:solidFill>
                <a:srgbClr val="FF0000"/>
              </a:solidFill>
              <a:latin typeface="Arial"/>
              <a:ea typeface="Arial"/>
              <a:cs typeface="Arial"/>
              <a:sym typeface="Arial"/>
            </a:endParaRPr>
          </a:p>
        </p:txBody>
      </p:sp>
      <p:sp>
        <p:nvSpPr>
          <p:cNvPr id="354" name="Shape 354"/>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Presentation and Visualization</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0"/>
              </a:spcAft>
              <a:buClr>
                <a:schemeClr val="dk1"/>
              </a:buClr>
              <a:buSzPts val="1100"/>
              <a:buFont typeface="Arial"/>
              <a:buNone/>
            </a:pPr>
            <a:r>
              <a:rPr b="1" lang="en-US" sz="2400">
                <a:solidFill>
                  <a:srgbClr val="FF0000"/>
                </a:solidFill>
                <a:latin typeface="Arial"/>
                <a:ea typeface="Arial"/>
                <a:cs typeface="Arial"/>
                <a:sym typeface="Arial"/>
              </a:rPr>
              <a:t>Key Considerations</a:t>
            </a:r>
            <a:endParaRPr b="1" sz="2400">
              <a:solidFill>
                <a:srgbClr val="FF0000"/>
              </a:solidFill>
              <a:latin typeface="Arial"/>
              <a:ea typeface="Arial"/>
              <a:cs typeface="Arial"/>
              <a:sym typeface="Arial"/>
            </a:endParaRPr>
          </a:p>
          <a:p>
            <a:pPr indent="-381000" lvl="0" marL="457200" rtl="0">
              <a:lnSpc>
                <a:spcPct val="100000"/>
              </a:lnSpc>
              <a:spcBef>
                <a:spcPts val="400"/>
              </a:spcBef>
              <a:spcAft>
                <a:spcPts val="0"/>
              </a:spcAft>
              <a:buClr>
                <a:srgbClr val="FF0000"/>
              </a:buClr>
              <a:buSzPts val="2400"/>
              <a:buFont typeface="Arial"/>
              <a:buChar char="•"/>
            </a:pPr>
            <a:r>
              <a:rPr lang="en-US" sz="2400">
                <a:solidFill>
                  <a:srgbClr val="FF0000"/>
                </a:solidFill>
                <a:latin typeface="Arial"/>
                <a:ea typeface="Arial"/>
                <a:cs typeface="Arial"/>
                <a:sym typeface="Arial"/>
              </a:rPr>
              <a:t>Determine the best method of presenting insights based on the analysis</a:t>
            </a:r>
            <a:endParaRPr sz="2400">
              <a:solidFill>
                <a:srgbClr val="FF0000"/>
              </a:solidFill>
              <a:latin typeface="Arial"/>
              <a:ea typeface="Arial"/>
              <a:cs typeface="Arial"/>
              <a:sym typeface="Arial"/>
            </a:endParaRPr>
          </a:p>
          <a:p>
            <a:pPr indent="-381000" lvl="0" marL="457200" rtl="0">
              <a:lnSpc>
                <a:spcPct val="100000"/>
              </a:lnSpc>
              <a:spcBef>
                <a:spcPts val="0"/>
              </a:spcBef>
              <a:spcAft>
                <a:spcPts val="0"/>
              </a:spcAft>
              <a:buClr>
                <a:srgbClr val="FF0000"/>
              </a:buClr>
              <a:buSzPts val="2400"/>
              <a:buFont typeface="Arial"/>
              <a:buChar char="•"/>
            </a:pPr>
            <a:r>
              <a:rPr lang="en-US" sz="2400">
                <a:solidFill>
                  <a:srgbClr val="FF0000"/>
                </a:solidFill>
                <a:latin typeface="Arial"/>
                <a:ea typeface="Arial"/>
                <a:cs typeface="Arial"/>
                <a:sym typeface="Arial"/>
              </a:rPr>
              <a:t>Determine the best method of presenting insights based on the audience</a:t>
            </a:r>
            <a:endParaRPr sz="2400">
              <a:solidFill>
                <a:srgbClr val="FF0000"/>
              </a:solidFill>
              <a:latin typeface="Arial"/>
              <a:ea typeface="Arial"/>
              <a:cs typeface="Arial"/>
              <a:sym typeface="Arial"/>
            </a:endParaRPr>
          </a:p>
          <a:p>
            <a:pPr indent="-381000" lvl="0" marL="457200" rtl="0">
              <a:lnSpc>
                <a:spcPct val="100000"/>
              </a:lnSpc>
              <a:spcBef>
                <a:spcPts val="0"/>
              </a:spcBef>
              <a:spcAft>
                <a:spcPts val="0"/>
              </a:spcAft>
              <a:buClr>
                <a:srgbClr val="FF0000"/>
              </a:buClr>
              <a:buSzPts val="2400"/>
              <a:buFont typeface="Arial"/>
              <a:buChar char="•"/>
            </a:pPr>
            <a:r>
              <a:rPr lang="en-US" sz="2400">
                <a:solidFill>
                  <a:srgbClr val="FF0000"/>
                </a:solidFill>
                <a:latin typeface="Arial"/>
                <a:ea typeface="Arial"/>
                <a:cs typeface="Arial"/>
                <a:sym typeface="Arial"/>
              </a:rPr>
              <a:t>Make sure the amount of information shared is not overwhelming</a:t>
            </a:r>
            <a:endParaRPr sz="2400">
              <a:solidFill>
                <a:srgbClr val="FF0000"/>
              </a:solidFill>
              <a:latin typeface="Arial"/>
              <a:ea typeface="Arial"/>
              <a:cs typeface="Arial"/>
              <a:sym typeface="Arial"/>
            </a:endParaRPr>
          </a:p>
          <a:p>
            <a:pPr indent="-381000" lvl="0" marL="457200" rtl="0">
              <a:lnSpc>
                <a:spcPct val="100000"/>
              </a:lnSpc>
              <a:spcBef>
                <a:spcPts val="0"/>
              </a:spcBef>
              <a:spcAft>
                <a:spcPts val="0"/>
              </a:spcAft>
              <a:buClr>
                <a:srgbClr val="FF0000"/>
              </a:buClr>
              <a:buSzPts val="2400"/>
              <a:buFont typeface="Arial"/>
              <a:buChar char="•"/>
            </a:pPr>
            <a:r>
              <a:rPr lang="en-US" sz="2400">
                <a:solidFill>
                  <a:srgbClr val="FF0000"/>
                </a:solidFill>
                <a:latin typeface="Arial"/>
                <a:ea typeface="Arial"/>
                <a:cs typeface="Arial"/>
                <a:sym typeface="Arial"/>
              </a:rPr>
              <a:t>Use the results to tell a story to the audience</a:t>
            </a:r>
            <a:endParaRPr sz="2400">
              <a:solidFill>
                <a:srgbClr val="FF0000"/>
              </a:solidFill>
              <a:latin typeface="Arial"/>
              <a:ea typeface="Arial"/>
              <a:cs typeface="Arial"/>
              <a:sym typeface="Arial"/>
            </a:endParaRPr>
          </a:p>
          <a:p>
            <a:pPr indent="-381000" lvl="0" marL="457200" rtl="0">
              <a:lnSpc>
                <a:spcPct val="100000"/>
              </a:lnSpc>
              <a:spcBef>
                <a:spcPts val="0"/>
              </a:spcBef>
              <a:spcAft>
                <a:spcPts val="0"/>
              </a:spcAft>
              <a:buClr>
                <a:srgbClr val="FF0000"/>
              </a:buClr>
              <a:buSzPts val="2400"/>
              <a:buFont typeface="Arial"/>
              <a:buChar char="•"/>
            </a:pPr>
            <a:r>
              <a:rPr lang="en-US" sz="2400">
                <a:solidFill>
                  <a:srgbClr val="FF0000"/>
                </a:solidFill>
                <a:latin typeface="Arial"/>
                <a:ea typeface="Arial"/>
                <a:cs typeface="Arial"/>
                <a:sym typeface="Arial"/>
              </a:rPr>
              <a:t>For more complex analyses, you may want to walk the audience through the analytical problem solving process</a:t>
            </a:r>
            <a:endParaRPr sz="2400">
              <a:solidFill>
                <a:srgbClr val="FF0000"/>
              </a:solidFill>
              <a:latin typeface="Arial"/>
              <a:ea typeface="Arial"/>
              <a:cs typeface="Arial"/>
              <a:sym typeface="Arial"/>
            </a:endParaRPr>
          </a:p>
          <a:p>
            <a:pPr indent="-381000" lvl="0" marL="457200" rtl="0">
              <a:lnSpc>
                <a:spcPct val="100000"/>
              </a:lnSpc>
              <a:spcBef>
                <a:spcPts val="0"/>
              </a:spcBef>
              <a:spcAft>
                <a:spcPts val="0"/>
              </a:spcAft>
              <a:buClr>
                <a:srgbClr val="FF0000"/>
              </a:buClr>
              <a:buSzPts val="2400"/>
              <a:buFont typeface="Arial"/>
              <a:buChar char="•"/>
            </a:pPr>
            <a:r>
              <a:rPr lang="en-US" sz="2400">
                <a:solidFill>
                  <a:srgbClr val="FF0000"/>
                </a:solidFill>
                <a:latin typeface="Arial"/>
                <a:ea typeface="Arial"/>
                <a:cs typeface="Arial"/>
                <a:sym typeface="Arial"/>
              </a:rPr>
              <a:t>Always reference the data sources used</a:t>
            </a:r>
            <a:endParaRPr sz="2400">
              <a:solidFill>
                <a:srgbClr val="FF0000"/>
              </a:solidFill>
              <a:latin typeface="Arial"/>
              <a:ea typeface="Arial"/>
              <a:cs typeface="Arial"/>
              <a:sym typeface="Arial"/>
            </a:endParaRPr>
          </a:p>
          <a:p>
            <a:pPr indent="-381000" lvl="0" marL="457200" rtl="0">
              <a:lnSpc>
                <a:spcPct val="100000"/>
              </a:lnSpc>
              <a:spcBef>
                <a:spcPts val="0"/>
              </a:spcBef>
              <a:spcAft>
                <a:spcPts val="0"/>
              </a:spcAft>
              <a:buClr>
                <a:srgbClr val="FF0000"/>
              </a:buClr>
              <a:buSzPts val="2400"/>
              <a:buFont typeface="Arial"/>
              <a:buChar char="•"/>
            </a:pPr>
            <a:r>
              <a:rPr lang="en-US" sz="2400">
                <a:solidFill>
                  <a:srgbClr val="FF0000"/>
                </a:solidFill>
                <a:latin typeface="Arial"/>
                <a:ea typeface="Arial"/>
                <a:cs typeface="Arial"/>
                <a:sym typeface="Arial"/>
              </a:rPr>
              <a:t>Make sure your analysis supports the decisions that need to be made</a:t>
            </a:r>
            <a:endParaRPr sz="2400">
              <a:solidFill>
                <a:srgbClr val="FF0000"/>
              </a:solidFill>
              <a:highlight>
                <a:srgbClr val="FFFFFF"/>
              </a:highlight>
              <a:latin typeface="Arial"/>
              <a:ea typeface="Arial"/>
              <a:cs typeface="Arial"/>
              <a:sym typeface="Arial"/>
            </a:endParaRPr>
          </a:p>
        </p:txBody>
      </p:sp>
      <p:sp>
        <p:nvSpPr>
          <p:cNvPr id="360" name="Shape 360"/>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Presentation and Visualization</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Shape 365"/>
          <p:cNvPicPr preferRelativeResize="0"/>
          <p:nvPr/>
        </p:nvPicPr>
        <p:blipFill>
          <a:blip r:embed="rId3">
            <a:alphaModFix/>
          </a:blip>
          <a:stretch>
            <a:fillRect/>
          </a:stretch>
        </p:blipFill>
        <p:spPr>
          <a:xfrm>
            <a:off x="1825075" y="1378825"/>
            <a:ext cx="8840299" cy="497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654175" y="428625"/>
            <a:ext cx="9001125" cy="98901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1"/>
                </a:solidFill>
                <a:latin typeface="Calibri"/>
                <a:ea typeface="Calibri"/>
                <a:cs typeface="Calibri"/>
                <a:sym typeface="Calibri"/>
              </a:rPr>
              <a:t>Roadmap</a:t>
            </a:r>
            <a:endParaRPr b="0" i="0" sz="4400" u="none" cap="none" strike="noStrike">
              <a:solidFill>
                <a:schemeClr val="dk1"/>
              </a:solidFill>
              <a:latin typeface="Calibri"/>
              <a:ea typeface="Calibri"/>
              <a:cs typeface="Calibri"/>
              <a:sym typeface="Calibri"/>
            </a:endParaRPr>
          </a:p>
        </p:txBody>
      </p:sp>
      <p:sp>
        <p:nvSpPr>
          <p:cNvPr id="210" name="Shape 210"/>
          <p:cNvSpPr txBox="1"/>
          <p:nvPr>
            <p:ph idx="1" type="body"/>
          </p:nvPr>
        </p:nvSpPr>
        <p:spPr>
          <a:xfrm>
            <a:off x="593725" y="1600200"/>
            <a:ext cx="106934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None/>
            </a:pPr>
            <a:r>
              <a:rPr b="1" lang="en-US"/>
              <a:t>DESIGN THINKING IN DATA SCIENCE</a:t>
            </a:r>
            <a:endParaRPr b="1"/>
          </a:p>
          <a:p>
            <a:pPr indent="-431800" lvl="0" marL="457200" marR="0" rtl="0" algn="l">
              <a:spcBef>
                <a:spcPts val="480"/>
              </a:spcBef>
              <a:spcAft>
                <a:spcPts val="0"/>
              </a:spcAft>
              <a:buSzPts val="3200"/>
              <a:buChar char="•"/>
            </a:pPr>
            <a:r>
              <a:rPr lang="en-US"/>
              <a:t>Background</a:t>
            </a:r>
            <a:endParaRPr/>
          </a:p>
          <a:p>
            <a:pPr indent="-431800" lvl="0" marL="457200" marR="0" rtl="0" algn="l">
              <a:spcBef>
                <a:spcPts val="0"/>
              </a:spcBef>
              <a:spcAft>
                <a:spcPts val="0"/>
              </a:spcAft>
              <a:buSzPts val="3200"/>
              <a:buChar char="•"/>
            </a:pPr>
            <a:r>
              <a:rPr lang="en-US"/>
              <a:t>A bit story about Design Thinking</a:t>
            </a:r>
            <a:endParaRPr/>
          </a:p>
          <a:p>
            <a:pPr indent="-431800" lvl="0" marL="457200" marR="0" rtl="0" algn="l">
              <a:spcBef>
                <a:spcPts val="0"/>
              </a:spcBef>
              <a:spcAft>
                <a:spcPts val="0"/>
              </a:spcAft>
              <a:buSzPts val="3200"/>
              <a:buChar char="•"/>
            </a:pPr>
            <a:r>
              <a:rPr lang="en-US"/>
              <a:t>Design Thinking</a:t>
            </a:r>
            <a:endParaRPr/>
          </a:p>
          <a:p>
            <a:pPr indent="-431800" lvl="0" marL="457200" marR="0" rtl="0" algn="l">
              <a:spcBef>
                <a:spcPts val="0"/>
              </a:spcBef>
              <a:spcAft>
                <a:spcPts val="0"/>
              </a:spcAft>
              <a:buSzPts val="3200"/>
              <a:buChar char="•"/>
            </a:pPr>
            <a:r>
              <a:rPr lang="en-US"/>
              <a:t>A bit story about CRISP-DM</a:t>
            </a:r>
            <a:endParaRPr/>
          </a:p>
          <a:p>
            <a:pPr indent="-431800" lvl="0" marL="457200" marR="0" rtl="0" algn="l">
              <a:spcBef>
                <a:spcPts val="0"/>
              </a:spcBef>
              <a:spcAft>
                <a:spcPts val="0"/>
              </a:spcAft>
              <a:buSzPts val="3200"/>
              <a:buChar char="•"/>
            </a:pPr>
            <a:r>
              <a:rPr lang="en-US"/>
              <a:t>CRISP-DM</a:t>
            </a:r>
            <a:endParaRPr/>
          </a:p>
          <a:p>
            <a:pPr indent="-431800" lvl="0" marL="457200" marR="0" rtl="0" algn="l">
              <a:spcBef>
                <a:spcPts val="0"/>
              </a:spcBef>
              <a:spcAft>
                <a:spcPts val="0"/>
              </a:spcAft>
              <a:buSzPts val="3200"/>
              <a:buChar char="•"/>
            </a:pPr>
            <a:r>
              <a:rPr lang="en-US"/>
              <a:t>Selecting Analytical Methodology</a:t>
            </a:r>
            <a:endParaRPr/>
          </a:p>
          <a:p>
            <a:pPr indent="-431800" lvl="0" marL="457200" marR="0" rtl="0" algn="l">
              <a:spcBef>
                <a:spcPts val="0"/>
              </a:spcBef>
              <a:spcAft>
                <a:spcPts val="0"/>
              </a:spcAft>
              <a:buSzPts val="3200"/>
              <a:buChar char="•"/>
            </a:pPr>
            <a:r>
              <a:rPr lang="en-US"/>
              <a:t>Case Study</a:t>
            </a:r>
            <a:endParaRPr/>
          </a:p>
          <a:p>
            <a:pPr indent="0" lvl="0" marL="0" marR="0" rtl="0" algn="l">
              <a:spcBef>
                <a:spcPts val="480"/>
              </a:spcBef>
              <a:spcAft>
                <a:spcPts val="0"/>
              </a:spcAft>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419100" lvl="0" marL="457200" rtl="0">
              <a:lnSpc>
                <a:spcPct val="100000"/>
              </a:lnSpc>
              <a:spcBef>
                <a:spcPts val="0"/>
              </a:spcBef>
              <a:spcAft>
                <a:spcPts val="0"/>
              </a:spcAft>
              <a:buClr>
                <a:srgbClr val="000000"/>
              </a:buClr>
              <a:buSzPts val="3000"/>
              <a:buFont typeface="Arial"/>
              <a:buChar char="•"/>
            </a:pPr>
            <a:r>
              <a:rPr lang="en-US" sz="3000">
                <a:solidFill>
                  <a:srgbClr val="000000"/>
                </a:solidFill>
                <a:highlight>
                  <a:srgbClr val="FFFFFF"/>
                </a:highlight>
                <a:latin typeface="Arial"/>
                <a:ea typeface="Arial"/>
                <a:cs typeface="Arial"/>
                <a:sym typeface="Arial"/>
              </a:rPr>
              <a:t>Geospatial</a:t>
            </a:r>
            <a:endParaRPr sz="3000">
              <a:solidFill>
                <a:srgbClr val="000000"/>
              </a:solidFill>
              <a:highlight>
                <a:srgbClr val="FFFFFF"/>
              </a:highlight>
              <a:latin typeface="Arial"/>
              <a:ea typeface="Arial"/>
              <a:cs typeface="Arial"/>
              <a:sym typeface="Arial"/>
            </a:endParaRPr>
          </a:p>
          <a:p>
            <a:pPr indent="-419100" lvl="0" marL="457200" rtl="0">
              <a:lnSpc>
                <a:spcPct val="100000"/>
              </a:lnSpc>
              <a:spcBef>
                <a:spcPts val="0"/>
              </a:spcBef>
              <a:spcAft>
                <a:spcPts val="0"/>
              </a:spcAft>
              <a:buClr>
                <a:srgbClr val="000000"/>
              </a:buClr>
              <a:buSzPts val="3000"/>
              <a:buFont typeface="Arial"/>
              <a:buChar char="•"/>
            </a:pPr>
            <a:r>
              <a:rPr lang="en-US" sz="3000">
                <a:solidFill>
                  <a:srgbClr val="000000"/>
                </a:solidFill>
                <a:highlight>
                  <a:srgbClr val="FFFFFF"/>
                </a:highlight>
                <a:latin typeface="Arial"/>
                <a:ea typeface="Arial"/>
                <a:cs typeface="Arial"/>
                <a:sym typeface="Arial"/>
              </a:rPr>
              <a:t>Segmentation</a:t>
            </a:r>
            <a:endParaRPr sz="3000">
              <a:solidFill>
                <a:srgbClr val="000000"/>
              </a:solidFill>
              <a:highlight>
                <a:srgbClr val="FFFFFF"/>
              </a:highlight>
              <a:latin typeface="Arial"/>
              <a:ea typeface="Arial"/>
              <a:cs typeface="Arial"/>
              <a:sym typeface="Arial"/>
            </a:endParaRPr>
          </a:p>
          <a:p>
            <a:pPr indent="-419100" lvl="0" marL="457200" rtl="0">
              <a:lnSpc>
                <a:spcPct val="100000"/>
              </a:lnSpc>
              <a:spcBef>
                <a:spcPts val="0"/>
              </a:spcBef>
              <a:spcAft>
                <a:spcPts val="0"/>
              </a:spcAft>
              <a:buClr>
                <a:srgbClr val="000000"/>
              </a:buClr>
              <a:buSzPts val="3000"/>
              <a:buFont typeface="Arial"/>
              <a:buChar char="•"/>
            </a:pPr>
            <a:r>
              <a:rPr lang="en-US" sz="3000">
                <a:solidFill>
                  <a:srgbClr val="000000"/>
                </a:solidFill>
                <a:highlight>
                  <a:srgbClr val="FFFFFF"/>
                </a:highlight>
                <a:latin typeface="Arial"/>
                <a:ea typeface="Arial"/>
                <a:cs typeface="Arial"/>
                <a:sym typeface="Arial"/>
              </a:rPr>
              <a:t>Aggregation</a:t>
            </a:r>
            <a:endParaRPr sz="3000">
              <a:solidFill>
                <a:srgbClr val="000000"/>
              </a:solidFill>
              <a:highlight>
                <a:srgbClr val="FFFFFF"/>
              </a:highlight>
              <a:latin typeface="Arial"/>
              <a:ea typeface="Arial"/>
              <a:cs typeface="Arial"/>
              <a:sym typeface="Arial"/>
            </a:endParaRPr>
          </a:p>
          <a:p>
            <a:pPr indent="-419100" lvl="0" marL="457200" rtl="0">
              <a:lnSpc>
                <a:spcPct val="100000"/>
              </a:lnSpc>
              <a:spcBef>
                <a:spcPts val="0"/>
              </a:spcBef>
              <a:spcAft>
                <a:spcPts val="0"/>
              </a:spcAft>
              <a:buClr>
                <a:srgbClr val="000000"/>
              </a:buClr>
              <a:buSzPts val="3000"/>
              <a:buFont typeface="Arial"/>
              <a:buChar char="•"/>
            </a:pPr>
            <a:r>
              <a:rPr lang="en-US" sz="3000">
                <a:solidFill>
                  <a:srgbClr val="000000"/>
                </a:solidFill>
                <a:highlight>
                  <a:srgbClr val="FFFFFF"/>
                </a:highlight>
                <a:latin typeface="Arial"/>
                <a:ea typeface="Arial"/>
                <a:cs typeface="Arial"/>
                <a:sym typeface="Arial"/>
              </a:rPr>
              <a:t>Descriptive</a:t>
            </a:r>
            <a:endParaRPr sz="3000">
              <a:solidFill>
                <a:srgbClr val="000000"/>
              </a:solidFill>
              <a:highlight>
                <a:srgbClr val="FFFFFF"/>
              </a:highlight>
              <a:latin typeface="Arial"/>
              <a:ea typeface="Arial"/>
              <a:cs typeface="Arial"/>
              <a:sym typeface="Arial"/>
            </a:endParaRPr>
          </a:p>
        </p:txBody>
      </p:sp>
      <p:sp>
        <p:nvSpPr>
          <p:cNvPr id="371" name="Shape 371"/>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Non Predictive Analysis</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1100"/>
              </a:spcAft>
              <a:buNone/>
            </a:pPr>
            <a:r>
              <a:rPr lang="en-US" sz="3000">
                <a:solidFill>
                  <a:srgbClr val="4F4F4F"/>
                </a:solidFill>
                <a:highlight>
                  <a:srgbClr val="FFFFFF"/>
                </a:highlight>
                <a:latin typeface="Arial"/>
                <a:ea typeface="Arial"/>
                <a:cs typeface="Arial"/>
                <a:sym typeface="Arial"/>
              </a:rPr>
              <a:t>This type of analysis uses location based data to help drive your conclusions. Examples include identifying customers by a geographic region, calculating the distance store locations or creating a trade area based upon customer locations.</a:t>
            </a:r>
            <a:endParaRPr sz="3000">
              <a:solidFill>
                <a:srgbClr val="000000"/>
              </a:solidFill>
              <a:highlight>
                <a:srgbClr val="FFFFFF"/>
              </a:highlight>
              <a:latin typeface="Arial"/>
              <a:ea typeface="Arial"/>
              <a:cs typeface="Arial"/>
              <a:sym typeface="Arial"/>
            </a:endParaRPr>
          </a:p>
        </p:txBody>
      </p:sp>
      <p:sp>
        <p:nvSpPr>
          <p:cNvPr id="377" name="Shape 377"/>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Geospatial</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1100"/>
              </a:spcAft>
              <a:buNone/>
            </a:pPr>
            <a:r>
              <a:rPr lang="en-US" sz="2800">
                <a:solidFill>
                  <a:srgbClr val="4F4F4F"/>
                </a:solidFill>
                <a:highlight>
                  <a:srgbClr val="FFFFFF"/>
                </a:highlight>
                <a:latin typeface="Arial"/>
                <a:ea typeface="Arial"/>
                <a:cs typeface="Arial"/>
                <a:sym typeface="Arial"/>
              </a:rPr>
              <a:t>Segmentation is the process of grouping data together. Groups can be simple, such as customers who have purchased different items, to more complex segmentation techniques where you identify stores that are similar based upon the demographics of their customers.</a:t>
            </a:r>
            <a:endParaRPr sz="2800">
              <a:solidFill>
                <a:srgbClr val="000000"/>
              </a:solidFill>
              <a:highlight>
                <a:srgbClr val="FFFFFF"/>
              </a:highlight>
              <a:latin typeface="Arial"/>
              <a:ea typeface="Arial"/>
              <a:cs typeface="Arial"/>
              <a:sym typeface="Arial"/>
            </a:endParaRPr>
          </a:p>
        </p:txBody>
      </p:sp>
      <p:sp>
        <p:nvSpPr>
          <p:cNvPr id="383" name="Shape 383"/>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Segmentation</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1100"/>
              </a:spcAft>
              <a:buNone/>
            </a:pPr>
            <a:r>
              <a:rPr lang="en-US" sz="2800">
                <a:solidFill>
                  <a:srgbClr val="4F4F4F"/>
                </a:solidFill>
                <a:highlight>
                  <a:srgbClr val="FFFFFF"/>
                </a:highlight>
                <a:latin typeface="Arial"/>
                <a:ea typeface="Arial"/>
                <a:cs typeface="Arial"/>
                <a:sym typeface="Arial"/>
              </a:rPr>
              <a:t>This methodology simply means calculating a value across a group or dimension and is commonly used in data analysis. For example, you may want to aggregate sales data for a salesperson by month - adding all of the sales closed for each month. Then, you may want to aggregate across dimensions, such as sales by month per sales territory. Aggregation is often done in reporting to be able to "slice and dice" information to help managers make decisions and view performance.</a:t>
            </a:r>
            <a:endParaRPr sz="2800">
              <a:solidFill>
                <a:srgbClr val="000000"/>
              </a:solidFill>
              <a:highlight>
                <a:srgbClr val="FFFFFF"/>
              </a:highlight>
              <a:latin typeface="Arial"/>
              <a:ea typeface="Arial"/>
              <a:cs typeface="Arial"/>
              <a:sym typeface="Arial"/>
            </a:endParaRPr>
          </a:p>
        </p:txBody>
      </p:sp>
      <p:sp>
        <p:nvSpPr>
          <p:cNvPr id="389" name="Shape 389"/>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Aggregation</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1100"/>
              </a:spcAft>
              <a:buNone/>
            </a:pPr>
            <a:r>
              <a:rPr lang="en-US" sz="2800">
                <a:solidFill>
                  <a:srgbClr val="4F4F4F"/>
                </a:solidFill>
                <a:highlight>
                  <a:srgbClr val="FFFFFF"/>
                </a:highlight>
                <a:latin typeface="Arial"/>
                <a:ea typeface="Arial"/>
                <a:cs typeface="Arial"/>
                <a:sym typeface="Arial"/>
              </a:rPr>
              <a:t>Descriptive statistics provides simple summaries of a data sample. Examples could be calculating average GPA for applicants to a school, or calculating the batting average of a professional baseball player. In our electricity supply scenario, we could use descriptive statistics to calculate the average temperature per hour, per day, or per date. Some of the commonly used descriptive statistics are Mean, Median, Mode, Standard Deviation, and Interquartile range.</a:t>
            </a:r>
            <a:endParaRPr sz="2800">
              <a:solidFill>
                <a:srgbClr val="000000"/>
              </a:solidFill>
              <a:highlight>
                <a:srgbClr val="FFFFFF"/>
              </a:highlight>
              <a:latin typeface="Arial"/>
              <a:ea typeface="Arial"/>
              <a:cs typeface="Arial"/>
              <a:sym typeface="Arial"/>
            </a:endParaRPr>
          </a:p>
        </p:txBody>
      </p:sp>
      <p:sp>
        <p:nvSpPr>
          <p:cNvPr id="395" name="Shape 395"/>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Descriptive Analysis</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gn="ctr">
              <a:lnSpc>
                <a:spcPct val="133333"/>
              </a:lnSpc>
              <a:spcBef>
                <a:spcPts val="1800"/>
              </a:spcBef>
              <a:spcAft>
                <a:spcPts val="0"/>
              </a:spcAft>
              <a:buNone/>
            </a:pPr>
            <a:r>
              <a:t/>
            </a:r>
            <a:endParaRPr b="1" sz="4000">
              <a:solidFill>
                <a:srgbClr val="2E3D49"/>
              </a:solidFill>
              <a:latin typeface="Arial"/>
              <a:ea typeface="Arial"/>
              <a:cs typeface="Arial"/>
              <a:sym typeface="Arial"/>
            </a:endParaRPr>
          </a:p>
          <a:p>
            <a:pPr indent="0" lvl="0" marL="0" rtl="0" algn="ctr">
              <a:lnSpc>
                <a:spcPct val="133333"/>
              </a:lnSpc>
              <a:spcBef>
                <a:spcPts val="1800"/>
              </a:spcBef>
              <a:spcAft>
                <a:spcPts val="400"/>
              </a:spcAft>
              <a:buNone/>
            </a:pPr>
            <a:r>
              <a:rPr b="1" lang="en-US" sz="4000">
                <a:solidFill>
                  <a:srgbClr val="000000"/>
                </a:solidFill>
                <a:latin typeface="Arial"/>
                <a:ea typeface="Arial"/>
                <a:cs typeface="Arial"/>
                <a:sym typeface="Arial"/>
              </a:rPr>
              <a:t>Data Rich vs. Data Poor</a:t>
            </a:r>
            <a:endParaRPr sz="4000">
              <a:solidFill>
                <a:srgbClr val="000000"/>
              </a:solidFill>
              <a:highlight>
                <a:srgbClr val="FFFFFF"/>
              </a:highlight>
              <a:latin typeface="Arial"/>
              <a:ea typeface="Arial"/>
              <a:cs typeface="Arial"/>
              <a:sym typeface="Arial"/>
            </a:endParaRPr>
          </a:p>
        </p:txBody>
      </p:sp>
      <p:sp>
        <p:nvSpPr>
          <p:cNvPr id="401" name="Shape 401"/>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Predictive Analysis</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1100"/>
              </a:spcAft>
              <a:buNone/>
            </a:pPr>
            <a:r>
              <a:rPr lang="en-US" sz="3000">
                <a:solidFill>
                  <a:srgbClr val="4F4F4F"/>
                </a:solidFill>
                <a:highlight>
                  <a:srgbClr val="FFFFFF"/>
                </a:highlight>
                <a:latin typeface="Arial"/>
                <a:ea typeface="Arial"/>
                <a:cs typeface="Arial"/>
                <a:sym typeface="Arial"/>
              </a:rPr>
              <a:t>If there is not sufficient usable data to solve the problem, then we need to set up an experiment to help us get the data we need. An experiment in a business context is usually referred to as an A/B Test.</a:t>
            </a:r>
            <a:endParaRPr sz="3000">
              <a:solidFill>
                <a:srgbClr val="000000"/>
              </a:solidFill>
              <a:highlight>
                <a:srgbClr val="FFFFFF"/>
              </a:highlight>
              <a:latin typeface="Arial"/>
              <a:ea typeface="Arial"/>
              <a:cs typeface="Arial"/>
              <a:sym typeface="Arial"/>
            </a:endParaRPr>
          </a:p>
        </p:txBody>
      </p:sp>
      <p:sp>
        <p:nvSpPr>
          <p:cNvPr id="407" name="Shape 407"/>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Data Poor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33333"/>
              </a:lnSpc>
              <a:spcBef>
                <a:spcPts val="1800"/>
              </a:spcBef>
              <a:spcAft>
                <a:spcPts val="0"/>
              </a:spcAft>
              <a:buClr>
                <a:schemeClr val="dk1"/>
              </a:buClr>
              <a:buSzPts val="1100"/>
              <a:buFont typeface="Arial"/>
              <a:buNone/>
            </a:pPr>
            <a:r>
              <a:rPr b="1" lang="en-US" sz="2800">
                <a:solidFill>
                  <a:srgbClr val="2E3D49"/>
                </a:solidFill>
                <a:latin typeface="Arial"/>
                <a:ea typeface="Arial"/>
                <a:cs typeface="Arial"/>
                <a:sym typeface="Arial"/>
              </a:rPr>
              <a:t>Numeric vs. Non-Numeric Predictive Analysis</a:t>
            </a:r>
            <a:endParaRPr b="1" sz="2800">
              <a:solidFill>
                <a:srgbClr val="2E3D49"/>
              </a:solidFill>
              <a:latin typeface="Arial"/>
              <a:ea typeface="Arial"/>
              <a:cs typeface="Arial"/>
              <a:sym typeface="Arial"/>
            </a:endParaRPr>
          </a:p>
          <a:p>
            <a:pPr indent="0" lvl="0" marL="0" rtl="0">
              <a:lnSpc>
                <a:spcPct val="115000"/>
              </a:lnSpc>
              <a:spcBef>
                <a:spcPts val="400"/>
              </a:spcBef>
              <a:spcAft>
                <a:spcPts val="0"/>
              </a:spcAft>
              <a:buNone/>
            </a:pPr>
            <a:r>
              <a:rPr lang="en-US" sz="2800">
                <a:solidFill>
                  <a:srgbClr val="4F4F4F"/>
                </a:solidFill>
                <a:highlight>
                  <a:srgbClr val="FFFFFF"/>
                </a:highlight>
                <a:latin typeface="Arial"/>
                <a:ea typeface="Arial"/>
                <a:cs typeface="Arial"/>
                <a:sym typeface="Arial"/>
              </a:rPr>
              <a:t>Assuming we have enough data to proceed with the analysis, our next decision is to look at the outcome we’re trying to predict and determine if it’s a numeric outcome or a non-numeric outcome.</a:t>
            </a:r>
            <a:endParaRPr sz="2800">
              <a:solidFill>
                <a:srgbClr val="4F4F4F"/>
              </a:solidFill>
              <a:highlight>
                <a:srgbClr val="FFFFFF"/>
              </a:highlight>
              <a:latin typeface="Arial"/>
              <a:ea typeface="Arial"/>
              <a:cs typeface="Arial"/>
              <a:sym typeface="Arial"/>
            </a:endParaRPr>
          </a:p>
        </p:txBody>
      </p:sp>
      <p:sp>
        <p:nvSpPr>
          <p:cNvPr id="413" name="Shape 413"/>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Data Rich</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33333"/>
              </a:lnSpc>
              <a:spcBef>
                <a:spcPts val="0"/>
              </a:spcBef>
              <a:spcAft>
                <a:spcPts val="0"/>
              </a:spcAft>
              <a:buNone/>
            </a:pPr>
            <a:r>
              <a:rPr b="1" lang="en-US" sz="2800">
                <a:solidFill>
                  <a:srgbClr val="4F4F4F"/>
                </a:solidFill>
                <a:latin typeface="Arial"/>
                <a:ea typeface="Arial"/>
                <a:cs typeface="Arial"/>
                <a:sym typeface="Arial"/>
              </a:rPr>
              <a:t>Regression Models</a:t>
            </a:r>
            <a:endParaRPr b="1" sz="2800">
              <a:solidFill>
                <a:srgbClr val="4F4F4F"/>
              </a:solidFill>
              <a:latin typeface="Arial"/>
              <a:ea typeface="Arial"/>
              <a:cs typeface="Arial"/>
              <a:sym typeface="Arial"/>
            </a:endParaRPr>
          </a:p>
          <a:p>
            <a:pPr indent="0" lvl="0" marL="0" rtl="0">
              <a:lnSpc>
                <a:spcPct val="115000"/>
              </a:lnSpc>
              <a:spcBef>
                <a:spcPts val="400"/>
              </a:spcBef>
              <a:spcAft>
                <a:spcPts val="0"/>
              </a:spcAft>
              <a:buNone/>
            </a:pPr>
            <a:r>
              <a:rPr lang="en-US" sz="2800">
                <a:solidFill>
                  <a:srgbClr val="4F4F4F"/>
                </a:solidFill>
                <a:highlight>
                  <a:srgbClr val="FFFFFF"/>
                </a:highlight>
                <a:latin typeface="Arial"/>
                <a:ea typeface="Arial"/>
                <a:cs typeface="Arial"/>
                <a:sym typeface="Arial"/>
              </a:rPr>
              <a:t>Numeric outcomes are those where the outcome is simply a number. Predicting the demand for electricity or the hourly temperature are both numeric outcomes. Models predicting numeric data are called regression models.</a:t>
            </a:r>
            <a:endParaRPr b="1" sz="2800">
              <a:solidFill>
                <a:srgbClr val="2E3D49"/>
              </a:solidFill>
              <a:latin typeface="Arial"/>
              <a:ea typeface="Arial"/>
              <a:cs typeface="Arial"/>
              <a:sym typeface="Arial"/>
            </a:endParaRPr>
          </a:p>
        </p:txBody>
      </p:sp>
      <p:sp>
        <p:nvSpPr>
          <p:cNvPr id="419" name="Shape 419"/>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Data Rich</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33333"/>
              </a:lnSpc>
              <a:spcBef>
                <a:spcPts val="0"/>
              </a:spcBef>
              <a:spcAft>
                <a:spcPts val="0"/>
              </a:spcAft>
              <a:buNone/>
            </a:pPr>
            <a:r>
              <a:rPr b="1" lang="en-US" sz="2800">
                <a:solidFill>
                  <a:srgbClr val="4F4F4F"/>
                </a:solidFill>
                <a:latin typeface="Arial"/>
                <a:ea typeface="Arial"/>
                <a:cs typeface="Arial"/>
                <a:sym typeface="Arial"/>
              </a:rPr>
              <a:t>Classification Models</a:t>
            </a:r>
            <a:endParaRPr b="1" sz="2800">
              <a:solidFill>
                <a:srgbClr val="4F4F4F"/>
              </a:solidFill>
              <a:latin typeface="Arial"/>
              <a:ea typeface="Arial"/>
              <a:cs typeface="Arial"/>
              <a:sym typeface="Arial"/>
            </a:endParaRPr>
          </a:p>
          <a:p>
            <a:pPr indent="0" lvl="0" marL="0" rtl="0">
              <a:lnSpc>
                <a:spcPct val="115000"/>
              </a:lnSpc>
              <a:spcBef>
                <a:spcPts val="400"/>
              </a:spcBef>
              <a:spcAft>
                <a:spcPts val="0"/>
              </a:spcAft>
              <a:buNone/>
            </a:pPr>
            <a:r>
              <a:rPr lang="en-US" sz="2800">
                <a:solidFill>
                  <a:srgbClr val="4F4F4F"/>
                </a:solidFill>
                <a:highlight>
                  <a:srgbClr val="FFFFFF"/>
                </a:highlight>
                <a:latin typeface="Arial"/>
                <a:ea typeface="Arial"/>
                <a:cs typeface="Arial"/>
                <a:sym typeface="Arial"/>
              </a:rPr>
              <a:t>Non-numeric outcomes are those where we’re trying to predict the category into which a case (e.g. customer) falls, such as whether a customer will pay on-time, pay late, or default on a payment. Another example is the whether an electronic device will fail before 1000 hours or not. Models predicting non-numeric data are called classification models.</a:t>
            </a:r>
            <a:endParaRPr b="1" sz="2800">
              <a:solidFill>
                <a:srgbClr val="2E3D49"/>
              </a:solidFill>
              <a:latin typeface="Arial"/>
              <a:ea typeface="Arial"/>
              <a:cs typeface="Arial"/>
              <a:sym typeface="Arial"/>
            </a:endParaRPr>
          </a:p>
        </p:txBody>
      </p:sp>
      <p:sp>
        <p:nvSpPr>
          <p:cNvPr id="425" name="Shape 425"/>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Data Rich</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t>A bit of background and motivation</a:t>
            </a:r>
            <a:endParaRPr b="0" i="0" sz="4400" u="none" cap="none" strike="noStrike">
              <a:solidFill>
                <a:schemeClr val="dk1"/>
              </a:solidFill>
              <a:latin typeface="Calibri"/>
              <a:ea typeface="Calibri"/>
              <a:cs typeface="Calibri"/>
              <a:sym typeface="Calibri"/>
            </a:endParaRPr>
          </a:p>
        </p:txBody>
      </p:sp>
      <p:sp>
        <p:nvSpPr>
          <p:cNvPr id="216" name="Shape 216"/>
          <p:cNvSpPr txBox="1"/>
          <p:nvPr>
            <p:ph idx="1" type="body"/>
          </p:nvPr>
        </p:nvSpPr>
        <p:spPr>
          <a:xfrm>
            <a:off x="593725" y="1447800"/>
            <a:ext cx="10693500" cy="5101500"/>
          </a:xfrm>
          <a:prstGeom prst="rect">
            <a:avLst/>
          </a:prstGeom>
          <a:noFill/>
          <a:ln>
            <a:noFill/>
          </a:ln>
        </p:spPr>
        <p:txBody>
          <a:bodyPr anchorCtr="0" anchor="t" bIns="45700" lIns="91425" spcFirstLastPara="1" rIns="91425" wrap="square" tIns="45700">
            <a:noAutofit/>
          </a:bodyPr>
          <a:lstStyle/>
          <a:p>
            <a:pPr indent="0" lvl="0" marL="0" marR="0" rtl="0" algn="l">
              <a:spcBef>
                <a:spcPts val="600"/>
              </a:spcBef>
              <a:spcAft>
                <a:spcPts val="0"/>
              </a:spcAft>
              <a:buNone/>
            </a:pPr>
            <a:r>
              <a:t/>
            </a:r>
            <a:endParaRPr sz="3000"/>
          </a:p>
        </p:txBody>
      </p:sp>
      <p:pic>
        <p:nvPicPr>
          <p:cNvPr id="217" name="Shape 217"/>
          <p:cNvPicPr preferRelativeResize="0"/>
          <p:nvPr/>
        </p:nvPicPr>
        <p:blipFill>
          <a:blip r:embed="rId3">
            <a:alphaModFix/>
          </a:blip>
          <a:stretch>
            <a:fillRect/>
          </a:stretch>
        </p:blipFill>
        <p:spPr>
          <a:xfrm>
            <a:off x="-413875" y="1005600"/>
            <a:ext cx="8610167" cy="5166100"/>
          </a:xfrm>
          <a:prstGeom prst="rect">
            <a:avLst/>
          </a:prstGeom>
          <a:noFill/>
          <a:ln>
            <a:noFill/>
          </a:ln>
        </p:spPr>
      </p:pic>
      <p:pic>
        <p:nvPicPr>
          <p:cNvPr id="218" name="Shape 218"/>
          <p:cNvPicPr preferRelativeResize="0"/>
          <p:nvPr/>
        </p:nvPicPr>
        <p:blipFill>
          <a:blip r:embed="rId4">
            <a:alphaModFix/>
          </a:blip>
          <a:stretch>
            <a:fillRect/>
          </a:stretch>
        </p:blipFill>
        <p:spPr>
          <a:xfrm>
            <a:off x="2906600" y="761500"/>
            <a:ext cx="8953500" cy="5562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33333"/>
              </a:lnSpc>
              <a:spcBef>
                <a:spcPts val="0"/>
              </a:spcBef>
              <a:spcAft>
                <a:spcPts val="0"/>
              </a:spcAft>
              <a:buNone/>
            </a:pPr>
            <a:r>
              <a:rPr b="1" lang="en-US" sz="2000">
                <a:solidFill>
                  <a:srgbClr val="4F4F4F"/>
                </a:solidFill>
                <a:latin typeface="Arial"/>
                <a:ea typeface="Arial"/>
                <a:cs typeface="Arial"/>
                <a:sym typeface="Arial"/>
              </a:rPr>
              <a:t>Tricycle Manufacturer's Production Department</a:t>
            </a:r>
            <a:endParaRPr b="1" sz="2000">
              <a:solidFill>
                <a:srgbClr val="4F4F4F"/>
              </a:solidFill>
              <a:latin typeface="Arial"/>
              <a:ea typeface="Arial"/>
              <a:cs typeface="Arial"/>
              <a:sym typeface="Arial"/>
            </a:endParaRPr>
          </a:p>
          <a:p>
            <a:pPr indent="0" lvl="0" marL="0" rtl="0">
              <a:lnSpc>
                <a:spcPct val="115000"/>
              </a:lnSpc>
              <a:spcBef>
                <a:spcPts val="400"/>
              </a:spcBef>
              <a:spcAft>
                <a:spcPts val="0"/>
              </a:spcAft>
              <a:buNone/>
            </a:pPr>
            <a:r>
              <a:rPr lang="en-US" sz="2000">
                <a:solidFill>
                  <a:srgbClr val="4F4F4F"/>
                </a:solidFill>
                <a:highlight>
                  <a:srgbClr val="FFFFFF"/>
                </a:highlight>
                <a:latin typeface="Arial"/>
                <a:ea typeface="Arial"/>
                <a:cs typeface="Arial"/>
                <a:sym typeface="Arial"/>
              </a:rPr>
              <a:t>For our first example, imagine that a manufacturer wants to use historical production data to know how many tricycles they’ll need to produce over the next six months to meet expected demand. Since the outcome the manufacturer wants to predict is a number, then the target variable is numeric. Therefore, they would use a numeric or regression model to solve this problem.</a:t>
            </a:r>
            <a:endParaRPr sz="2000">
              <a:solidFill>
                <a:srgbClr val="4F4F4F"/>
              </a:solidFill>
              <a:highlight>
                <a:srgbClr val="FFFFFF"/>
              </a:highlight>
              <a:latin typeface="Arial"/>
              <a:ea typeface="Arial"/>
              <a:cs typeface="Arial"/>
              <a:sym typeface="Arial"/>
            </a:endParaRPr>
          </a:p>
          <a:p>
            <a:pPr indent="0" lvl="0" marL="0" rtl="0">
              <a:lnSpc>
                <a:spcPct val="115000"/>
              </a:lnSpc>
              <a:spcBef>
                <a:spcPts val="0"/>
              </a:spcBef>
              <a:spcAft>
                <a:spcPts val="0"/>
              </a:spcAft>
              <a:buNone/>
            </a:pPr>
            <a:r>
              <a:t/>
            </a:r>
            <a:endParaRPr sz="2000">
              <a:solidFill>
                <a:srgbClr val="4F4F4F"/>
              </a:solidFill>
              <a:highlight>
                <a:srgbClr val="FFFFFF"/>
              </a:highlight>
              <a:latin typeface="Arial"/>
              <a:ea typeface="Arial"/>
              <a:cs typeface="Arial"/>
              <a:sym typeface="Arial"/>
            </a:endParaRPr>
          </a:p>
          <a:p>
            <a:pPr indent="0" lvl="0" marL="0" rtl="0">
              <a:lnSpc>
                <a:spcPct val="133333"/>
              </a:lnSpc>
              <a:spcBef>
                <a:spcPts val="0"/>
              </a:spcBef>
              <a:spcAft>
                <a:spcPts val="0"/>
              </a:spcAft>
              <a:buNone/>
            </a:pPr>
            <a:r>
              <a:rPr b="1" lang="en-US" sz="2000">
                <a:solidFill>
                  <a:srgbClr val="4F4F4F"/>
                </a:solidFill>
                <a:latin typeface="Arial"/>
                <a:ea typeface="Arial"/>
                <a:cs typeface="Arial"/>
                <a:sym typeface="Arial"/>
              </a:rPr>
              <a:t>Hot &amp; Fresh Pizza's Marketing Department</a:t>
            </a:r>
            <a:endParaRPr b="1" sz="2000">
              <a:solidFill>
                <a:srgbClr val="4F4F4F"/>
              </a:solidFill>
              <a:latin typeface="Arial"/>
              <a:ea typeface="Arial"/>
              <a:cs typeface="Arial"/>
              <a:sym typeface="Arial"/>
            </a:endParaRPr>
          </a:p>
          <a:p>
            <a:pPr indent="0" lvl="0" marL="0" rtl="0">
              <a:lnSpc>
                <a:spcPct val="115000"/>
              </a:lnSpc>
              <a:spcBef>
                <a:spcPts val="400"/>
              </a:spcBef>
              <a:spcAft>
                <a:spcPts val="0"/>
              </a:spcAft>
              <a:buNone/>
            </a:pPr>
            <a:r>
              <a:rPr lang="en-US" sz="2000">
                <a:solidFill>
                  <a:srgbClr val="4F4F4F"/>
                </a:solidFill>
                <a:highlight>
                  <a:srgbClr val="FFFFFF"/>
                </a:highlight>
                <a:latin typeface="Arial"/>
                <a:ea typeface="Arial"/>
                <a:cs typeface="Arial"/>
                <a:sym typeface="Arial"/>
              </a:rPr>
              <a:t>For our second example, Hot &amp; Fresh Pizza wants to use sales data from their existing stores and respective demographic data around those stores to predict how many pizzas they’ll sell at their new store location. Since the outcome that Hot &amp; Fresh Pizza is trying to predict is the number of pizzas, then the target variable is numeric and they would use a numeric or regression model to solve this problem.</a:t>
            </a:r>
            <a:endParaRPr b="1" sz="2000">
              <a:solidFill>
                <a:srgbClr val="4F4F4F"/>
              </a:solidFill>
              <a:latin typeface="Arial"/>
              <a:ea typeface="Arial"/>
              <a:cs typeface="Arial"/>
              <a:sym typeface="Arial"/>
            </a:endParaRPr>
          </a:p>
        </p:txBody>
      </p:sp>
      <p:sp>
        <p:nvSpPr>
          <p:cNvPr id="431" name="Shape 431"/>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Examples (Numeric-NonNumeric)</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33333"/>
              </a:lnSpc>
              <a:spcBef>
                <a:spcPts val="0"/>
              </a:spcBef>
              <a:spcAft>
                <a:spcPts val="0"/>
              </a:spcAft>
              <a:buNone/>
            </a:pPr>
            <a:r>
              <a:rPr b="1" lang="en-US" sz="2000">
                <a:solidFill>
                  <a:srgbClr val="4F4F4F"/>
                </a:solidFill>
                <a:latin typeface="Arial"/>
                <a:ea typeface="Arial"/>
                <a:cs typeface="Arial"/>
                <a:sym typeface="Arial"/>
              </a:rPr>
              <a:t>Risk Management Department at a Bank</a:t>
            </a:r>
            <a:endParaRPr b="1" sz="2000">
              <a:solidFill>
                <a:srgbClr val="4F4F4F"/>
              </a:solidFill>
              <a:latin typeface="Arial"/>
              <a:ea typeface="Arial"/>
              <a:cs typeface="Arial"/>
              <a:sym typeface="Arial"/>
            </a:endParaRPr>
          </a:p>
          <a:p>
            <a:pPr indent="0" lvl="0" marL="0" rtl="0">
              <a:lnSpc>
                <a:spcPct val="115000"/>
              </a:lnSpc>
              <a:spcBef>
                <a:spcPts val="400"/>
              </a:spcBef>
              <a:spcAft>
                <a:spcPts val="0"/>
              </a:spcAft>
              <a:buNone/>
            </a:pPr>
            <a:r>
              <a:rPr lang="en-US" sz="2000">
                <a:solidFill>
                  <a:srgbClr val="4F4F4F"/>
                </a:solidFill>
                <a:highlight>
                  <a:srgbClr val="FFFFFF"/>
                </a:highlight>
                <a:latin typeface="Arial"/>
                <a:ea typeface="Arial"/>
                <a:cs typeface="Arial"/>
                <a:sym typeface="Arial"/>
              </a:rPr>
              <a:t>And for our third example, a bank wants to use historical data of their clients to predict whether a new customer will default on a loan, always pay on time, or sometimes pay. Since the outcome the bank is trying to predict is a category that the new customer will fall into, they would use non-numeric or classification model to solve this problem.</a:t>
            </a:r>
            <a:endParaRPr b="1" sz="2000">
              <a:solidFill>
                <a:srgbClr val="4F4F4F"/>
              </a:solidFill>
              <a:latin typeface="Arial"/>
              <a:ea typeface="Arial"/>
              <a:cs typeface="Arial"/>
              <a:sym typeface="Arial"/>
            </a:endParaRPr>
          </a:p>
        </p:txBody>
      </p:sp>
      <p:sp>
        <p:nvSpPr>
          <p:cNvPr id="437" name="Shape 437"/>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Examples (Numeric-NonNumeric)</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t/>
            </a:r>
            <a:endParaRPr b="1" sz="2000">
              <a:solidFill>
                <a:srgbClr val="4F4F4F"/>
              </a:solidFill>
              <a:latin typeface="Arial"/>
              <a:ea typeface="Arial"/>
              <a:cs typeface="Arial"/>
              <a:sym typeface="Arial"/>
            </a:endParaRPr>
          </a:p>
        </p:txBody>
      </p:sp>
      <p:sp>
        <p:nvSpPr>
          <p:cNvPr id="443" name="Shape 443"/>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Quick Questions</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33333"/>
              </a:lnSpc>
              <a:spcBef>
                <a:spcPts val="1800"/>
              </a:spcBef>
              <a:spcAft>
                <a:spcPts val="0"/>
              </a:spcAft>
              <a:buNone/>
            </a:pPr>
            <a:r>
              <a:rPr b="1" lang="en-US" sz="2400">
                <a:solidFill>
                  <a:srgbClr val="2E3D49"/>
                </a:solidFill>
                <a:latin typeface="Arial"/>
                <a:ea typeface="Arial"/>
                <a:cs typeface="Arial"/>
                <a:sym typeface="Arial"/>
              </a:rPr>
              <a:t>Target Variables</a:t>
            </a:r>
            <a:endParaRPr b="1" sz="2400">
              <a:solidFill>
                <a:srgbClr val="2E3D49"/>
              </a:solidFill>
              <a:latin typeface="Arial"/>
              <a:ea typeface="Arial"/>
              <a:cs typeface="Arial"/>
              <a:sym typeface="Arial"/>
            </a:endParaRPr>
          </a:p>
          <a:p>
            <a:pPr indent="0" lvl="0" marL="0" rtl="0">
              <a:lnSpc>
                <a:spcPct val="115000"/>
              </a:lnSpc>
              <a:spcBef>
                <a:spcPts val="400"/>
              </a:spcBef>
              <a:spcAft>
                <a:spcPts val="0"/>
              </a:spcAft>
              <a:buNone/>
            </a:pPr>
            <a:r>
              <a:rPr lang="en-US" sz="2400">
                <a:solidFill>
                  <a:srgbClr val="4F4F4F"/>
                </a:solidFill>
                <a:highlight>
                  <a:srgbClr val="FFFFFF"/>
                </a:highlight>
                <a:latin typeface="Arial"/>
                <a:ea typeface="Arial"/>
                <a:cs typeface="Arial"/>
                <a:sym typeface="Arial"/>
              </a:rPr>
              <a:t>Target variables represent the outcome we are trying to predict. In order to select the right predictive model, we first determine whether the target variable is numeric or non-numeric. The type of numeric or non-numeric target variables will then help us select which model is appropriate. Let’s start with numeric variables.</a:t>
            </a:r>
            <a:endParaRPr b="1" sz="2400">
              <a:solidFill>
                <a:srgbClr val="4F4F4F"/>
              </a:solidFill>
              <a:latin typeface="Arial"/>
              <a:ea typeface="Arial"/>
              <a:cs typeface="Arial"/>
              <a:sym typeface="Arial"/>
            </a:endParaRPr>
          </a:p>
        </p:txBody>
      </p:sp>
      <p:sp>
        <p:nvSpPr>
          <p:cNvPr id="449" name="Shape 449"/>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Numerical Models</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1800"/>
              </a:spcBef>
              <a:spcAft>
                <a:spcPts val="0"/>
              </a:spcAft>
              <a:buClr>
                <a:schemeClr val="dk1"/>
              </a:buClr>
              <a:buSzPts val="1100"/>
              <a:buFont typeface="Arial"/>
              <a:buNone/>
            </a:pPr>
            <a:r>
              <a:rPr b="1" lang="en-US" sz="1800">
                <a:solidFill>
                  <a:srgbClr val="FF0000"/>
                </a:solidFill>
                <a:latin typeface="Arial"/>
                <a:ea typeface="Arial"/>
                <a:cs typeface="Arial"/>
                <a:sym typeface="Arial"/>
              </a:rPr>
              <a:t>Types of Numeric Variables</a:t>
            </a:r>
            <a:endParaRPr b="1" sz="1800">
              <a:solidFill>
                <a:srgbClr val="FF0000"/>
              </a:solidFill>
              <a:latin typeface="Arial"/>
              <a:ea typeface="Arial"/>
              <a:cs typeface="Arial"/>
              <a:sym typeface="Arial"/>
            </a:endParaRPr>
          </a:p>
          <a:p>
            <a:pPr indent="0" lvl="0" marL="0" rtl="0">
              <a:lnSpc>
                <a:spcPct val="100000"/>
              </a:lnSpc>
              <a:spcBef>
                <a:spcPts val="400"/>
              </a:spcBef>
              <a:spcAft>
                <a:spcPts val="0"/>
              </a:spcAft>
              <a:buNone/>
            </a:pPr>
            <a:r>
              <a:rPr lang="en-US" sz="1800">
                <a:solidFill>
                  <a:srgbClr val="FF0000"/>
                </a:solidFill>
                <a:highlight>
                  <a:schemeClr val="lt1"/>
                </a:highlight>
                <a:latin typeface="Arial"/>
                <a:ea typeface="Arial"/>
                <a:cs typeface="Arial"/>
                <a:sym typeface="Arial"/>
              </a:rPr>
              <a:t>The three most common types of numeric variables are continuous, time-based, and count. </a:t>
            </a:r>
            <a:endParaRPr b="1" sz="1800">
              <a:solidFill>
                <a:srgbClr val="FF0000"/>
              </a:solidFill>
              <a:latin typeface="Arial"/>
              <a:ea typeface="Arial"/>
              <a:cs typeface="Arial"/>
              <a:sym typeface="Arial"/>
            </a:endParaRPr>
          </a:p>
          <a:p>
            <a:pPr indent="0" lvl="0" marL="0" rtl="0">
              <a:lnSpc>
                <a:spcPct val="100000"/>
              </a:lnSpc>
              <a:spcBef>
                <a:spcPts val="1800"/>
              </a:spcBef>
              <a:spcAft>
                <a:spcPts val="0"/>
              </a:spcAft>
              <a:buNone/>
            </a:pPr>
            <a:r>
              <a:rPr b="1" lang="en-US" sz="1800">
                <a:solidFill>
                  <a:srgbClr val="2E3D49"/>
                </a:solidFill>
                <a:latin typeface="Arial"/>
                <a:ea typeface="Arial"/>
                <a:cs typeface="Arial"/>
                <a:sym typeface="Arial"/>
              </a:rPr>
              <a:t>Continuous</a:t>
            </a:r>
            <a:endParaRPr b="1" sz="1800">
              <a:solidFill>
                <a:srgbClr val="2E3D49"/>
              </a:solidFill>
              <a:latin typeface="Arial"/>
              <a:ea typeface="Arial"/>
              <a:cs typeface="Arial"/>
              <a:sym typeface="Arial"/>
            </a:endParaRPr>
          </a:p>
          <a:p>
            <a:pPr indent="0" lvl="0" marL="0" rtl="0">
              <a:lnSpc>
                <a:spcPct val="100000"/>
              </a:lnSpc>
              <a:spcBef>
                <a:spcPts val="400"/>
              </a:spcBef>
              <a:spcAft>
                <a:spcPts val="0"/>
              </a:spcAft>
              <a:buNone/>
            </a:pPr>
            <a:r>
              <a:rPr lang="en-US" sz="1800">
                <a:solidFill>
                  <a:srgbClr val="4F4F4F"/>
                </a:solidFill>
                <a:highlight>
                  <a:srgbClr val="FFFFFF"/>
                </a:highlight>
                <a:latin typeface="Arial"/>
                <a:ea typeface="Arial"/>
                <a:cs typeface="Arial"/>
                <a:sym typeface="Arial"/>
              </a:rPr>
              <a:t>A continuous variable is one that can take on all values in a range. For instance your height can be measured down to many decimal places. We do not grow in even inch intervals. </a:t>
            </a:r>
            <a:endParaRPr sz="1800">
              <a:solidFill>
                <a:srgbClr val="4F4F4F"/>
              </a:solidFill>
              <a:highlight>
                <a:srgbClr val="FFFFFF"/>
              </a:highlight>
              <a:latin typeface="Arial"/>
              <a:ea typeface="Arial"/>
              <a:cs typeface="Arial"/>
              <a:sym typeface="Arial"/>
            </a:endParaRPr>
          </a:p>
          <a:p>
            <a:pPr indent="0" lvl="0" marL="0" rtl="0">
              <a:lnSpc>
                <a:spcPct val="100000"/>
              </a:lnSpc>
              <a:spcBef>
                <a:spcPts val="1800"/>
              </a:spcBef>
              <a:spcAft>
                <a:spcPts val="0"/>
              </a:spcAft>
              <a:buNone/>
            </a:pPr>
            <a:r>
              <a:rPr b="1" lang="en-US" sz="1800">
                <a:solidFill>
                  <a:srgbClr val="2E3D49"/>
                </a:solidFill>
                <a:latin typeface="Arial"/>
                <a:ea typeface="Arial"/>
                <a:cs typeface="Arial"/>
                <a:sym typeface="Arial"/>
              </a:rPr>
              <a:t>Time-Based</a:t>
            </a:r>
            <a:endParaRPr b="1" sz="1800">
              <a:solidFill>
                <a:srgbClr val="2E3D49"/>
              </a:solidFill>
              <a:latin typeface="Arial"/>
              <a:ea typeface="Arial"/>
              <a:cs typeface="Arial"/>
              <a:sym typeface="Arial"/>
            </a:endParaRPr>
          </a:p>
          <a:p>
            <a:pPr indent="0" lvl="0" marL="0" rtl="0">
              <a:lnSpc>
                <a:spcPct val="100000"/>
              </a:lnSpc>
              <a:spcBef>
                <a:spcPts val="400"/>
              </a:spcBef>
              <a:spcAft>
                <a:spcPts val="0"/>
              </a:spcAft>
              <a:buNone/>
            </a:pPr>
            <a:r>
              <a:rPr lang="en-US" sz="1800">
                <a:solidFill>
                  <a:srgbClr val="4F4F4F"/>
                </a:solidFill>
                <a:highlight>
                  <a:srgbClr val="FFFFFF"/>
                </a:highlight>
                <a:latin typeface="Arial"/>
                <a:ea typeface="Arial"/>
                <a:cs typeface="Arial"/>
                <a:sym typeface="Arial"/>
              </a:rPr>
              <a:t>A time-based numeric variable is one where you are trying to predict what will happen over time. This is often related to forecasting. </a:t>
            </a:r>
            <a:endParaRPr sz="1800">
              <a:solidFill>
                <a:srgbClr val="4F4F4F"/>
              </a:solidFill>
              <a:highlight>
                <a:srgbClr val="FFFFFF"/>
              </a:highlight>
              <a:latin typeface="Arial"/>
              <a:ea typeface="Arial"/>
              <a:cs typeface="Arial"/>
              <a:sym typeface="Arial"/>
            </a:endParaRPr>
          </a:p>
          <a:p>
            <a:pPr indent="0" lvl="0" marL="0" rtl="0">
              <a:lnSpc>
                <a:spcPct val="100000"/>
              </a:lnSpc>
              <a:spcBef>
                <a:spcPts val="1800"/>
              </a:spcBef>
              <a:spcAft>
                <a:spcPts val="0"/>
              </a:spcAft>
              <a:buNone/>
            </a:pPr>
            <a:r>
              <a:rPr b="1" lang="en-US" sz="1800">
                <a:solidFill>
                  <a:srgbClr val="2E3D49"/>
                </a:solidFill>
                <a:latin typeface="Arial"/>
                <a:ea typeface="Arial"/>
                <a:cs typeface="Arial"/>
                <a:sym typeface="Arial"/>
              </a:rPr>
              <a:t>Count</a:t>
            </a:r>
            <a:endParaRPr b="1" sz="1800">
              <a:solidFill>
                <a:srgbClr val="2E3D49"/>
              </a:solidFill>
              <a:latin typeface="Arial"/>
              <a:ea typeface="Arial"/>
              <a:cs typeface="Arial"/>
              <a:sym typeface="Arial"/>
            </a:endParaRPr>
          </a:p>
          <a:p>
            <a:pPr indent="0" lvl="0" marL="0" rtl="0">
              <a:lnSpc>
                <a:spcPct val="100000"/>
              </a:lnSpc>
              <a:spcBef>
                <a:spcPts val="400"/>
              </a:spcBef>
              <a:spcAft>
                <a:spcPts val="0"/>
              </a:spcAft>
              <a:buNone/>
            </a:pPr>
            <a:r>
              <a:rPr lang="en-US" sz="1800">
                <a:solidFill>
                  <a:srgbClr val="4F4F4F"/>
                </a:solidFill>
                <a:highlight>
                  <a:srgbClr val="FFFFFF"/>
                </a:highlight>
                <a:latin typeface="Arial"/>
                <a:ea typeface="Arial"/>
                <a:cs typeface="Arial"/>
                <a:sym typeface="Arial"/>
              </a:rPr>
              <a:t>Count variables are numbers that are </a:t>
            </a:r>
            <a:r>
              <a:rPr lang="en-US" sz="1800">
                <a:solidFill>
                  <a:srgbClr val="02B3E4"/>
                </a:solidFill>
                <a:uFill>
                  <a:noFill/>
                </a:uFill>
                <a:latin typeface="Arial"/>
                <a:ea typeface="Arial"/>
                <a:cs typeface="Arial"/>
                <a:sym typeface="Arial"/>
                <a:hlinkClick r:id="rId3"/>
              </a:rPr>
              <a:t>discrete</a:t>
            </a:r>
            <a:r>
              <a:rPr lang="en-US" sz="1800">
                <a:solidFill>
                  <a:srgbClr val="4F4F4F"/>
                </a:solidFill>
                <a:highlight>
                  <a:srgbClr val="FFFFFF"/>
                </a:highlight>
                <a:latin typeface="Arial"/>
                <a:ea typeface="Arial"/>
                <a:cs typeface="Arial"/>
                <a:sym typeface="Arial"/>
              </a:rPr>
              <a:t>, positive integers. They’re called count numbers because they’re used to analyze variables that you can count. As modeling these type of variables is not common in business, we won’t be covering this topic in this course.</a:t>
            </a:r>
            <a:endParaRPr b="1" sz="1800">
              <a:solidFill>
                <a:srgbClr val="2E3D49"/>
              </a:solidFill>
              <a:latin typeface="Arial"/>
              <a:ea typeface="Arial"/>
              <a:cs typeface="Arial"/>
              <a:sym typeface="Arial"/>
            </a:endParaRPr>
          </a:p>
        </p:txBody>
      </p:sp>
      <p:sp>
        <p:nvSpPr>
          <p:cNvPr id="455" name="Shape 455"/>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Numerical Models</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33333"/>
              </a:lnSpc>
              <a:spcBef>
                <a:spcPts val="1800"/>
              </a:spcBef>
              <a:spcAft>
                <a:spcPts val="0"/>
              </a:spcAft>
              <a:buClr>
                <a:schemeClr val="dk1"/>
              </a:buClr>
              <a:buSzPts val="1100"/>
              <a:buFont typeface="Arial"/>
              <a:buNone/>
            </a:pPr>
            <a:r>
              <a:rPr b="1" lang="en-US" sz="2800">
                <a:solidFill>
                  <a:srgbClr val="2E3D49"/>
                </a:solidFill>
                <a:latin typeface="Arial"/>
                <a:ea typeface="Arial"/>
                <a:cs typeface="Arial"/>
                <a:sym typeface="Arial"/>
              </a:rPr>
              <a:t>Non-Numeric Variables</a:t>
            </a:r>
            <a:endParaRPr b="1" sz="2800">
              <a:solidFill>
                <a:srgbClr val="2E3D49"/>
              </a:solidFill>
              <a:latin typeface="Arial"/>
              <a:ea typeface="Arial"/>
              <a:cs typeface="Arial"/>
              <a:sym typeface="Arial"/>
            </a:endParaRPr>
          </a:p>
          <a:p>
            <a:pPr indent="0" lvl="0" marL="0" rtl="0">
              <a:lnSpc>
                <a:spcPct val="100000"/>
              </a:lnSpc>
              <a:spcBef>
                <a:spcPts val="400"/>
              </a:spcBef>
              <a:spcAft>
                <a:spcPts val="0"/>
              </a:spcAft>
              <a:buNone/>
            </a:pPr>
            <a:r>
              <a:rPr lang="en-US" sz="2800">
                <a:solidFill>
                  <a:srgbClr val="4F4F4F"/>
                </a:solidFill>
                <a:highlight>
                  <a:srgbClr val="FFFFFF"/>
                </a:highlight>
                <a:latin typeface="Arial"/>
                <a:ea typeface="Arial"/>
                <a:cs typeface="Arial"/>
                <a:sym typeface="Arial"/>
              </a:rPr>
              <a:t>A non-numeric variable is often called categorical, because the values of the variable take on a discrete number of possible values or categories. Examples include whether an electronic device will fail before 1000 hours or not; whether a customer will pay on-time, pay late, or default on a payment, or whether a store is classified as large, medium or small.</a:t>
            </a:r>
            <a:endParaRPr b="1" sz="2800">
              <a:solidFill>
                <a:srgbClr val="FF0000"/>
              </a:solidFill>
              <a:latin typeface="Arial"/>
              <a:ea typeface="Arial"/>
              <a:cs typeface="Arial"/>
              <a:sym typeface="Arial"/>
            </a:endParaRPr>
          </a:p>
        </p:txBody>
      </p:sp>
      <p:sp>
        <p:nvSpPr>
          <p:cNvPr id="461" name="Shape 461"/>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Non-</a:t>
            </a:r>
            <a:r>
              <a:rPr b="1" lang="en-US"/>
              <a:t>Numeric</a:t>
            </a:r>
            <a:r>
              <a:rPr b="1" lang="en-US"/>
              <a:t>al</a:t>
            </a:r>
            <a:r>
              <a:rPr b="1" lang="en-US"/>
              <a:t> </a:t>
            </a:r>
            <a:r>
              <a:rPr b="1" lang="en-US"/>
              <a:t>Models</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1800"/>
              </a:spcBef>
              <a:spcAft>
                <a:spcPts val="0"/>
              </a:spcAft>
              <a:buClr>
                <a:schemeClr val="dk1"/>
              </a:buClr>
              <a:buSzPts val="1100"/>
              <a:buFont typeface="Arial"/>
              <a:buNone/>
            </a:pPr>
            <a:r>
              <a:rPr b="1" lang="en-US" sz="2000">
                <a:solidFill>
                  <a:srgbClr val="2E3D49"/>
                </a:solidFill>
                <a:latin typeface="Arial"/>
                <a:ea typeface="Arial"/>
                <a:cs typeface="Arial"/>
                <a:sym typeface="Arial"/>
              </a:rPr>
              <a:t>Classification Models: Binary and Non-Binary</a:t>
            </a:r>
            <a:endParaRPr b="1" sz="2000">
              <a:solidFill>
                <a:srgbClr val="2E3D49"/>
              </a:solidFill>
              <a:latin typeface="Arial"/>
              <a:ea typeface="Arial"/>
              <a:cs typeface="Arial"/>
              <a:sym typeface="Arial"/>
            </a:endParaRPr>
          </a:p>
          <a:p>
            <a:pPr indent="0" lvl="0" marL="0" rtl="0">
              <a:lnSpc>
                <a:spcPct val="100000"/>
              </a:lnSpc>
              <a:spcBef>
                <a:spcPts val="400"/>
              </a:spcBef>
              <a:spcAft>
                <a:spcPts val="0"/>
              </a:spcAft>
              <a:buNone/>
            </a:pPr>
            <a:r>
              <a:rPr lang="en-US" sz="2000">
                <a:solidFill>
                  <a:srgbClr val="4F4F4F"/>
                </a:solidFill>
                <a:highlight>
                  <a:srgbClr val="FFFFFF"/>
                </a:highlight>
                <a:latin typeface="Arial"/>
                <a:ea typeface="Arial"/>
                <a:cs typeface="Arial"/>
                <a:sym typeface="Arial"/>
              </a:rPr>
              <a:t>When modeling categorical variables, the number of possible outcomes is an important factor. If there are only two possible categorical outcomes, such as Yes or No, or True or False, then the variable can be described as Binary.</a:t>
            </a:r>
            <a:endParaRPr sz="2000">
              <a:solidFill>
                <a:srgbClr val="4F4F4F"/>
              </a:solidFill>
              <a:highlight>
                <a:srgbClr val="FFFFFF"/>
              </a:highlight>
              <a:latin typeface="Arial"/>
              <a:ea typeface="Arial"/>
              <a:cs typeface="Arial"/>
              <a:sym typeface="Arial"/>
            </a:endParaRPr>
          </a:p>
          <a:p>
            <a:pPr indent="0" lvl="0" marL="0" rtl="0">
              <a:lnSpc>
                <a:spcPct val="100000"/>
              </a:lnSpc>
              <a:spcBef>
                <a:spcPts val="0"/>
              </a:spcBef>
              <a:spcAft>
                <a:spcPts val="0"/>
              </a:spcAft>
              <a:buClr>
                <a:schemeClr val="dk1"/>
              </a:buClr>
              <a:buSzPts val="1100"/>
              <a:buFont typeface="Arial"/>
              <a:buNone/>
            </a:pPr>
            <a:r>
              <a:t/>
            </a:r>
            <a:endParaRPr sz="2000">
              <a:solidFill>
                <a:srgbClr val="4F4F4F"/>
              </a:solidFill>
              <a:highlight>
                <a:srgbClr val="FFFFFF"/>
              </a:highlight>
              <a:latin typeface="Arial"/>
              <a:ea typeface="Arial"/>
              <a:cs typeface="Arial"/>
              <a:sym typeface="Arial"/>
            </a:endParaRPr>
          </a:p>
          <a:p>
            <a:pPr indent="0" lvl="0" marL="0" rtl="0">
              <a:lnSpc>
                <a:spcPct val="100000"/>
              </a:lnSpc>
              <a:spcBef>
                <a:spcPts val="0"/>
              </a:spcBef>
              <a:spcAft>
                <a:spcPts val="0"/>
              </a:spcAft>
              <a:buNone/>
            </a:pPr>
            <a:r>
              <a:rPr lang="en-US" sz="2000">
                <a:solidFill>
                  <a:srgbClr val="4F4F4F"/>
                </a:solidFill>
                <a:latin typeface="Arial"/>
                <a:ea typeface="Arial"/>
                <a:cs typeface="Arial"/>
                <a:sym typeface="Arial"/>
              </a:rPr>
              <a:t>If there are more than two possible categorical outcomes, such as small, medium, or large, or pay on-time, pay late, or default on a payment, then the variable can be described as non-binary. The important take-away from this lesson is the ability to determine if you should use a classification model, and whether it should be a binary model or a non-binary model. Ben Burkholder will lead a course focused on classification models and will go into detail about these types of models.</a:t>
            </a:r>
            <a:endParaRPr b="1" sz="2000">
              <a:solidFill>
                <a:srgbClr val="2E3D49"/>
              </a:solidFill>
              <a:latin typeface="Arial"/>
              <a:ea typeface="Arial"/>
              <a:cs typeface="Arial"/>
              <a:sym typeface="Arial"/>
            </a:endParaRPr>
          </a:p>
        </p:txBody>
      </p:sp>
      <p:sp>
        <p:nvSpPr>
          <p:cNvPr id="467" name="Shape 467"/>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Non-Numerical Models</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id="472" name="Shape 472"/>
          <p:cNvPicPr preferRelativeResize="0"/>
          <p:nvPr/>
        </p:nvPicPr>
        <p:blipFill>
          <a:blip r:embed="rId3">
            <a:alphaModFix/>
          </a:blip>
          <a:stretch>
            <a:fillRect/>
          </a:stretch>
        </p:blipFill>
        <p:spPr>
          <a:xfrm>
            <a:off x="1825075" y="1378825"/>
            <a:ext cx="8840299" cy="4971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0"/>
              </a:spcAft>
              <a:buNone/>
            </a:pPr>
            <a:r>
              <a:t/>
            </a:r>
            <a:endParaRPr b="1" sz="2000">
              <a:solidFill>
                <a:srgbClr val="2E3D49"/>
              </a:solidFill>
              <a:latin typeface="Arial"/>
              <a:ea typeface="Arial"/>
              <a:cs typeface="Arial"/>
              <a:sym typeface="Arial"/>
            </a:endParaRPr>
          </a:p>
        </p:txBody>
      </p:sp>
      <p:sp>
        <p:nvSpPr>
          <p:cNvPr id="478" name="Shape 478"/>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Quick Questions</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0"/>
              </a:spcAft>
              <a:buNone/>
            </a:pPr>
            <a:r>
              <a:t/>
            </a:r>
            <a:endParaRPr b="1" sz="2000">
              <a:solidFill>
                <a:srgbClr val="2E3D49"/>
              </a:solidFill>
              <a:latin typeface="Arial"/>
              <a:ea typeface="Arial"/>
              <a:cs typeface="Arial"/>
              <a:sym typeface="Arial"/>
            </a:endParaRPr>
          </a:p>
        </p:txBody>
      </p:sp>
      <p:sp>
        <p:nvSpPr>
          <p:cNvPr id="484" name="Shape 484"/>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b="1" lang="en-US"/>
              <a:t>Case Study</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t>A bit of background and motivation</a:t>
            </a:r>
            <a:endParaRPr b="0" i="0" sz="4400" u="none" cap="none" strike="noStrike">
              <a:solidFill>
                <a:schemeClr val="dk1"/>
              </a:solidFill>
              <a:latin typeface="Calibri"/>
              <a:ea typeface="Calibri"/>
              <a:cs typeface="Calibri"/>
              <a:sym typeface="Calibri"/>
            </a:endParaRPr>
          </a:p>
        </p:txBody>
      </p:sp>
      <p:pic>
        <p:nvPicPr>
          <p:cNvPr id="224" name="Shape 224"/>
          <p:cNvPicPr preferRelativeResize="0"/>
          <p:nvPr/>
        </p:nvPicPr>
        <p:blipFill>
          <a:blip r:embed="rId3">
            <a:alphaModFix/>
          </a:blip>
          <a:stretch>
            <a:fillRect/>
          </a:stretch>
        </p:blipFill>
        <p:spPr>
          <a:xfrm>
            <a:off x="2339975" y="1492925"/>
            <a:ext cx="7200900" cy="489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t>A bit of background and motivation</a:t>
            </a:r>
            <a:endParaRPr b="0" i="0" sz="4400" u="none" cap="none" strike="noStrike">
              <a:solidFill>
                <a:schemeClr val="dk1"/>
              </a:solidFill>
              <a:latin typeface="Calibri"/>
              <a:ea typeface="Calibri"/>
              <a:cs typeface="Calibri"/>
              <a:sym typeface="Calibri"/>
            </a:endParaRPr>
          </a:p>
        </p:txBody>
      </p:sp>
      <p:pic>
        <p:nvPicPr>
          <p:cNvPr id="230" name="Shape 230"/>
          <p:cNvPicPr preferRelativeResize="0"/>
          <p:nvPr/>
        </p:nvPicPr>
        <p:blipFill>
          <a:blip r:embed="rId3">
            <a:alphaModFix/>
          </a:blip>
          <a:stretch>
            <a:fillRect/>
          </a:stretch>
        </p:blipFill>
        <p:spPr>
          <a:xfrm>
            <a:off x="1277938" y="1557250"/>
            <a:ext cx="9324975" cy="482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t>A bit of background and motivation</a:t>
            </a:r>
            <a:endParaRPr b="0" i="0" sz="4400" u="none" cap="none" strike="noStrike">
              <a:solidFill>
                <a:schemeClr val="dk1"/>
              </a:solidFill>
              <a:latin typeface="Calibri"/>
              <a:ea typeface="Calibri"/>
              <a:cs typeface="Calibri"/>
              <a:sym typeface="Calibri"/>
            </a:endParaRPr>
          </a:p>
        </p:txBody>
      </p:sp>
      <p:sp>
        <p:nvSpPr>
          <p:cNvPr id="236" name="Shape 236"/>
          <p:cNvSpPr txBox="1"/>
          <p:nvPr>
            <p:ph idx="1" type="body"/>
          </p:nvPr>
        </p:nvSpPr>
        <p:spPr>
          <a:xfrm>
            <a:off x="593725" y="1447800"/>
            <a:ext cx="10693500" cy="5101500"/>
          </a:xfrm>
          <a:prstGeom prst="rect">
            <a:avLst/>
          </a:prstGeom>
          <a:noFill/>
          <a:ln>
            <a:noFill/>
          </a:ln>
        </p:spPr>
        <p:txBody>
          <a:bodyPr anchorCtr="0" anchor="t" bIns="45700" lIns="91425" spcFirstLastPara="1" rIns="91425" wrap="square" tIns="45700">
            <a:noAutofit/>
          </a:bodyPr>
          <a:lstStyle/>
          <a:p>
            <a:pPr indent="0" lvl="0" marL="0" rtl="0" algn="ctr">
              <a:spcBef>
                <a:spcPts val="600"/>
              </a:spcBef>
              <a:spcAft>
                <a:spcPts val="0"/>
              </a:spcAft>
              <a:buNone/>
            </a:pPr>
            <a:r>
              <a:t/>
            </a:r>
            <a:endParaRPr sz="4000"/>
          </a:p>
          <a:p>
            <a:pPr indent="0" lvl="0" marL="0" rtl="0" algn="ctr">
              <a:spcBef>
                <a:spcPts val="600"/>
              </a:spcBef>
              <a:spcAft>
                <a:spcPts val="0"/>
              </a:spcAft>
              <a:buNone/>
            </a:pPr>
            <a:r>
              <a:rPr lang="en-US" sz="4000"/>
              <a:t>We need a framework to help us design better products</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1654175" y="428625"/>
            <a:ext cx="9001200" cy="989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1"/>
                </a:solidFill>
                <a:latin typeface="Calibri"/>
                <a:ea typeface="Calibri"/>
                <a:cs typeface="Calibri"/>
                <a:sym typeface="Calibri"/>
              </a:rPr>
              <a:t>Once upon a time ….</a:t>
            </a:r>
            <a:endParaRPr b="1" i="0" sz="4400" u="none" cap="none" strike="noStrike">
              <a:solidFill>
                <a:schemeClr val="dk1"/>
              </a:solidFill>
              <a:latin typeface="Calibri"/>
              <a:ea typeface="Calibri"/>
              <a:cs typeface="Calibri"/>
              <a:sym typeface="Calibri"/>
            </a:endParaRPr>
          </a:p>
        </p:txBody>
      </p:sp>
      <p:sp>
        <p:nvSpPr>
          <p:cNvPr id="242" name="Shape 242"/>
          <p:cNvSpPr txBox="1"/>
          <p:nvPr>
            <p:ph idx="1" type="body"/>
          </p:nvPr>
        </p:nvSpPr>
        <p:spPr>
          <a:xfrm>
            <a:off x="593725" y="1600200"/>
            <a:ext cx="10693500" cy="4526100"/>
          </a:xfrm>
          <a:prstGeom prst="rect">
            <a:avLst/>
          </a:prstGeom>
          <a:noFill/>
          <a:ln>
            <a:noFill/>
          </a:ln>
        </p:spPr>
        <p:txBody>
          <a:bodyPr anchorCtr="0" anchor="t" bIns="45700" lIns="91425" spcFirstLastPara="1" rIns="91425" wrap="square" tIns="45700">
            <a:noAutofit/>
          </a:bodyPr>
          <a:lstStyle/>
          <a:p>
            <a:pPr indent="-266700" lvl="0" marL="342900" marR="0" rtl="0" algn="l">
              <a:spcBef>
                <a:spcPts val="640"/>
              </a:spcBef>
              <a:spcAft>
                <a:spcPts val="0"/>
              </a:spcAft>
              <a:buClr>
                <a:schemeClr val="dk1"/>
              </a:buClr>
              <a:buSzPts val="2000"/>
              <a:buFont typeface="Arial"/>
              <a:buChar char="•"/>
            </a:pPr>
            <a:r>
              <a:rPr lang="en-US" sz="2000"/>
              <a:t>1951: John E. Arnold began teaching Creativity at MIT</a:t>
            </a:r>
            <a:endParaRPr sz="2000"/>
          </a:p>
          <a:p>
            <a:pPr indent="-266700" lvl="0" marL="342900" marR="0" rtl="0" algn="l">
              <a:spcBef>
                <a:spcPts val="640"/>
              </a:spcBef>
              <a:spcAft>
                <a:spcPts val="0"/>
              </a:spcAft>
              <a:buClr>
                <a:schemeClr val="dk1"/>
              </a:buClr>
              <a:buSzPts val="2000"/>
              <a:buFont typeface="Arial"/>
              <a:buChar char="•"/>
            </a:pPr>
            <a:r>
              <a:rPr lang="en-US" sz="2000"/>
              <a:t>1962: </a:t>
            </a:r>
            <a:r>
              <a:rPr lang="en-US" sz="2000">
                <a:solidFill>
                  <a:srgbClr val="222222"/>
                </a:solidFill>
              </a:rPr>
              <a:t>Conference on Systematic and Intuitive Methods in Engineering, Industrial Design, Architecture and Communications, London, UK, started interest studying design processes and developing new design methods.</a:t>
            </a:r>
            <a:endParaRPr sz="2000">
              <a:solidFill>
                <a:srgbClr val="222222"/>
              </a:solidFill>
            </a:endParaRPr>
          </a:p>
          <a:p>
            <a:pPr indent="-266700" lvl="0" marL="342900" marR="0" rtl="0" algn="l">
              <a:spcBef>
                <a:spcPts val="640"/>
              </a:spcBef>
              <a:spcAft>
                <a:spcPts val="0"/>
              </a:spcAft>
              <a:buClr>
                <a:srgbClr val="222222"/>
              </a:buClr>
              <a:buSzPts val="2000"/>
              <a:buFont typeface="Arial"/>
              <a:buChar char="•"/>
            </a:pPr>
            <a:r>
              <a:rPr lang="en-US" sz="2000">
                <a:solidFill>
                  <a:srgbClr val="222222"/>
                </a:solidFill>
              </a:rPr>
              <a:t>1987: Peter Rowe publishes </a:t>
            </a:r>
            <a:r>
              <a:rPr i="1" lang="en-US" sz="2000">
                <a:solidFill>
                  <a:srgbClr val="222222"/>
                </a:solidFill>
              </a:rPr>
              <a:t>Design Thinking</a:t>
            </a:r>
            <a:r>
              <a:rPr lang="en-US" sz="2000">
                <a:solidFill>
                  <a:srgbClr val="222222"/>
                </a:solidFill>
              </a:rPr>
              <a:t>, focused on architecture and planning.</a:t>
            </a:r>
            <a:endParaRPr sz="2000">
              <a:solidFill>
                <a:srgbClr val="222222"/>
              </a:solidFill>
            </a:endParaRPr>
          </a:p>
          <a:p>
            <a:pPr indent="-266700" lvl="0" marL="342900" marR="0" rtl="0" algn="l">
              <a:spcBef>
                <a:spcPts val="640"/>
              </a:spcBef>
              <a:spcAft>
                <a:spcPts val="0"/>
              </a:spcAft>
              <a:buClr>
                <a:srgbClr val="222222"/>
              </a:buClr>
              <a:buSzPts val="2000"/>
              <a:buFont typeface="Arial"/>
              <a:buChar char="•"/>
            </a:pPr>
            <a:r>
              <a:rPr lang="en-US" sz="2000">
                <a:solidFill>
                  <a:srgbClr val="222222"/>
                </a:solidFill>
              </a:rPr>
              <a:t>1991: The first symposium on Research in Design Thinking is held at Delft University, The Netherlands. </a:t>
            </a:r>
            <a:r>
              <a:rPr lang="en-US" sz="2000"/>
              <a:t>IDEO</a:t>
            </a:r>
            <a:r>
              <a:rPr lang="en-US" sz="2000">
                <a:solidFill>
                  <a:srgbClr val="222222"/>
                </a:solidFill>
              </a:rPr>
              <a:t> design consultancy formed by combining three industrial design companies. They are one of the first design companies to showcase their design process, which draws heavily on the Stanford University curriculum.</a:t>
            </a:r>
            <a:endParaRPr sz="2000">
              <a:solidFill>
                <a:srgbClr val="222222"/>
              </a:solidFill>
            </a:endParaRPr>
          </a:p>
          <a:p>
            <a:pPr indent="-266700" lvl="0" marL="342900" marR="0" rtl="0" algn="l">
              <a:spcBef>
                <a:spcPts val="640"/>
              </a:spcBef>
              <a:spcAft>
                <a:spcPts val="0"/>
              </a:spcAft>
              <a:buClr>
                <a:srgbClr val="222222"/>
              </a:buClr>
              <a:buSzPts val="2000"/>
              <a:buFont typeface="Arial"/>
              <a:buChar char="•"/>
            </a:pPr>
            <a:r>
              <a:rPr lang="en-US" sz="2000">
                <a:solidFill>
                  <a:srgbClr val="222222"/>
                </a:solidFill>
              </a:rPr>
              <a:t>2005: Stanford University's d.school begins to teach engineering students design thinking as a formal method.</a:t>
            </a:r>
            <a:endParaRPr sz="2000">
              <a:solidFill>
                <a:srgbClr val="22222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5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5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5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500"/>
                                        <p:tgtEl>
                                          <p:spTgt spid="2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animEffect filter="fade" transition="in">
                                      <p:cBhvr>
                                        <p:cTn dur="500"/>
                                        <p:tgtEl>
                                          <p:spTgt spid="24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Shape 247"/>
          <p:cNvPicPr preferRelativeResize="0"/>
          <p:nvPr/>
        </p:nvPicPr>
        <p:blipFill>
          <a:blip r:embed="rId3">
            <a:alphaModFix/>
          </a:blip>
          <a:stretch>
            <a:fillRect/>
          </a:stretch>
        </p:blipFill>
        <p:spPr>
          <a:xfrm>
            <a:off x="2912675" y="520875"/>
            <a:ext cx="6055476" cy="6121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