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3" r:id="rId2"/>
    <p:sldId id="287" r:id="rId3"/>
    <p:sldId id="282" r:id="rId4"/>
    <p:sldId id="291" r:id="rId5"/>
    <p:sldId id="292" r:id="rId6"/>
    <p:sldId id="298" r:id="rId7"/>
    <p:sldId id="293" r:id="rId8"/>
    <p:sldId id="294" r:id="rId9"/>
    <p:sldId id="295" r:id="rId10"/>
    <p:sldId id="296" r:id="rId11"/>
    <p:sldId id="297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0066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81A77-19A7-457D-BD29-A011EAD53BFD}" v="302" dt="2023-11-26T18:42:39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10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28FB0-5C56-49A3-81A4-80E8A465472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6D87E-4053-4D49-AAE9-479429A7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0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462C6-08FE-43CF-8D7C-619792EC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0BFAE5F-7E8F-4DDC-8F1E-580AF8A45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AB69E7-13A7-4A20-9495-472C46EB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6E00-25CA-4C6C-BB2C-4A3C25F22BD7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AF4F16-5095-49BF-A6B5-00765C79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707C2-AFA1-46C7-A73B-E6E1477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2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14BB82-DFA4-41F6-A62F-BD27DF24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3605DE-C26E-44D4-A304-0725F8781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166D50-CF51-4514-A436-A1592D94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5440-744E-4DB9-8385-817E1EF9EDF7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04F55A-8FA9-4457-9B81-307EA182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314C4B-D754-4795-ABAA-437FE02A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5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CD2BC1-474C-45B9-964F-F2A2FC249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F4B619-C13F-4C7C-99B3-11E8B0370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151BC4-0BF7-4415-9C60-7DED74A7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E407-3F24-44A1-B278-42C34BCB29A2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681BFF-31CE-46E6-A239-D894FFE8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A23C80-FC5D-491D-93D2-B6CD8A90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7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A55CE7-4642-4E26-A0DD-EF83438B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B79791-4EBA-4207-8E65-4B8061A8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EEC9E1-F98C-4618-88F2-C14F46BD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0874-8C21-4903-A43C-5F2D6B59D4A3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FDC0C2-F1CE-4B45-A5F3-86D0BD14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3E7EB2-4507-404A-9DCC-B20302EF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7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BFF260-299E-4718-91CA-539D0A43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A0D39D-06A3-4C5C-8E4A-70862550A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8E9E35-A49F-4EAF-9BE9-CD251336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E5A4-2EDE-49CD-BD9E-9F125B09C45A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461F38-FC42-44FE-992B-0444C877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0CBE33-42CF-4814-804A-505B7247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CC742-9E91-4E60-982E-C03CFDFE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7CC39-C5AB-4DE1-B2B4-19C91088A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2F9C0F3-AF88-4CC6-8414-7C438E401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51B1B2-6737-4119-A1BF-D2BBAE57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A59D9-3F64-4CD5-A53B-42EB5F02A0F9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5BA936-9876-426D-B8BC-2ABE8F6C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D9C67D-0A1D-433F-B264-1EF06F0A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4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4B28A1-1FD7-43BB-8B2F-A629EB40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A24BC6-611C-4024-B0AE-7966F07B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0B36C9-42BF-45DD-AAE5-27409F686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7CE0CC-F175-4CA4-9655-690787D0A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5E1856B-668E-4150-93AC-2FFFBBDC3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682821E-57DF-472C-9D44-F4B19F5D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7BB6-C714-48E0-8C30-68E4414A6C51}" type="datetime1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2E43B4F-48AA-4EAA-8737-BDB9E7B6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F5A835E-D981-40E9-92BD-ED884EC7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1D78EE-9B95-4F02-8A0C-F05F8DA6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05AE8F-D776-42D8-B944-B3722081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2923-BB86-4198-88DA-6CE204DDC4B8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6B68F3-AF93-402B-9FD2-E18C9F7C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F57AB43-6E98-40AC-8706-AA90A04D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F7C939A-4173-4E6D-B73C-2EBDDD6A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98F-8090-42B4-8BD2-4ECE71EBB10D}" type="datetime1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C7FD4E5-59DE-440C-9F42-DCC35D88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540164-993B-4281-BB49-504B29F8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E98A35-FA6C-4C76-8068-18CE1429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FC1BE9-F805-4A3C-8129-E7F62C064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9F7418-8281-4837-9A01-015BB554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9A49B22-F79B-43E7-9084-AE6EF8DF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F6E61-1543-412C-9908-45E1A3AB3D8E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F4239-327A-4426-B58F-77EF1F74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E56695-AC78-42A3-9059-146EC3A4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64A662-5047-4229-AE79-4D308931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C2B1FFD-9E63-4226-8016-9D1FE1182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FA3544-E391-46E7-A915-427CA7602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72DD67-BCBB-4DDC-B600-3877DAC7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097F-3125-4BB3-BB7E-51824D8B22D7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8B7F0F-57B9-4165-A69D-3E367678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618618-3024-427A-B987-73D72CC8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1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2FC9ECA-B0C9-4D48-8DA8-A30199F6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5E36CE-F080-41E9-8318-1342F34AB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0EA022-5DDD-4322-9383-97CECDC5A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40E09-BBBB-4B78-BA27-E864A6B64D29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59E883-631B-44C5-96AD-981234DC0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AC1364-8140-4578-A4BC-155E13AC8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35FFE-A16F-44BF-8032-1CD4B17E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6.jpe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20.jpeg"/><Relationship Id="rId4" Type="http://schemas.openxmlformats.org/officeDocument/2006/relationships/image" Target="../media/image1.png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6.jpe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0.jpeg"/><Relationship Id="rId5" Type="http://schemas.openxmlformats.org/officeDocument/2006/relationships/image" Target="../media/image2.png"/><Relationship Id="rId10" Type="http://schemas.openxmlformats.org/officeDocument/2006/relationships/image" Target="../media/image19.jpe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6.jpeg"/><Relationship Id="rId7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21.jpeg"/><Relationship Id="rId4" Type="http://schemas.openxmlformats.org/officeDocument/2006/relationships/image" Target="../media/image1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5.xml"/><Relationship Id="rId7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jpeg"/><Relationship Id="rId5" Type="http://schemas.openxmlformats.org/officeDocument/2006/relationships/image" Target="../media/image1.png"/><Relationship Id="rId10" Type="http://schemas.openxmlformats.org/officeDocument/2006/relationships/image" Target="../media/image5.jpeg"/><Relationship Id="rId4" Type="http://schemas.openxmlformats.org/officeDocument/2006/relationships/slide" Target="slide7.xm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3.png"/><Relationship Id="rId10" Type="http://schemas.openxmlformats.org/officeDocument/2006/relationships/image" Target="../media/image13.gif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6.jpeg"/><Relationship Id="rId7" Type="http://schemas.openxmlformats.org/officeDocument/2006/relationships/image" Target="../media/image3.png"/><Relationship Id="rId12" Type="http://schemas.openxmlformats.org/officeDocument/2006/relationships/image" Target="../media/image17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2.png"/><Relationship Id="rId10" Type="http://schemas.openxmlformats.org/officeDocument/2006/relationships/image" Target="../media/image15.jpe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0FF1CC-3B82-42FF-B2F2-C0AA618A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9878464-222B-4AF0-B614-18DCB312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93" y="279768"/>
            <a:ext cx="1252819" cy="618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3C5F32B-6DA7-48D9-8FBB-FA8D0593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C8E347-AE2E-45C3-B700-F722555D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1</a:t>
            </a:fld>
            <a:endParaRPr lang="en-US" sz="14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2CDAC68-FC41-4091-8DA1-D5F597E5A3D3}"/>
              </a:ext>
            </a:extLst>
          </p:cNvPr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1687FA-8173-4E73-9EC7-E946A3819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58" y="301710"/>
            <a:ext cx="1803438" cy="692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5EF994E-D1EE-4D89-A325-2799A83A35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3660B1D-61B4-4118-A845-3B9F23F090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973" y="2460669"/>
            <a:ext cx="1105437" cy="8015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8FB032C-C700-4885-A6CF-CB607288C0C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C7FB785-9197-4CD6-B45F-40DD5EF2FD15}"/>
              </a:ext>
            </a:extLst>
          </p:cNvPr>
          <p:cNvSpPr/>
          <p:nvPr/>
        </p:nvSpPr>
        <p:spPr>
          <a:xfrm>
            <a:off x="3551593" y="3438674"/>
            <a:ext cx="50888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Mobica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3600" b="1" dirty="0">
                <a:ln w="0"/>
                <a:solidFill>
                  <a:srgbClr val="FF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Capstone </a:t>
            </a:r>
            <a:r>
              <a:rPr lang="en-US" sz="3600" b="1" dirty="0" smtClean="0">
                <a:ln w="0"/>
                <a:solidFill>
                  <a:srgbClr val="FF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</a:p>
          <a:p>
            <a:pPr algn="ctr"/>
            <a:r>
              <a:rPr lang="en-US" sz="3600" b="1" dirty="0" smtClean="0">
                <a:ln w="0"/>
                <a:solidFill>
                  <a:srgbClr val="FF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2024</a:t>
            </a:r>
            <a:endParaRPr lang="en-US" sz="3600" b="1" dirty="0">
              <a:ln w="0"/>
              <a:solidFill>
                <a:srgbClr val="FF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53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10</a:t>
            </a:fld>
            <a:endParaRPr lang="en-US" sz="1400" b="1"/>
          </a:p>
        </p:txBody>
      </p:sp>
      <p:pic>
        <p:nvPicPr>
          <p:cNvPr id="15" name="Picture 1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407315"/>
            <a:ext cx="702199" cy="6922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937" y="526039"/>
            <a:ext cx="1011847" cy="4904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7" y="425054"/>
            <a:ext cx="1055854" cy="5573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72786" y="2026106"/>
            <a:ext cx="262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Generated Ideas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120" y="2831482"/>
            <a:ext cx="7424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</a:rPr>
              <a:t>Positive outcome if Suggested Solutions applied:</a:t>
            </a:r>
            <a:endParaRPr lang="ar-EG" sz="2000" b="1" u="sng" dirty="0">
              <a:solidFill>
                <a:srgbClr val="C0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427" y="2026511"/>
            <a:ext cx="2595775" cy="30777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</a:t>
            </a:r>
            <a:r>
              <a:rPr lang="en-US" sz="1400" b="1" dirty="0" smtClean="0">
                <a:solidFill>
                  <a:srgbClr val="006600"/>
                </a:solidFill>
              </a:rPr>
              <a:t>2024)</a:t>
            </a:r>
            <a:endParaRPr lang="en-US" sz="1400" b="1" dirty="0">
              <a:solidFill>
                <a:srgbClr val="0066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E36BD6E-45BE-4172-9C8A-A277DBD793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944" y="3031537"/>
            <a:ext cx="2457450" cy="18573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1" name="مستطيل 3">
            <a:extLst>
              <a:ext uri="{FF2B5EF4-FFF2-40B4-BE49-F238E27FC236}">
                <a16:creationId xmlns:a16="http://schemas.microsoft.com/office/drawing/2014/main" xmlns="" id="{7E7EF9F7-61BD-44BF-BD0A-C31B906D2F61}"/>
              </a:ext>
            </a:extLst>
          </p:cNvPr>
          <p:cNvSpPr/>
          <p:nvPr/>
        </p:nvSpPr>
        <p:spPr>
          <a:xfrm>
            <a:off x="814644" y="337180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Placing a camera in the factory warehouse that operates with artificial intelligence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ar-EG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Save effort and time on inventory </a:t>
            </a:r>
            <a:r>
              <a:rPr lang="en-US" sz="2000" dirty="0" smtClean="0"/>
              <a:t>clients</a:t>
            </a:r>
            <a:r>
              <a:rPr lang="ar-EG" sz="2000" dirty="0" smtClean="0"/>
              <a:t>.</a:t>
            </a:r>
            <a:r>
              <a:rPr lang="en-US" sz="2000" dirty="0" smtClean="0"/>
              <a:t> </a:t>
            </a:r>
            <a:endParaRPr lang="ar-E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E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easy to know which product is missing for </a:t>
            </a:r>
            <a:r>
              <a:rPr lang="en-US" sz="2000" dirty="0" smtClean="0"/>
              <a:t>manufacturing</a:t>
            </a:r>
            <a:r>
              <a:rPr lang="ar-EG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E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And easy access to the desired </a:t>
            </a:r>
            <a:r>
              <a:rPr lang="en-US" sz="2000" dirty="0" smtClean="0"/>
              <a:t>product</a:t>
            </a:r>
            <a:r>
              <a:rPr lang="ar-EG" sz="2000" dirty="0" smtClean="0"/>
              <a:t>.</a:t>
            </a:r>
            <a:endParaRPr lang="ar-EG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74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11</a:t>
            </a:fld>
            <a:endParaRPr lang="en-US" sz="1400" b="1"/>
          </a:p>
        </p:txBody>
      </p:sp>
      <p:pic>
        <p:nvPicPr>
          <p:cNvPr id="15" name="Picture 1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407315"/>
            <a:ext cx="702199" cy="6922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937" y="526039"/>
            <a:ext cx="1011847" cy="4904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7" y="425054"/>
            <a:ext cx="1055854" cy="55737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8" y="6340607"/>
            <a:ext cx="781381" cy="1343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72786" y="2026106"/>
            <a:ext cx="262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Generated Ideas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427" y="2026511"/>
            <a:ext cx="2595775" cy="30777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</a:t>
            </a:r>
            <a:r>
              <a:rPr lang="en-US" sz="1400" b="1" dirty="0" smtClean="0">
                <a:solidFill>
                  <a:srgbClr val="006600"/>
                </a:solidFill>
              </a:rPr>
              <a:t>2024)</a:t>
            </a:r>
            <a:endParaRPr lang="en-US" sz="1400" b="1" dirty="0">
              <a:solidFill>
                <a:srgbClr val="0066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B441795-429B-4853-AC48-4D78468C712A}"/>
              </a:ext>
            </a:extLst>
          </p:cNvPr>
          <p:cNvSpPr txBox="1"/>
          <p:nvPr/>
        </p:nvSpPr>
        <p:spPr>
          <a:xfrm>
            <a:off x="805532" y="3440157"/>
            <a:ext cx="742430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</a:rPr>
              <a:t>Negative outcome</a:t>
            </a:r>
            <a:r>
              <a:rPr lang="en-US" sz="2000" b="1" u="sng" dirty="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en-US" sz="2000" b="1" u="sng" dirty="0">
                <a:solidFill>
                  <a:srgbClr val="C00000"/>
                </a:solidFill>
              </a:rPr>
              <a:t>if Suggested Solutions not-applied:</a:t>
            </a:r>
            <a:endParaRPr lang="ar-EG" sz="2000" b="1" u="sng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E36BD6E-45BE-4172-9C8A-A277DBD793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944" y="3031537"/>
            <a:ext cx="2457450" cy="18573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04B8C5-D8A7-2BFA-292A-01097EDDB4FE}"/>
              </a:ext>
            </a:extLst>
          </p:cNvPr>
          <p:cNvSpPr txBox="1"/>
          <p:nvPr/>
        </p:nvSpPr>
        <p:spPr>
          <a:xfrm>
            <a:off x="1186697" y="3960901"/>
            <a:ext cx="448286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Delay in identifying missing products in stock and failure to produce them </a:t>
            </a:r>
            <a:r>
              <a:rPr lang="en-US" sz="2000" dirty="0" smtClean="0"/>
              <a:t>quickly</a:t>
            </a:r>
            <a:endParaRPr lang="ar-EG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EG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It consumes more time and effort for inventory customers</a:t>
            </a:r>
          </a:p>
        </p:txBody>
      </p:sp>
    </p:spTree>
    <p:extLst>
      <p:ext uri="{BB962C8B-B14F-4D97-AF65-F5344CB8AC3E}">
        <p14:creationId xmlns:p14="http://schemas.microsoft.com/office/powerpoint/2010/main" val="3376192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451C10-0936-4C75-B615-EA98D374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12</a:t>
            </a:fld>
            <a:endParaRPr lang="en-US" sz="1400" b="1"/>
          </a:p>
        </p:txBody>
      </p:sp>
      <p:pic>
        <p:nvPicPr>
          <p:cNvPr id="15" name="Picture 14">
            <a:hlinkClick r:id="rId2" action="ppaction://hlinksldjump"/>
            <a:extLst>
              <a:ext uri="{FF2B5EF4-FFF2-40B4-BE49-F238E27FC236}">
                <a16:creationId xmlns:a16="http://schemas.microsoft.com/office/drawing/2014/main" xmlns="" id="{B2E62CA2-068B-4ED0-9E49-34715E4EEE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407315"/>
            <a:ext cx="702199" cy="6922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603538B-0FB3-4E95-A35A-99558C239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53F471C-5B9E-4FE9-A849-975D0AC9A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937" y="526039"/>
            <a:ext cx="1011847" cy="4904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5CFA0498-79F7-414B-95F2-5DB60F61D0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7" y="425054"/>
            <a:ext cx="1055854" cy="557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8816B04-A516-4713-82A6-74503B3380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1D87740-0FBC-47BC-9D91-CA61A4BFE71C}"/>
              </a:ext>
            </a:extLst>
          </p:cNvPr>
          <p:cNvSpPr/>
          <p:nvPr/>
        </p:nvSpPr>
        <p:spPr>
          <a:xfrm>
            <a:off x="-7014" y="1095142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>
                <a:latin typeface="Arial" panose="020B0604020202020204" pitchFamily="34" charset="0"/>
                <a:cs typeface="Arial" panose="020B0604020202020204" pitchFamily="34" charset="0"/>
              </a:rPr>
              <a:t>مدرسة موبيكا الدولية للتكنولوجيا التطبيقية</a:t>
            </a:r>
          </a:p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64F3E7E-C8E0-4BCA-986A-AE746253EB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1288958-1800-400F-B790-4A691C5663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43" y="2725270"/>
            <a:ext cx="3431241" cy="23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189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90FF1CC-3B82-42FF-B2F2-C0AA618A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9878464-222B-4AF0-B614-18DCB312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93" y="279768"/>
            <a:ext cx="1252819" cy="618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3C5F32B-6DA7-48D9-8FBB-FA8D0593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C8E347-AE2E-45C3-B700-F722555D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2</a:t>
            </a:fld>
            <a:endParaRPr lang="en-US" sz="14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2CDAC68-FC41-4091-8DA1-D5F597E5A3D3}"/>
              </a:ext>
            </a:extLst>
          </p:cNvPr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1687FA-8173-4E73-9EC7-E946A3819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58" y="301710"/>
            <a:ext cx="1803438" cy="692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5EF994E-D1EE-4D89-A325-2799A83A35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F756677-01D5-423E-A68A-B9C2AA36D52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87"/>
          <a:stretch/>
        </p:blipFill>
        <p:spPr>
          <a:xfrm>
            <a:off x="8437627" y="3146022"/>
            <a:ext cx="2009775" cy="20832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85167D-BE74-4036-A783-C42DF4A10ECD}"/>
              </a:ext>
            </a:extLst>
          </p:cNvPr>
          <p:cNvSpPr txBox="1"/>
          <p:nvPr/>
        </p:nvSpPr>
        <p:spPr>
          <a:xfrm>
            <a:off x="9427" y="2026511"/>
            <a:ext cx="2595775" cy="30777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</a:t>
            </a:r>
            <a:r>
              <a:rPr lang="en-US" sz="1400" b="1" dirty="0" smtClean="0">
                <a:solidFill>
                  <a:srgbClr val="006600"/>
                </a:solidFill>
              </a:rPr>
              <a:t>2024)</a:t>
            </a:r>
            <a:endParaRPr lang="en-US" sz="1400" b="1" dirty="0">
              <a:solidFill>
                <a:srgbClr val="0066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4C67CD2-C4C6-4A89-8F96-FFC0F36C952E}"/>
              </a:ext>
            </a:extLst>
          </p:cNvPr>
          <p:cNvSpPr txBox="1"/>
          <p:nvPr/>
        </p:nvSpPr>
        <p:spPr>
          <a:xfrm>
            <a:off x="4911996" y="2036188"/>
            <a:ext cx="2410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</a:rPr>
              <a:t>Capstone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BB97577-BA14-4568-9895-953973516A17}"/>
              </a:ext>
            </a:extLst>
          </p:cNvPr>
          <p:cNvSpPr txBox="1"/>
          <p:nvPr/>
        </p:nvSpPr>
        <p:spPr>
          <a:xfrm>
            <a:off x="782423" y="2712387"/>
            <a:ext cx="2722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Team Code: </a:t>
            </a:r>
            <a:r>
              <a:rPr lang="en-US" sz="2000" b="1" dirty="0" smtClean="0">
                <a:solidFill>
                  <a:srgbClr val="FF0000"/>
                </a:solidFill>
              </a:rPr>
              <a:t>J4-0902</a:t>
            </a:r>
            <a:r>
              <a:rPr lang="ar-EG" b="1" dirty="0" smtClean="0">
                <a:solidFill>
                  <a:srgbClr val="FF0000"/>
                </a:solidFill>
              </a:rPr>
              <a:t>419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BC034212-6A23-44E7-93D6-20933A2C3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82315"/>
              </p:ext>
            </p:extLst>
          </p:nvPr>
        </p:nvGraphicFramePr>
        <p:xfrm>
          <a:off x="1409831" y="3406304"/>
          <a:ext cx="5905372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2686">
                  <a:extLst>
                    <a:ext uri="{9D8B030D-6E8A-4147-A177-3AD203B41FA5}">
                      <a16:colId xmlns:a16="http://schemas.microsoft.com/office/drawing/2014/main" xmlns="" val="1311159353"/>
                    </a:ext>
                  </a:extLst>
                </a:gridCol>
                <a:gridCol w="2952686">
                  <a:extLst>
                    <a:ext uri="{9D8B030D-6E8A-4147-A177-3AD203B41FA5}">
                      <a16:colId xmlns:a16="http://schemas.microsoft.com/office/drawing/2014/main" xmlns="" val="3481926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Students Names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St. Code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335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1-Nour</a:t>
                      </a:r>
                      <a:r>
                        <a:rPr lang="en-US" baseline="0" dirty="0" smtClean="0"/>
                        <a:t> Ahmed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0924120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625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2-Mohamed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Khamis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0924087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98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3-Mahmoud</a:t>
                      </a:r>
                      <a:r>
                        <a:rPr lang="en-US" baseline="0" dirty="0" smtClean="0"/>
                        <a:t> 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0924088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4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4-Malak</a:t>
                      </a:r>
                      <a:r>
                        <a:rPr lang="en-US" baseline="0" dirty="0" smtClean="0"/>
                        <a:t> 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0924116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640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5-Katren</a:t>
                      </a:r>
                      <a:r>
                        <a:rPr lang="en-US" baseline="0" dirty="0" smtClean="0"/>
                        <a:t> Adel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0924113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8051211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C6E3989-798E-41AA-920A-AE279510ACC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8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C8E347-AE2E-45C3-B700-F722555D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3</a:t>
            </a:fld>
            <a:endParaRPr lang="en-US" sz="1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F06B88E-ED74-4F76-BB59-F673EC2AC1F9}"/>
              </a:ext>
            </a:extLst>
          </p:cNvPr>
          <p:cNvSpPr txBox="1"/>
          <p:nvPr/>
        </p:nvSpPr>
        <p:spPr>
          <a:xfrm>
            <a:off x="4448303" y="2026106"/>
            <a:ext cx="3278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Presentation Outline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D363A11-9590-4EC3-8BBE-DF3EA372A0C6}"/>
              </a:ext>
            </a:extLst>
          </p:cNvPr>
          <p:cNvSpPr txBox="1"/>
          <p:nvPr/>
        </p:nvSpPr>
        <p:spPr>
          <a:xfrm>
            <a:off x="1781420" y="3658830"/>
            <a:ext cx="26766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/>
              <a:t>Presentation Outline:</a:t>
            </a:r>
          </a:p>
          <a:p>
            <a:pPr marL="342900" indent="-342900">
              <a:buSzPct val="130000"/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C00000"/>
                </a:solidFill>
              </a:rPr>
              <a:t>-</a:t>
            </a:r>
            <a:r>
              <a:rPr lang="en-US" sz="2000" b="1">
                <a:solidFill>
                  <a:srgbClr val="C00000"/>
                </a:solidFill>
                <a:hlinkClick r:id="rId2" action="ppaction://hlinksldjump"/>
              </a:rPr>
              <a:t>Theme</a:t>
            </a:r>
            <a:endParaRPr lang="en-US" sz="2000" b="1">
              <a:solidFill>
                <a:srgbClr val="C00000"/>
              </a:solidFill>
            </a:endParaRPr>
          </a:p>
          <a:p>
            <a:pPr marL="342900" indent="-342900">
              <a:buSzPct val="130000"/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C00000"/>
                </a:solidFill>
              </a:rPr>
              <a:t>-</a:t>
            </a:r>
            <a:r>
              <a:rPr lang="en-US" sz="2000" b="1">
                <a:solidFill>
                  <a:srgbClr val="C00000"/>
                </a:solidFill>
                <a:hlinkClick r:id="rId3" action="ppaction://hlinksldjump"/>
              </a:rPr>
              <a:t>SDGs Related Goals</a:t>
            </a:r>
            <a:endParaRPr lang="en-US" sz="2000" b="1">
              <a:solidFill>
                <a:srgbClr val="C00000"/>
              </a:solidFill>
            </a:endParaRPr>
          </a:p>
          <a:p>
            <a:pPr marL="342900" indent="-342900">
              <a:buSzPct val="130000"/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C00000"/>
                </a:solidFill>
              </a:rPr>
              <a:t>-</a:t>
            </a:r>
            <a:r>
              <a:rPr lang="en-US" sz="2000" b="1">
                <a:solidFill>
                  <a:srgbClr val="C00000"/>
                </a:solidFill>
                <a:hlinkClick r:id="rId4" action="ppaction://hlinksldjump"/>
              </a:rPr>
              <a:t>Problem Statement</a:t>
            </a:r>
            <a:endParaRPr lang="en-US" sz="2000" b="1">
              <a:solidFill>
                <a:srgbClr val="C00000"/>
              </a:solidFill>
            </a:endParaRPr>
          </a:p>
          <a:p>
            <a:pPr marL="342900" indent="-342900">
              <a:buSzPct val="130000"/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C00000"/>
                </a:solidFill>
              </a:rPr>
              <a:t>-</a:t>
            </a:r>
            <a:r>
              <a:rPr lang="en-US" sz="2000" b="1">
                <a:solidFill>
                  <a:srgbClr val="C00000"/>
                </a:solidFill>
                <a:hlinkClick r:id="rId4" action="ppaction://hlinksldjump"/>
              </a:rPr>
              <a:t>Generated Ideas</a:t>
            </a:r>
            <a:endParaRPr lang="en-US" sz="2000" b="1">
              <a:solidFill>
                <a:srgbClr val="C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CB989C4-87BE-4BE6-A3F7-C39DFEBC6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7941756-7884-4EB3-A160-53E6F3F32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0937" y="526039"/>
            <a:ext cx="1011847" cy="4904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946E8FC-ABAA-4EEE-B23A-C8E84E720E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7" y="425054"/>
            <a:ext cx="1055854" cy="5573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A2B8FF9-C021-48F6-A6BD-76245B0F4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1786460-2D4E-4868-B7F8-7292FA9911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116" y="3579830"/>
            <a:ext cx="3310968" cy="177461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4DC65FE-4CFC-4446-BD38-6CDF346470E6}"/>
              </a:ext>
            </a:extLst>
          </p:cNvPr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D475E49-2019-454F-A445-3B3DE0DD87E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5DC2040-77BC-4CE1-AF19-D6237C72918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8443EF6-8258-4E25-9180-37866B22D73E}"/>
              </a:ext>
            </a:extLst>
          </p:cNvPr>
          <p:cNvSpPr txBox="1"/>
          <p:nvPr/>
        </p:nvSpPr>
        <p:spPr>
          <a:xfrm>
            <a:off x="9427" y="2026511"/>
            <a:ext cx="2595775" cy="30777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</a:t>
            </a:r>
            <a:r>
              <a:rPr lang="en-US" sz="1400" b="1" dirty="0" smtClean="0">
                <a:solidFill>
                  <a:srgbClr val="006600"/>
                </a:solidFill>
              </a:rPr>
              <a:t>2024)</a:t>
            </a:r>
            <a:endParaRPr lang="en-US" sz="14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982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C8E347-AE2E-45C3-B700-F722555D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4</a:t>
            </a:fld>
            <a:endParaRPr lang="en-US" sz="1400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14EE03C-8F0E-4926-BA51-6448F716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9F5269F-9595-4899-9E3E-F6A56F022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37" y="526039"/>
            <a:ext cx="1011847" cy="4904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90E27FE-C26D-47AE-9C15-C6315A9486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7" y="425054"/>
            <a:ext cx="1055854" cy="5573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2790E96-EA1B-4ABD-89E2-5FB0FB506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16084FD-4A1F-4674-A3D4-5B8357B775E1}"/>
              </a:ext>
            </a:extLst>
          </p:cNvPr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4BCDD01-4B35-4C22-9C67-0D65A76D58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0E4830A-64AB-4B3A-892F-77B1A083A4BB}"/>
              </a:ext>
            </a:extLst>
          </p:cNvPr>
          <p:cNvSpPr txBox="1"/>
          <p:nvPr/>
        </p:nvSpPr>
        <p:spPr>
          <a:xfrm>
            <a:off x="4181122" y="2026106"/>
            <a:ext cx="381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Capstone Project Theme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77B362-C282-4BEA-8BCA-26613863E6D9}"/>
              </a:ext>
            </a:extLst>
          </p:cNvPr>
          <p:cNvSpPr txBox="1"/>
          <p:nvPr/>
        </p:nvSpPr>
        <p:spPr>
          <a:xfrm>
            <a:off x="772072" y="3365119"/>
            <a:ext cx="149906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3300"/>
                </a:solidFill>
              </a:rPr>
              <a:t>Automation</a:t>
            </a:r>
            <a:r>
              <a:rPr lang="en-US" sz="2000" b="1" dirty="0" smtClean="0">
                <a:solidFill>
                  <a:srgbClr val="C00000"/>
                </a:solidFill>
              </a:rPr>
              <a:t>: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4C2965A-AF05-4326-93E4-8D928A6D2E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0C65260-408C-44D0-B782-3892BEAD3A17}"/>
              </a:ext>
            </a:extLst>
          </p:cNvPr>
          <p:cNvSpPr txBox="1"/>
          <p:nvPr/>
        </p:nvSpPr>
        <p:spPr>
          <a:xfrm>
            <a:off x="9427" y="2026511"/>
            <a:ext cx="2595775" cy="30777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</a:t>
            </a:r>
            <a:r>
              <a:rPr lang="en-US" sz="1400" b="1" dirty="0" smtClean="0">
                <a:solidFill>
                  <a:srgbClr val="006600"/>
                </a:solidFill>
              </a:rPr>
              <a:t>2024)</a:t>
            </a:r>
            <a:endParaRPr lang="en-US" sz="1400" b="1" dirty="0">
              <a:solidFill>
                <a:srgbClr val="0066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17C78C4-FEDA-4DF9-9837-24FA77A4B7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277" y="3365118"/>
            <a:ext cx="3009900" cy="15144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22" name="TextBox 2">
            <a:extLst>
              <a:ext uri="{FF2B5EF4-FFF2-40B4-BE49-F238E27FC236}">
                <a16:creationId xmlns:a16="http://schemas.microsoft.com/office/drawing/2014/main" xmlns="" id="{64707EA8-5730-4D44-9BF3-5DD95765813D}"/>
              </a:ext>
            </a:extLst>
          </p:cNvPr>
          <p:cNvSpPr txBox="1"/>
          <p:nvPr/>
        </p:nvSpPr>
        <p:spPr>
          <a:xfrm>
            <a:off x="763569" y="3920676"/>
            <a:ext cx="6570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will solve our problem using automation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0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011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C8E347-AE2E-45C3-B700-F722555D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5</a:t>
            </a:fld>
            <a:endParaRPr lang="en-US" sz="1400" b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14EE03C-8F0E-4926-BA51-6448F716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9F5269F-9595-4899-9E3E-F6A56F022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37" y="526039"/>
            <a:ext cx="1011847" cy="4904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90E27FE-C26D-47AE-9C15-C6315A9486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7" y="425054"/>
            <a:ext cx="1055854" cy="5573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2790E96-EA1B-4ABD-89E2-5FB0FB506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16084FD-4A1F-4674-A3D4-5B8357B775E1}"/>
              </a:ext>
            </a:extLst>
          </p:cNvPr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4BCDD01-4B35-4C22-9C67-0D65A76D58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FE301F39-F168-4412-91E2-C3EA188ECB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8" y="6340607"/>
            <a:ext cx="781381" cy="1343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0E4830A-64AB-4B3A-892F-77B1A083A4BB}"/>
              </a:ext>
            </a:extLst>
          </p:cNvPr>
          <p:cNvSpPr txBox="1"/>
          <p:nvPr/>
        </p:nvSpPr>
        <p:spPr>
          <a:xfrm>
            <a:off x="5003113" y="2026106"/>
            <a:ext cx="2169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Related SDGs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77B362-C282-4BEA-8BCA-26613863E6D9}"/>
              </a:ext>
            </a:extLst>
          </p:cNvPr>
          <p:cNvSpPr txBox="1"/>
          <p:nvPr/>
        </p:nvSpPr>
        <p:spPr>
          <a:xfrm>
            <a:off x="456766" y="2741751"/>
            <a:ext cx="507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Sustainable Development Related Goals: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4C2965A-AF05-4326-93E4-8D928A6D2E9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0C65260-408C-44D0-B782-3892BEAD3A17}"/>
              </a:ext>
            </a:extLst>
          </p:cNvPr>
          <p:cNvSpPr txBox="1"/>
          <p:nvPr/>
        </p:nvSpPr>
        <p:spPr>
          <a:xfrm>
            <a:off x="9427" y="2026511"/>
            <a:ext cx="2595775" cy="30777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</a:t>
            </a:r>
            <a:r>
              <a:rPr lang="en-US" sz="1400" b="1" dirty="0" smtClean="0">
                <a:solidFill>
                  <a:srgbClr val="006600"/>
                </a:solidFill>
              </a:rPr>
              <a:t>2024)</a:t>
            </a:r>
            <a:endParaRPr lang="en-US" sz="1400" b="1" dirty="0">
              <a:solidFill>
                <a:srgbClr val="0066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723A4D6-B1D8-43AF-95FC-CFC760293B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524" y="3013261"/>
            <a:ext cx="2427056" cy="242705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9" name="TextBox 2">
            <a:extLst>
              <a:ext uri="{FF2B5EF4-FFF2-40B4-BE49-F238E27FC236}">
                <a16:creationId xmlns:a16="http://schemas.microsoft.com/office/drawing/2014/main" xmlns="" id="{F8681882-A96B-4B58-BAFC-2AE30471D88C}"/>
              </a:ext>
            </a:extLst>
          </p:cNvPr>
          <p:cNvSpPr txBox="1"/>
          <p:nvPr/>
        </p:nvSpPr>
        <p:spPr>
          <a:xfrm>
            <a:off x="424574" y="3153183"/>
            <a:ext cx="6565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-SDG8-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decent work and economic growth</a:t>
            </a:r>
            <a:endParaRPr lang="ar-EG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2-SDG9-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industry , innovation and infrastructure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B565360-936C-B41B-18AC-BC861E1E95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5166" y="4272304"/>
            <a:ext cx="2027352" cy="1713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70" y="4272303"/>
            <a:ext cx="2131211" cy="17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84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A246598-87CE-43F3-BE1D-B4C782D3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AB7E00-FE63-4C62-927B-579B46A72B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41" y="362301"/>
            <a:ext cx="1055854" cy="557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3F208DC-6279-4E89-9862-D3E39BCED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937" y="304457"/>
            <a:ext cx="1011847" cy="490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51A1C03-452B-4FE6-AFE4-C861DED1E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7515512-50F0-4A28-8B48-349777753F1C}"/>
              </a:ext>
            </a:extLst>
          </p:cNvPr>
          <p:cNvSpPr/>
          <p:nvPr/>
        </p:nvSpPr>
        <p:spPr>
          <a:xfrm>
            <a:off x="19881" y="1122498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D5D848F-0C9C-4366-B672-12B5D2A7F0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33D319C-2632-4387-B361-4BBFB5E538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7015" y="2018969"/>
            <a:ext cx="2526097" cy="338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(2024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3209365" y="2263587"/>
            <a:ext cx="4580964" cy="38548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problem</a:t>
            </a:r>
            <a:endParaRPr lang="en-US" sz="2400" b="1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  <a:cs typeface="Arial" pitchFamily="34" charset="0"/>
              </a:rPr>
              <a:t>The problem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510153"/>
            <a:ext cx="52704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problem is that inventory agents get very tired due to their tiring work Inventory agents take a long time and a lot of effort when doing their work, and this is very expensive and high cost.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64C16C5-3EBD-46E2-B8D1-0F9659DEEB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29" y="3351285"/>
            <a:ext cx="2028825" cy="2247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3660B1D-61B4-4118-A845-3B9F23F090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021" y="2617692"/>
            <a:ext cx="1105437" cy="8015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882" y="5092552"/>
            <a:ext cx="5636848" cy="80535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  <a:cs typeface="Arial" pitchFamily="34" charset="0"/>
              </a:rPr>
              <a:t>In small companies that rely on traditional methods,</a:t>
            </a:r>
            <a:endParaRPr kumimoji="0" lang="ar-EG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inheri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  <a:cs typeface="Arial" pitchFamily="34" charset="0"/>
              </a:rPr>
              <a:t> the percentage of those suffering from inventory </a:t>
            </a:r>
            <a:endParaRPr kumimoji="0" lang="ar-EG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inherit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inherit"/>
                <a:cs typeface="Arial" pitchFamily="34" charset="0"/>
              </a:rPr>
              <a:t>difficulties may reach 50% to 70%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12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545D0FA-FCE8-4A19-85ED-1792D96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7</a:t>
            </a:fld>
            <a:endParaRPr lang="en-US" sz="1400" b="1"/>
          </a:p>
        </p:txBody>
      </p:sp>
      <p:pic>
        <p:nvPicPr>
          <p:cNvPr id="15" name="Picture 14">
            <a:hlinkClick r:id="rId2" action="ppaction://hlinksldjump"/>
            <a:extLst>
              <a:ext uri="{FF2B5EF4-FFF2-40B4-BE49-F238E27FC236}">
                <a16:creationId xmlns:a16="http://schemas.microsoft.com/office/drawing/2014/main" xmlns="" id="{D7F81129-DE23-43CA-B9A9-1727852935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407315"/>
            <a:ext cx="702199" cy="6922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751A1C03-452B-4FE6-AFE4-C861DED1E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43F208DC-6279-4E89-9862-D3E39BCED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937" y="526039"/>
            <a:ext cx="1011847" cy="4904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DAB7E00-FE63-4C62-927B-579B46A72B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7" y="425054"/>
            <a:ext cx="1055854" cy="5573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9A246598-87CE-43F3-BE1D-B4C782D341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7515512-50F0-4A28-8B48-349777753F1C}"/>
              </a:ext>
            </a:extLst>
          </p:cNvPr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D5D848F-0C9C-4366-B672-12B5D2A7F0B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1D3B002-3783-4328-8B62-0D991777B44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8" y="6340607"/>
            <a:ext cx="781381" cy="1343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1A5F8CD-8C40-44C3-97E8-05F099F4519F}"/>
              </a:ext>
            </a:extLst>
          </p:cNvPr>
          <p:cNvSpPr txBox="1"/>
          <p:nvPr/>
        </p:nvSpPr>
        <p:spPr>
          <a:xfrm>
            <a:off x="4772786" y="2026106"/>
            <a:ext cx="262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Generated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7463E5-3AA8-483D-901B-BF5BAD1D9100}"/>
              </a:ext>
            </a:extLst>
          </p:cNvPr>
          <p:cNvSpPr txBox="1"/>
          <p:nvPr/>
        </p:nvSpPr>
        <p:spPr>
          <a:xfrm>
            <a:off x="683607" y="3339467"/>
            <a:ext cx="3390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Storage stage: </a:t>
            </a:r>
            <a:r>
              <a:rPr lang="en-US" sz="2400" dirty="0" smtClean="0"/>
              <a:t>warehouse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ENTERPRISE RESOURCE</a:t>
            </a:r>
          </a:p>
          <a:p>
            <a:r>
              <a:rPr lang="en-US" sz="2400" dirty="0" smtClean="0"/>
              <a:t> PLANNING (ERP):</a:t>
            </a:r>
            <a:endParaRPr lang="ar-EG" sz="2400" i="1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4C16C5-3EBD-46E2-B8D1-0F9659DEE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585" y="3037520"/>
            <a:ext cx="2028825" cy="2247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33D319C-2632-4387-B361-4BBFB5E5381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6521274-1585-4F1E-B84F-464B92F26590}"/>
              </a:ext>
            </a:extLst>
          </p:cNvPr>
          <p:cNvSpPr txBox="1"/>
          <p:nvPr/>
        </p:nvSpPr>
        <p:spPr>
          <a:xfrm>
            <a:off x="9427" y="2026511"/>
            <a:ext cx="2595775" cy="30777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</a:t>
            </a:r>
            <a:r>
              <a:rPr lang="en-US" sz="1400" b="1" dirty="0" smtClean="0">
                <a:solidFill>
                  <a:srgbClr val="006600"/>
                </a:solidFill>
              </a:rPr>
              <a:t>2024)</a:t>
            </a:r>
            <a:endParaRPr lang="en-US" sz="1400" b="1" dirty="0">
              <a:solidFill>
                <a:srgbClr val="0066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786" y="3066011"/>
            <a:ext cx="3236857" cy="25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683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545D0FA-FCE8-4A19-85ED-1792D96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8</a:t>
            </a:fld>
            <a:endParaRPr lang="en-US" sz="1400" b="1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751A1C03-452B-4FE6-AFE4-C861DED1E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43F208DC-6279-4E89-9862-D3E39BCE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37" y="526039"/>
            <a:ext cx="1011847" cy="4904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DAB7E00-FE63-4C62-927B-579B46A72B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7" y="425054"/>
            <a:ext cx="1055854" cy="5573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9A246598-87CE-43F3-BE1D-B4C782D34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7515512-50F0-4A28-8B48-349777753F1C}"/>
              </a:ext>
            </a:extLst>
          </p:cNvPr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D5D848F-0C9C-4366-B672-12B5D2A7F0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1A5F8CD-8C40-44C3-97E8-05F099F4519F}"/>
              </a:ext>
            </a:extLst>
          </p:cNvPr>
          <p:cNvSpPr txBox="1"/>
          <p:nvPr/>
        </p:nvSpPr>
        <p:spPr>
          <a:xfrm>
            <a:off x="4772786" y="2026106"/>
            <a:ext cx="262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Generated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7463E5-3AA8-483D-901B-BF5BAD1D9100}"/>
              </a:ext>
            </a:extLst>
          </p:cNvPr>
          <p:cNvSpPr txBox="1"/>
          <p:nvPr/>
        </p:nvSpPr>
        <p:spPr>
          <a:xfrm>
            <a:off x="1036129" y="2721894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Prior Solutions: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4C16C5-3EBD-46E2-B8D1-0F9659DEEB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585" y="3037520"/>
            <a:ext cx="2028825" cy="2247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33D319C-2632-4387-B361-4BBFB5E538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6521274-1585-4F1E-B84F-464B92F26590}"/>
              </a:ext>
            </a:extLst>
          </p:cNvPr>
          <p:cNvSpPr txBox="1"/>
          <p:nvPr/>
        </p:nvSpPr>
        <p:spPr>
          <a:xfrm>
            <a:off x="9427" y="2026511"/>
            <a:ext cx="2611805" cy="30777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</a:t>
            </a:r>
            <a:r>
              <a:rPr lang="en-US" sz="1400" b="1" dirty="0" smtClean="0">
                <a:solidFill>
                  <a:srgbClr val="006600"/>
                </a:solidFill>
              </a:rPr>
              <a:t>20</a:t>
            </a:r>
            <a:r>
              <a:rPr lang="ar-EG" sz="1200" b="1" dirty="0" smtClean="0">
                <a:solidFill>
                  <a:srgbClr val="006600"/>
                </a:solidFill>
              </a:rPr>
              <a:t>24</a:t>
            </a:r>
            <a:r>
              <a:rPr lang="en-US" sz="1400" b="1" dirty="0" smtClean="0">
                <a:solidFill>
                  <a:srgbClr val="006600"/>
                </a:solidFill>
              </a:rPr>
              <a:t>)</a:t>
            </a:r>
            <a:endParaRPr lang="en-US" sz="1400" b="1" dirty="0">
              <a:solidFill>
                <a:srgbClr val="0066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CA8964-CCC7-E1A4-4978-0826CFFAE8E2}"/>
              </a:ext>
            </a:extLst>
          </p:cNvPr>
          <p:cNvSpPr txBox="1"/>
          <p:nvPr/>
        </p:nvSpPr>
        <p:spPr>
          <a:xfrm>
            <a:off x="833887" y="3183559"/>
            <a:ext cx="452993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ea typeface="+mn-lt"/>
                <a:cs typeface="+mn-lt"/>
              </a:rPr>
              <a:t>This (ERP)  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more effort on the worker to work:</a:t>
            </a:r>
          </a:p>
          <a:p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It takes a lot of effort for the worker to work</a:t>
            </a:r>
          </a:p>
          <a:p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Consume a lot of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Very dangerous for the </a:t>
            </a:r>
            <a:r>
              <a:rPr lang="en-US" sz="2000" dirty="0" smtClean="0">
                <a:solidFill>
                  <a:srgbClr val="000000"/>
                </a:solidFill>
                <a:ea typeface="+mn-lt"/>
                <a:cs typeface="+mn-lt"/>
              </a:rPr>
              <a:t>worker</a:t>
            </a:r>
            <a:endParaRPr lang="ar-EG" sz="2000" dirty="0" smtClean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ar-EG" sz="2000" dirty="0" smtClean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 cost</a:t>
            </a:r>
            <a:endParaRPr lang="ar-EG" sz="2000" dirty="0" smtClean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356" y="3440366"/>
            <a:ext cx="3063007" cy="26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51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4B96164-2CDF-4157-969E-7CC6D5FE7236}"/>
              </a:ext>
            </a:extLst>
          </p:cNvPr>
          <p:cNvSpPr/>
          <p:nvPr/>
        </p:nvSpPr>
        <p:spPr>
          <a:xfrm>
            <a:off x="0" y="9425"/>
            <a:ext cx="12192000" cy="10840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545D0FA-FCE8-4A19-85ED-1792D96C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5FFE-A16F-44BF-8032-1CD4B17EC44A}" type="slidenum">
              <a:rPr lang="en-US" sz="1400" b="1" smtClean="0"/>
              <a:t>9</a:t>
            </a:fld>
            <a:endParaRPr lang="en-US" sz="1400" b="1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751A1C03-452B-4FE6-AFE4-C861DED1E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90" y="18854"/>
            <a:ext cx="2828041" cy="10840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43F208DC-6279-4E89-9862-D3E39BCE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37" y="526039"/>
            <a:ext cx="1011847" cy="4904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DAB7E00-FE63-4C62-927B-579B46A72B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17" y="425054"/>
            <a:ext cx="1055854" cy="5573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9A246598-87CE-43F3-BE1D-B4C782D34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74" y="35087"/>
            <a:ext cx="1121422" cy="10291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7515512-50F0-4A28-8B48-349777753F1C}"/>
              </a:ext>
            </a:extLst>
          </p:cNvPr>
          <p:cNvSpPr/>
          <p:nvPr/>
        </p:nvSpPr>
        <p:spPr>
          <a:xfrm>
            <a:off x="-7014" y="1104569"/>
            <a:ext cx="12207711" cy="914400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مدرسة </a:t>
            </a:r>
            <a:r>
              <a:rPr lang="ar-SA" b="1" err="1">
                <a:latin typeface="Arial" panose="020B0604020202020204" pitchFamily="34" charset="0"/>
                <a:cs typeface="Arial" panose="020B0604020202020204" pitchFamily="34" charset="0"/>
              </a:rPr>
              <a:t>موبيكا</a:t>
            </a:r>
            <a:r>
              <a:rPr lang="ar-SA" b="1">
                <a:latin typeface="Arial" panose="020B0604020202020204" pitchFamily="34" charset="0"/>
                <a:cs typeface="Arial" panose="020B0604020202020204" pitchFamily="34" charset="0"/>
              </a:rPr>
              <a:t> الدولية للتكنولوجيا التطبيقية</a:t>
            </a:r>
          </a:p>
          <a:p>
            <a:pPr algn="ctr"/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mobica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International Applied Technology School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D5D848F-0C9C-4366-B672-12B5D2A7F0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4" y="1142120"/>
            <a:ext cx="1266734" cy="8295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1D3B002-3783-4328-8B62-0D991777B4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8" y="6340607"/>
            <a:ext cx="781381" cy="1343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1A5F8CD-8C40-44C3-97E8-05F099F4519F}"/>
              </a:ext>
            </a:extLst>
          </p:cNvPr>
          <p:cNvSpPr txBox="1"/>
          <p:nvPr/>
        </p:nvSpPr>
        <p:spPr>
          <a:xfrm>
            <a:off x="4772786" y="2026106"/>
            <a:ext cx="262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/>
              <a:t>Generated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7463E5-3AA8-483D-901B-BF5BAD1D9100}"/>
              </a:ext>
            </a:extLst>
          </p:cNvPr>
          <p:cNvSpPr txBox="1"/>
          <p:nvPr/>
        </p:nvSpPr>
        <p:spPr>
          <a:xfrm>
            <a:off x="996373" y="2837465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Suggested Solutions: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4C16C5-3EBD-46E2-B8D1-0F9659DEEB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585" y="3278442"/>
            <a:ext cx="2028825" cy="2247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33D319C-2632-4387-B361-4BBFB5E5381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142" y="1142121"/>
            <a:ext cx="1263196" cy="8406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6521274-1585-4F1E-B84F-464B92F26590}"/>
              </a:ext>
            </a:extLst>
          </p:cNvPr>
          <p:cNvSpPr txBox="1"/>
          <p:nvPr/>
        </p:nvSpPr>
        <p:spPr>
          <a:xfrm>
            <a:off x="9427" y="2026511"/>
            <a:ext cx="2595775" cy="30777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6600"/>
                </a:solidFill>
              </a:rPr>
              <a:t>mobica</a:t>
            </a:r>
            <a:r>
              <a:rPr lang="en-US" sz="1400" b="1" dirty="0">
                <a:solidFill>
                  <a:srgbClr val="006600"/>
                </a:solidFill>
              </a:rPr>
              <a:t>. Capstone Project (</a:t>
            </a:r>
            <a:r>
              <a:rPr lang="en-US" sz="1400" b="1" dirty="0" smtClean="0">
                <a:solidFill>
                  <a:srgbClr val="006600"/>
                </a:solidFill>
              </a:rPr>
              <a:t>2024)</a:t>
            </a:r>
            <a:endParaRPr lang="en-US" sz="1400" b="1" dirty="0">
              <a:solidFill>
                <a:srgbClr val="0066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17463E5-3AA8-483D-901B-BF5BAD1D9100}"/>
              </a:ext>
            </a:extLst>
          </p:cNvPr>
          <p:cNvSpPr txBox="1"/>
          <p:nvPr/>
        </p:nvSpPr>
        <p:spPr>
          <a:xfrm>
            <a:off x="985285" y="3464239"/>
            <a:ext cx="706949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We will place a </a:t>
            </a:r>
            <a:r>
              <a:rPr lang="en-US" sz="1600" b="1" dirty="0" smtClean="0"/>
              <a:t> sensor and camera </a:t>
            </a:r>
            <a:r>
              <a:rPr lang="en-US" sz="1600" b="1" dirty="0"/>
              <a:t>that works with Al in the factory warehouses</a:t>
            </a:r>
            <a:r>
              <a:rPr lang="en-US" sz="1600" b="1" dirty="0" smtClean="0"/>
              <a:t>. </a:t>
            </a:r>
          </a:p>
          <a:p>
            <a:r>
              <a:rPr lang="en-US" sz="1600" b="1" dirty="0" smtClean="0"/>
              <a:t>This </a:t>
            </a:r>
            <a:r>
              <a:rPr lang="en-US" sz="1600" b="1" dirty="0"/>
              <a:t>camera will count the </a:t>
            </a:r>
            <a:endParaRPr lang="en-US" sz="1600" b="1" dirty="0" smtClean="0"/>
          </a:p>
          <a:p>
            <a:r>
              <a:rPr lang="en-US" sz="1600" b="1" dirty="0" smtClean="0"/>
              <a:t>products </a:t>
            </a:r>
            <a:r>
              <a:rPr lang="en-US" sz="1600" b="1" dirty="0"/>
              <a:t>entering and leaving the factory, </a:t>
            </a:r>
            <a:endParaRPr lang="en-US" sz="1600" b="1" dirty="0" smtClean="0"/>
          </a:p>
          <a:p>
            <a:r>
              <a:rPr lang="en-US" sz="1600" b="1" dirty="0" smtClean="0"/>
              <a:t>and if a </a:t>
            </a:r>
            <a:r>
              <a:rPr lang="en-US" sz="1600" b="1" dirty="0"/>
              <a:t>product is in short supply, it will give an alert to manufacture </a:t>
            </a:r>
            <a:endParaRPr lang="en-US" sz="1600" b="1" dirty="0" smtClean="0"/>
          </a:p>
          <a:p>
            <a:r>
              <a:rPr lang="en-US" sz="1600" b="1" dirty="0" smtClean="0"/>
              <a:t>the </a:t>
            </a:r>
            <a:r>
              <a:rPr lang="en-US" sz="1600" b="1" dirty="0"/>
              <a:t>product that is in short </a:t>
            </a:r>
            <a:r>
              <a:rPr lang="en-US" sz="1600" b="1" dirty="0" smtClean="0"/>
              <a:t>supply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and find out the best-selling </a:t>
            </a:r>
            <a:r>
              <a:rPr lang="en-US" sz="1600" b="1" dirty="0" smtClean="0"/>
              <a:t>product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and the least-selling product in the market</a:t>
            </a:r>
            <a:r>
              <a:rPr lang="en-US" sz="1200" b="1" dirty="0"/>
              <a:t> </a:t>
            </a:r>
            <a:endParaRPr lang="en-US" sz="1200" b="1" dirty="0" smtClean="0"/>
          </a:p>
          <a:p>
            <a:r>
              <a:rPr lang="en-US" sz="1600" b="1" dirty="0" smtClean="0"/>
              <a:t>and </a:t>
            </a:r>
            <a:r>
              <a:rPr lang="en-US" sz="1600" b="1" dirty="0"/>
              <a:t>know the locations of the products</a:t>
            </a:r>
          </a:p>
        </p:txBody>
      </p:sp>
    </p:spTree>
    <p:extLst>
      <p:ext uri="{BB962C8B-B14F-4D97-AF65-F5344CB8AC3E}">
        <p14:creationId xmlns:p14="http://schemas.microsoft.com/office/powerpoint/2010/main" val="106924945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</TotalTime>
  <Words>566</Words>
  <Application>Microsoft Office PowerPoint</Application>
  <PresentationFormat>Custom</PresentationFormat>
  <Paragraphs>121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</dc:creator>
  <cp:lastModifiedBy>Pc</cp:lastModifiedBy>
  <cp:revision>31</cp:revision>
  <dcterms:created xsi:type="dcterms:W3CDTF">2023-08-15T16:00:54Z</dcterms:created>
  <dcterms:modified xsi:type="dcterms:W3CDTF">2024-12-03T17:56:53Z</dcterms:modified>
</cp:coreProperties>
</file>