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7" r:id="rId12"/>
    <p:sldId id="265" r:id="rId13"/>
    <p:sldId id="268" r:id="rId14"/>
    <p:sldId id="274" r:id="rId15"/>
    <p:sldId id="275" r:id="rId16"/>
    <p:sldId id="266" r:id="rId17"/>
    <p:sldId id="269" r:id="rId18"/>
    <p:sldId id="270" r:id="rId19"/>
    <p:sldId id="271" r:id="rId20"/>
    <p:sldId id="272" r:id="rId21"/>
    <p:sldId id="277" r:id="rId22"/>
    <p:sldId id="273" r:id="rId23"/>
    <p:sldId id="276" r:id="rId24"/>
    <p:sldId id="280" r:id="rId25"/>
    <p:sldId id="281" r:id="rId2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710"/>
  </p:normalViewPr>
  <p:slideViewPr>
    <p:cSldViewPr snapToGrid="0">
      <p:cViewPr varScale="1">
        <p:scale>
          <a:sx n="145" d="100"/>
          <a:sy n="145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6EEDB-72C6-2841-AC45-7D9822CFAAA8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0A6C3-DE97-3149-B833-F21B8CD9C9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0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A6C3-DE97-3149-B833-F21B8CD9C989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112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A6C3-DE97-3149-B833-F21B8CD9C989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661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A6C3-DE97-3149-B833-F21B8CD9C989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7231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A6C3-DE97-3149-B833-F21B8CD9C989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8517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F992-1060-6A0E-2FBA-7366E8995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F044E-E6DC-762F-EC64-5F053DCB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ACFA-7472-C408-8F87-89BB6952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B8D2-F988-8C49-2CFE-159A9B85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48C2-16A2-00C2-DAE6-70D69B6A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137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3701-D863-7759-FC08-452DA8F9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64F2B-1EBE-79A6-009D-33C6EC612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B6F5-BF1C-8EEB-2020-0933E6B3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79A0-041B-E2C2-3925-5EA038CF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3E4A-1C05-DFE5-2C68-A0216645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4401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08408-B024-BB8E-AD27-E7852189F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FD1D9-8324-0DCE-5F75-82B3DFEE0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92A5-0E92-AECF-5444-ADAEC0DC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BDD6B-A0B9-457F-5D97-9F70A3B5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F3A0-AD95-43C5-B889-2FD53CCE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715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0B2F-1C09-0856-A883-70CFC5A4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2247-8632-D35A-1F6F-E516E47F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6B96-3A40-67D1-BF33-C76D14C6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4B76-641E-4F5E-B64F-1D5F78F6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4F64-395C-FA7C-9547-E6B7490F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2715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2B2C-ABA4-2114-03B3-22D266C3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372C2-D32F-3196-0A88-BEEC6C04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8D03-0758-3B76-9421-1A735718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B0A9-1794-DBC2-6E58-EFF350B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6AB9-930F-87F2-6DBD-633A42AF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08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EC58-7510-28B9-7BDC-9F2BC80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3C4F-6516-B42D-E561-6C196275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BC6C2-A5CE-B713-5052-2B8DDDBC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8F0DC-5627-E099-3ADC-4B3A2CCA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C6202-0BFF-4904-3B08-36AFEC82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E282-8658-745C-61A0-BB924CFF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753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9888-C8BE-1457-1BB7-4B861DCD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ACB77-F7F0-FDE7-06E8-52B067B5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69FE9-C9C7-4F23-CEF3-C72479AC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68D68-5ACC-CDA2-FE6F-C91906A8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A9875-1047-7755-F5C1-3519F5BC9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ADFFD-6132-28F4-4301-743EC34D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0568D-863C-83EB-FB13-0B81060B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610B5-9F15-C3BA-FA51-7E284C6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8781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3D92-38E4-76FC-D772-DAD901A8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1E1F6-5ADF-C9F0-1F24-5E3A71CF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1E93C-C626-BBEA-168F-A2D80249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99F4-D7AB-EE0B-D654-39845950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21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0FAA0-CDC4-10F0-2840-025547B0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BDA03-7EA9-C323-EA28-E0DB8FE2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2ECE2-C8DB-139B-087D-EA777B93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757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D946-EFE9-72EC-C970-1F02AA8C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C9C4-6ED1-B54D-9047-00E68A71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A54D1-3024-C575-A1E4-CE66C430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DBF5-F055-FAC1-CEF7-897B6AE5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3E2E-A629-43FD-DEF1-4519327D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0F25-FD70-A27B-08F8-83C7077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88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9249-EFDE-E418-5A15-12D5637B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7A861-1CD7-6961-902B-3D04E5B26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D7E4-AB2A-1CD9-42DB-F09253527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29D31-D36C-E921-1DCE-2C481FBC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03D13-3219-A53A-7E8D-7797976E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6118-0A70-EF88-162B-51802DA8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52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84A3E-7BE7-35C9-F150-D7670242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3494-4872-501E-25FC-1A1251A3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2512-EEF6-87F7-86E9-9CFB33CAA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99F5-9425-394C-B157-C1299AF120AA}" type="datetimeFigureOut">
              <a:rPr lang="en-RU" smtClean="0"/>
              <a:t>05.01.2023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7BBB-21C1-135C-42B3-70FF6AACA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91B6-D99E-73A4-2A0B-4BC91B9D7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E50D-D709-804E-B32A-EA3198001D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213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lf-driving cars, meet rubber duckies | MIT News | Massachusetts Institute  of Technology">
            <a:extLst>
              <a:ext uri="{FF2B5EF4-FFF2-40B4-BE49-F238E27FC236}">
                <a16:creationId xmlns:a16="http://schemas.microsoft.com/office/drawing/2014/main" id="{A5BA8E9F-5BF8-3914-315C-BE7CB754E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9939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CEA6-6C08-21C8-BA47-9CA6E9B42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D</a:t>
            </a:r>
            <a:r>
              <a:rPr lang="en-RU" sz="4000" dirty="0"/>
              <a:t>uckie town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DF0D6-E352-0B85-FBF1-602F3AA00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0" y="5242674"/>
            <a:ext cx="4391572" cy="1372611"/>
          </a:xfrm>
        </p:spPr>
        <p:txBody>
          <a:bodyPr>
            <a:normAutofit/>
          </a:bodyPr>
          <a:lstStyle/>
          <a:p>
            <a:r>
              <a:rPr lang="en-GB" sz="2000" dirty="0"/>
              <a:t>R</a:t>
            </a:r>
            <a:r>
              <a:rPr lang="en-RU" sz="2000" dirty="0"/>
              <a:t>epresented by: </a:t>
            </a:r>
            <a:r>
              <a:rPr lang="en-US" sz="2000" dirty="0"/>
              <a:t>N</a:t>
            </a:r>
            <a:r>
              <a:rPr lang="en-RU" sz="2000" dirty="0"/>
              <a:t>ada </a:t>
            </a:r>
            <a:r>
              <a:rPr lang="en-US" sz="2000" dirty="0"/>
              <a:t>S</a:t>
            </a:r>
            <a:r>
              <a:rPr lang="en-RU" sz="2000" dirty="0"/>
              <a:t>amir – </a:t>
            </a:r>
            <a:r>
              <a:rPr lang="en-US" sz="2000" dirty="0"/>
              <a:t>A</a:t>
            </a:r>
            <a:r>
              <a:rPr lang="en-RU" sz="2000" dirty="0"/>
              <a:t>hmed </a:t>
            </a:r>
            <a:r>
              <a:rPr lang="en-US" sz="2000" dirty="0"/>
              <a:t>S</a:t>
            </a:r>
            <a:r>
              <a:rPr lang="en-RU" sz="2000" dirty="0"/>
              <a:t>ayed – </a:t>
            </a:r>
            <a:r>
              <a:rPr lang="en-US" sz="2000" dirty="0"/>
              <a:t>A</a:t>
            </a:r>
            <a:r>
              <a:rPr lang="en-RU" sz="2000" dirty="0"/>
              <a:t>hmed </a:t>
            </a:r>
            <a:r>
              <a:rPr lang="en-US" sz="2000" dirty="0"/>
              <a:t>A</a:t>
            </a:r>
            <a:r>
              <a:rPr lang="en-RU" sz="2000" dirty="0"/>
              <a:t>hmed – </a:t>
            </a:r>
            <a:r>
              <a:rPr lang="en-US" sz="2000" dirty="0"/>
              <a:t>A</a:t>
            </a:r>
            <a:r>
              <a:rPr lang="en-RU" sz="2000" dirty="0"/>
              <a:t>dham </a:t>
            </a:r>
            <a:r>
              <a:rPr lang="en-US" sz="2000" dirty="0"/>
              <a:t>S</a:t>
            </a:r>
            <a:r>
              <a:rPr lang="en-RU" sz="2000" dirty="0"/>
              <a:t>akr – </a:t>
            </a:r>
            <a:r>
              <a:rPr lang="en-US" sz="2000" dirty="0"/>
              <a:t>A</a:t>
            </a:r>
            <a:r>
              <a:rPr lang="en-RU" sz="2000" dirty="0"/>
              <a:t>dam </a:t>
            </a:r>
            <a:r>
              <a:rPr lang="en-US" sz="2000" dirty="0"/>
              <a:t>S</a:t>
            </a:r>
            <a:r>
              <a:rPr lang="en-RU" sz="2000" dirty="0"/>
              <a:t>hawky – </a:t>
            </a:r>
            <a:r>
              <a:rPr lang="en-US" sz="2000" dirty="0"/>
              <a:t>A</a:t>
            </a:r>
            <a:r>
              <a:rPr lang="en-RU" sz="2000" dirty="0"/>
              <a:t>mr </a:t>
            </a:r>
            <a:r>
              <a:rPr lang="en-US" sz="2000" dirty="0"/>
              <a:t>A</a:t>
            </a:r>
            <a:r>
              <a:rPr lang="en-RU" sz="2000" dirty="0"/>
              <a:t>shraf – Eslam </a:t>
            </a:r>
            <a:r>
              <a:rPr lang="en-RU" sz="2000"/>
              <a:t>Arafa – Ahmed Nasser – </a:t>
            </a:r>
            <a:r>
              <a:rPr lang="en-US" sz="2000"/>
              <a:t>N</a:t>
            </a:r>
            <a:r>
              <a:rPr lang="en-RU" sz="2000" dirty="0"/>
              <a:t>our </a:t>
            </a:r>
            <a:r>
              <a:rPr lang="en-US" sz="2000" dirty="0"/>
              <a:t>M</a:t>
            </a:r>
            <a:r>
              <a:rPr lang="en-RU" sz="2000" dirty="0"/>
              <a:t>orsy</a:t>
            </a:r>
          </a:p>
          <a:p>
            <a:endParaRPr lang="en-RU" sz="2000" dirty="0"/>
          </a:p>
          <a:p>
            <a:endParaRPr lang="en-RU" sz="2000" dirty="0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8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05EB-644A-EB3B-9070-A8C72BE0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environment</a:t>
            </a:r>
            <a:br>
              <a:rPr lang="en-GB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2EE3-BD92-2C36-C197-14B090BE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1800" b="0" i="0" dirty="0">
                <a:solidFill>
                  <a:srgbClr val="333333"/>
                </a:solidFill>
                <a:effectLst/>
              </a:rPr>
              <a:t>The robot environment will then contain all the functions associated to the specific </a:t>
            </a:r>
            <a:r>
              <a:rPr lang="en-GB" sz="1800" b="0" i="1" dirty="0">
                <a:solidFill>
                  <a:srgbClr val="333333"/>
                </a:solidFill>
                <a:effectLst/>
              </a:rPr>
              <a:t>robot</a:t>
            </a:r>
            <a:r>
              <a:rPr lang="en-GB" sz="1800" b="0" i="0" dirty="0">
                <a:solidFill>
                  <a:srgbClr val="333333"/>
                </a:solidFill>
                <a:effectLst/>
              </a:rPr>
              <a:t> that you want to train in our case </a:t>
            </a:r>
            <a:r>
              <a:rPr lang="en-GB" sz="1800" b="0" i="0" dirty="0" err="1">
                <a:solidFill>
                  <a:srgbClr val="333333"/>
                </a:solidFill>
                <a:effectLst/>
              </a:rPr>
              <a:t>duckiebot</a:t>
            </a:r>
            <a:r>
              <a:rPr lang="en-GB" sz="1800" b="0" i="0" dirty="0">
                <a:solidFill>
                  <a:srgbClr val="333333"/>
                </a:solidFill>
                <a:effectLst/>
              </a:rPr>
              <a:t>. This means, it will </a:t>
            </a:r>
            <a:r>
              <a:rPr lang="en-GB" sz="1800" b="1" i="0" dirty="0">
                <a:solidFill>
                  <a:srgbClr val="333333"/>
                </a:solidFill>
                <a:effectLst/>
              </a:rPr>
              <a:t>contain all the ROS functionalities that your robot will need in order to be controlled</a:t>
            </a:r>
            <a:r>
              <a:rPr lang="en-GB" sz="1800" b="0" i="0" dirty="0">
                <a:solidFill>
                  <a:srgbClr val="333333"/>
                </a:solidFill>
                <a:effectLst/>
              </a:rPr>
              <a:t>.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</a:p>
          <a:p>
            <a:pPr algn="l"/>
            <a:r>
              <a:rPr lang="en-GB" sz="1800" dirty="0">
                <a:solidFill>
                  <a:srgbClr val="333333"/>
                </a:solidFill>
              </a:rPr>
              <a:t>Therefore we will build a class contain some points:</a:t>
            </a:r>
          </a:p>
          <a:p>
            <a:pPr lvl="1"/>
            <a:r>
              <a:rPr lang="en-GB" sz="1800" dirty="0">
                <a:effectLst/>
              </a:rPr>
              <a:t>How our robot works.</a:t>
            </a:r>
          </a:p>
          <a:p>
            <a:pPr lvl="1"/>
            <a:r>
              <a:rPr lang="en-GB" sz="1800" dirty="0">
                <a:effectLst/>
              </a:rPr>
              <a:t>How to access our robot's sensor(s).</a:t>
            </a:r>
          </a:p>
          <a:p>
            <a:pPr lvl="1"/>
            <a:r>
              <a:rPr lang="en-GB" sz="1800" dirty="0">
                <a:effectLst/>
              </a:rPr>
              <a:t>Which topic(s) does our robot respond to (</a:t>
            </a:r>
            <a:r>
              <a:rPr lang="en-GB" sz="1800" dirty="0" err="1">
                <a:effectLst/>
              </a:rPr>
              <a:t>i</a:t>
            </a:r>
            <a:r>
              <a:rPr lang="en-GB" sz="1800" dirty="0" err="1"/>
              <a:t>.e</a:t>
            </a:r>
            <a:r>
              <a:rPr lang="en-GB" sz="1800" dirty="0"/>
              <a:t> camera , motors).</a:t>
            </a:r>
            <a:endParaRPr lang="en-GB" sz="1800" dirty="0">
              <a:effectLst/>
            </a:endParaRPr>
          </a:p>
          <a:p>
            <a:pPr lvl="1"/>
            <a:r>
              <a:rPr lang="en-GB" sz="1800" dirty="0"/>
              <a:t>Learning algorithm is necessary for the robot environment to learn from it</a:t>
            </a:r>
            <a:r>
              <a:rPr lang="en-GB" sz="1800" dirty="0">
                <a:effectLst/>
              </a:rPr>
              <a:t>.</a:t>
            </a:r>
          </a:p>
        </p:txBody>
      </p:sp>
      <p:pic>
        <p:nvPicPr>
          <p:cNvPr id="6" name="Picture 1" descr="page2image28004000">
            <a:extLst>
              <a:ext uri="{FF2B5EF4-FFF2-40B4-BE49-F238E27FC236}">
                <a16:creationId xmlns:a16="http://schemas.microsoft.com/office/drawing/2014/main" id="{37847D55-EA75-75E0-529F-15F65127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127449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image28011696">
            <a:extLst>
              <a:ext uri="{FF2B5EF4-FFF2-40B4-BE49-F238E27FC236}">
                <a16:creationId xmlns:a16="http://schemas.microsoft.com/office/drawing/2014/main" id="{683D8FCC-6736-D7CA-54E8-390F0E9D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6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04DE-2478-EE7A-C283-EA0EE19E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Environment</a:t>
            </a:r>
            <a:endParaRPr lang="en-RU" dirty="0"/>
          </a:p>
        </p:txBody>
      </p:sp>
      <p:pic>
        <p:nvPicPr>
          <p:cNvPr id="4" name="Picture 1" descr="page2image28004000">
            <a:extLst>
              <a:ext uri="{FF2B5EF4-FFF2-40B4-BE49-F238E27FC236}">
                <a16:creationId xmlns:a16="http://schemas.microsoft.com/office/drawing/2014/main" id="{A9CC00DC-DD31-4009-885C-DDB11067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ge2image28011696">
            <a:extLst>
              <a:ext uri="{FF2B5EF4-FFF2-40B4-BE49-F238E27FC236}">
                <a16:creationId xmlns:a16="http://schemas.microsoft.com/office/drawing/2014/main" id="{6B9F1873-2024-5615-D5C2-01827012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FFA28A-B686-C980-80EC-7A73AE02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261" y="1368424"/>
            <a:ext cx="5086739" cy="512445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DuckieTownEnv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robot_gazebo_env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RobotGazeboEnv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check_all_systems_ready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check_all_sensors_ready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check_odom_ready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check_camera_rgb_image_raw_ready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odom_callback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camera_rgb_image_raw_callback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_camera2_rgb_image_raw_callback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F3B6A-0788-98D3-DDE4-C77BDE9A2A5D}"/>
              </a:ext>
            </a:extLst>
          </p:cNvPr>
          <p:cNvSpPr txBox="1"/>
          <p:nvPr/>
        </p:nvSpPr>
        <p:spPr>
          <a:xfrm>
            <a:off x="6596742" y="1368424"/>
            <a:ext cx="4757058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check_publishers_connection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set_init_pose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init_env_variables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compute_reward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observations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):*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):*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get_obs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):*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is_done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observations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move_base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epsilon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0.05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update_rate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use_offset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get_odom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get_camera_rgb_image_raw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get_camera2_rgb_image_raw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pass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7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A644-4E01-8300-A07F-6C2B5129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Environment </a:t>
            </a:r>
            <a:br>
              <a:rPr lang="en-GB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F80C-7EDE-05FD-9815-98AB65659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73"/>
            <a:ext cx="10515600" cy="5604669"/>
          </a:xfrm>
        </p:spPr>
        <p:txBody>
          <a:bodyPr>
            <a:noAutofit/>
          </a:bodyPr>
          <a:lstStyle/>
          <a:p>
            <a:r>
              <a:rPr lang="en-GB" sz="1800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GB" sz="1800" b="0" i="1" dirty="0">
                <a:solidFill>
                  <a:srgbClr val="333333"/>
                </a:solidFill>
                <a:effectLst/>
              </a:rPr>
              <a:t>task environment class</a:t>
            </a:r>
            <a:r>
              <a:rPr lang="en-GB" sz="1800" b="0" i="0" dirty="0">
                <a:solidFill>
                  <a:srgbClr val="333333"/>
                </a:solidFill>
                <a:effectLst/>
              </a:rPr>
              <a:t> provides all the context for the task we want the robot to learn.</a:t>
            </a:r>
            <a:endParaRPr lang="en-GB" sz="1800" b="1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GB" sz="1800" b="1" i="0" dirty="0">
                <a:solidFill>
                  <a:srgbClr val="333333"/>
                </a:solidFill>
                <a:effectLst/>
              </a:rPr>
              <a:t>Task Environment</a:t>
            </a:r>
            <a:r>
              <a:rPr lang="en-GB" sz="1800" b="0" i="0" dirty="0">
                <a:solidFill>
                  <a:srgbClr val="333333"/>
                </a:solidFill>
                <a:effectLst/>
              </a:rPr>
              <a:t> specifies the following required for the training: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sz="1800" b="0" i="0" dirty="0">
                <a:solidFill>
                  <a:srgbClr val="333333"/>
                </a:solidFill>
                <a:effectLst/>
              </a:rPr>
              <a:t>function </a:t>
            </a:r>
            <a:r>
              <a:rPr lang="en-GB" sz="1800" b="1" i="0" dirty="0">
                <a:solidFill>
                  <a:srgbClr val="333333"/>
                </a:solidFill>
                <a:effectLst/>
              </a:rPr>
              <a:t>_</a:t>
            </a:r>
            <a:r>
              <a:rPr lang="en-GB" sz="1800" b="1" i="0" dirty="0" err="1">
                <a:solidFill>
                  <a:srgbClr val="333333"/>
                </a:solidFill>
                <a:effectLst/>
              </a:rPr>
              <a:t>init_env_variables</a:t>
            </a:r>
            <a:r>
              <a:rPr lang="en-GB" sz="1800" b="0" i="0" dirty="0">
                <a:solidFill>
                  <a:srgbClr val="333333"/>
                </a:solidFill>
                <a:effectLst/>
              </a:rPr>
              <a:t>: used to initialise any var that need to be set back to initial value on every episode.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sz="1800" b="0" i="0" dirty="0">
                <a:solidFill>
                  <a:srgbClr val="333333"/>
                </a:solidFill>
                <a:effectLst/>
              </a:rPr>
              <a:t>function </a:t>
            </a:r>
            <a:r>
              <a:rPr lang="en-GB" sz="1800" b="1" i="0" dirty="0">
                <a:solidFill>
                  <a:srgbClr val="333333"/>
                </a:solidFill>
                <a:effectLst/>
              </a:rPr>
              <a:t>_</a:t>
            </a:r>
            <a:r>
              <a:rPr lang="en-GB" sz="1800" b="1" i="0" dirty="0" err="1">
                <a:solidFill>
                  <a:srgbClr val="333333"/>
                </a:solidFill>
                <a:effectLst/>
              </a:rPr>
              <a:t>set_init_pose</a:t>
            </a:r>
            <a:r>
              <a:rPr lang="en-GB" sz="1800" b="0" i="0" dirty="0">
                <a:solidFill>
                  <a:srgbClr val="333333"/>
                </a:solidFill>
                <a:effectLst/>
              </a:rPr>
              <a:t>: used to initialise the robot position on every episode.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sz="1800" b="0" i="0" dirty="0">
                <a:solidFill>
                  <a:srgbClr val="333333"/>
                </a:solidFill>
                <a:effectLst/>
              </a:rPr>
              <a:t>How to apply the selected action to the robot: function </a:t>
            </a:r>
            <a:r>
              <a:rPr lang="en-GB" sz="1800" b="1" i="0" dirty="0">
                <a:solidFill>
                  <a:srgbClr val="333333"/>
                </a:solidFill>
                <a:effectLst/>
              </a:rPr>
              <a:t>_</a:t>
            </a:r>
            <a:r>
              <a:rPr lang="en-GB" sz="1800" b="1" i="0" dirty="0" err="1">
                <a:solidFill>
                  <a:srgbClr val="333333"/>
                </a:solidFill>
                <a:effectLst/>
              </a:rPr>
              <a:t>set_action</a:t>
            </a:r>
            <a:endParaRPr lang="en-GB" sz="1800" b="1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GB" sz="1400" dirty="0">
                <a:solidFill>
                  <a:srgbClr val="333333"/>
                </a:solidFill>
              </a:rPr>
              <a:t>In this function the robot can take three actions:</a:t>
            </a:r>
          </a:p>
          <a:p>
            <a:pPr lvl="2"/>
            <a:r>
              <a:rPr lang="en-GB" sz="1400" dirty="0">
                <a:solidFill>
                  <a:srgbClr val="333333"/>
                </a:solidFill>
              </a:rPr>
              <a:t>Turn left </a:t>
            </a:r>
          </a:p>
          <a:p>
            <a:pPr lvl="2"/>
            <a:r>
              <a:rPr lang="en-GB" sz="1400" dirty="0">
                <a:solidFill>
                  <a:srgbClr val="333333"/>
                </a:solidFill>
              </a:rPr>
              <a:t>Turn right </a:t>
            </a:r>
          </a:p>
          <a:p>
            <a:pPr lvl="2"/>
            <a:r>
              <a:rPr lang="en-GB" sz="1400" dirty="0">
                <a:solidFill>
                  <a:srgbClr val="333333"/>
                </a:solidFill>
              </a:rPr>
              <a:t>Forward </a:t>
            </a:r>
            <a:endParaRPr lang="en-GB" sz="1400" i="0" dirty="0">
              <a:solidFill>
                <a:srgbClr val="333333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GB" sz="1800" b="0" i="0" dirty="0">
                <a:solidFill>
                  <a:srgbClr val="333333"/>
                </a:solidFill>
                <a:effectLst/>
              </a:rPr>
              <a:t>How to get the observations resulting from the action: function </a:t>
            </a:r>
            <a:r>
              <a:rPr lang="en-GB" sz="1800" b="1" i="0" dirty="0">
                <a:solidFill>
                  <a:srgbClr val="333333"/>
                </a:solidFill>
                <a:effectLst/>
              </a:rPr>
              <a:t>_</a:t>
            </a:r>
            <a:r>
              <a:rPr lang="en-GB" sz="1800" b="1" i="0" dirty="0" err="1">
                <a:solidFill>
                  <a:srgbClr val="333333"/>
                </a:solidFill>
                <a:effectLst/>
              </a:rPr>
              <a:t>get_obs</a:t>
            </a:r>
            <a:endParaRPr lang="en-GB" sz="1800" b="1" dirty="0">
              <a:solidFill>
                <a:srgbClr val="333333"/>
              </a:solidFill>
            </a:endParaRPr>
          </a:p>
          <a:p>
            <a:pPr lvl="1"/>
            <a:r>
              <a:rPr lang="en-GB" sz="1800" i="0" dirty="0">
                <a:solidFill>
                  <a:srgbClr val="333333"/>
                </a:solidFill>
                <a:effectLst/>
              </a:rPr>
              <a:t>In our case the robot will observe the images from the camera.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sz="1800" b="0" i="0" dirty="0">
                <a:solidFill>
                  <a:srgbClr val="333333"/>
                </a:solidFill>
                <a:effectLst/>
              </a:rPr>
              <a:t>How to compute the reward: function </a:t>
            </a:r>
            <a:r>
              <a:rPr lang="en-GB" sz="1800" b="1" i="0" dirty="0">
                <a:solidFill>
                  <a:srgbClr val="333333"/>
                </a:solidFill>
                <a:effectLst/>
              </a:rPr>
              <a:t>_</a:t>
            </a:r>
            <a:r>
              <a:rPr lang="en-GB" sz="1800" b="1" i="0" dirty="0" err="1">
                <a:solidFill>
                  <a:srgbClr val="333333"/>
                </a:solidFill>
                <a:effectLst/>
              </a:rPr>
              <a:t>compute_reward</a:t>
            </a:r>
            <a:endParaRPr lang="en-GB" sz="1800" b="1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GB" sz="1800" dirty="0">
                <a:effectLst/>
              </a:rPr>
              <a:t>Our reward system will be based on how far or near the robot’s front body with respect to the lane (</a:t>
            </a:r>
            <a:r>
              <a:rPr lang="en-GB" sz="1800" dirty="0" err="1">
                <a:effectLst/>
              </a:rPr>
              <a:t>e.g</a:t>
            </a:r>
            <a:r>
              <a:rPr lang="en-GB" sz="1800" dirty="0">
                <a:effectLst/>
              </a:rPr>
              <a:t> (</a:t>
            </a:r>
            <a:r>
              <a:rPr lang="en-GB" sz="1800" dirty="0" err="1">
                <a:effectLst/>
              </a:rPr>
              <a:t>centered</a:t>
            </a:r>
            <a:r>
              <a:rPr lang="en-GB" sz="1800" dirty="0">
                <a:effectLst/>
              </a:rPr>
              <a:t>) = 100 and (off-course) = -10).</a:t>
            </a:r>
            <a:endParaRPr lang="en-GB" sz="1800" b="0" i="0" dirty="0">
              <a:solidFill>
                <a:srgbClr val="333333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GB" sz="1800" b="0" i="0" dirty="0">
                <a:solidFill>
                  <a:srgbClr val="333333"/>
                </a:solidFill>
                <a:effectLst/>
              </a:rPr>
              <a:t>Detect if the training for the current episode is finished: function </a:t>
            </a:r>
            <a:r>
              <a:rPr lang="en-GB" sz="1800" b="1" i="0" dirty="0">
                <a:solidFill>
                  <a:srgbClr val="333333"/>
                </a:solidFill>
                <a:effectLst/>
              </a:rPr>
              <a:t>_</a:t>
            </a:r>
            <a:r>
              <a:rPr lang="en-GB" sz="1800" b="1" i="0" dirty="0" err="1">
                <a:solidFill>
                  <a:srgbClr val="333333"/>
                </a:solidFill>
                <a:effectLst/>
              </a:rPr>
              <a:t>is_done</a:t>
            </a:r>
            <a:endParaRPr lang="en-GB" sz="18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Picture 2" descr="page2image28011696">
            <a:extLst>
              <a:ext uri="{FF2B5EF4-FFF2-40B4-BE49-F238E27FC236}">
                <a16:creationId xmlns:a16="http://schemas.microsoft.com/office/drawing/2014/main" id="{B5E1E633-E164-7054-11E7-B6860053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page2image28004000">
            <a:extLst>
              <a:ext uri="{FF2B5EF4-FFF2-40B4-BE49-F238E27FC236}">
                <a16:creationId xmlns:a16="http://schemas.microsoft.com/office/drawing/2014/main" id="{13B6B821-6978-7D9F-C4DC-857C4B72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1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B48F-9F6D-853A-3723-24502809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environment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F593-F6ED-1E41-FB75-8198D7FC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1" y="1490064"/>
            <a:ext cx="5257800" cy="525468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This set action will Set the linear and angular speed of the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DuckBot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based on the action number given.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:param action: The action integer that set s what movement to do next.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rospy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.logdebug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"Start Set Action ==&gt;"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action_taken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convert the actions to speed movements to send to the parent class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CubeSingleDiskEnv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#FORWARD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linear_forward_speed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"FORWARD"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#LEFT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linear_turn_speed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angular_speed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R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F3C4-E220-E0C8-7FCA-C169E4E792DE}"/>
              </a:ext>
            </a:extLst>
          </p:cNvPr>
          <p:cNvSpPr txBox="1"/>
          <p:nvPr/>
        </p:nvSpPr>
        <p:spPr>
          <a:xfrm>
            <a:off x="5939404" y="1490063"/>
            <a:ext cx="6149131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"TURN_LEFT"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#RIGHT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linear_turn_speed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-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angular_speed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"TURN_RIGHT"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tell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DuckBot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linear and angular speed to set to execute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move_base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epsilon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0.05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update_rate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rospy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.logdebug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"END Set Action ==&gt;"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endParaRPr lang="en-RU" sz="1200" dirty="0"/>
          </a:p>
        </p:txBody>
      </p:sp>
      <p:pic>
        <p:nvPicPr>
          <p:cNvPr id="6" name="Picture 1" descr="page2image28004000">
            <a:extLst>
              <a:ext uri="{FF2B5EF4-FFF2-40B4-BE49-F238E27FC236}">
                <a16:creationId xmlns:a16="http://schemas.microsoft.com/office/drawing/2014/main" id="{BD80318E-83C3-8879-EF83-2C172A3B5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image28011696">
            <a:extLst>
              <a:ext uri="{FF2B5EF4-FFF2-40B4-BE49-F238E27FC236}">
                <a16:creationId xmlns:a16="http://schemas.microsoft.com/office/drawing/2014/main" id="{184E70A1-E442-FE61-6281-162010EAE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1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465D-1152-4B75-7D5F-79E1C35A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environment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1ECE-0676-29E9-2483-116C1240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8" y="1825624"/>
            <a:ext cx="6449008" cy="487375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compute_reward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observations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Our reward system will be based on how far or near the robot's forward with respect to the lane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E.g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0(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centered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 = 100 and 1(off-course) = -10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action_taken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action_taken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follow_lane_reward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#Favour going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foward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turning left/right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left_right_reward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-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follow_lane_reward</a:t>
            </a: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82356-A8C3-1E27-B2BB-3924D0456B1D}"/>
              </a:ext>
            </a:extLst>
          </p:cNvPr>
          <p:cNvSpPr txBox="1"/>
          <p:nvPr/>
        </p:nvSpPr>
        <p:spPr>
          <a:xfrm>
            <a:off x="6643397" y="1825624"/>
            <a:ext cx="554860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rospy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.logdebug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"reward="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cumulated_reward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rospy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.logdebug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Cumulated_reward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cumulated_reward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cumulated_steps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rospy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.logdebug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Cumulated_steps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cumulated_steps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R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56F87-DD50-534E-78B5-F4FA7B31094A}"/>
              </a:ext>
            </a:extLst>
          </p:cNvPr>
          <p:cNvSpPr txBox="1"/>
          <p:nvPr/>
        </p:nvSpPr>
        <p:spPr>
          <a:xfrm>
            <a:off x="6872619" y="3714886"/>
            <a:ext cx="509016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is_done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observations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episode_done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rospy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.logerr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DuckBot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veered OFF-COURSE ==&gt;"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episode_done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rospy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.logerr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DuckBot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is Ok ==&gt;"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episode_done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RU" dirty="0"/>
          </a:p>
        </p:txBody>
      </p:sp>
      <p:pic>
        <p:nvPicPr>
          <p:cNvPr id="6" name="Picture 2" descr="page2image28011696">
            <a:extLst>
              <a:ext uri="{FF2B5EF4-FFF2-40B4-BE49-F238E27FC236}">
                <a16:creationId xmlns:a16="http://schemas.microsoft.com/office/drawing/2014/main" id="{F9ECDC3E-8E38-2874-4B33-6CF3BEA4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page2image28004000">
            <a:extLst>
              <a:ext uri="{FF2B5EF4-FFF2-40B4-BE49-F238E27FC236}">
                <a16:creationId xmlns:a16="http://schemas.microsoft.com/office/drawing/2014/main" id="{26D589DB-77BE-69AF-4E05-46E0A053E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5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6C31-37C9-013B-F9F3-E24A9FE9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environment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2075-6F21-635C-56A9-F957F50C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5" y="1847938"/>
            <a:ext cx="4734357" cy="425062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set_init_pose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"""Sets the Robot in its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pose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line_follow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.clean_up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move_base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init_linear_forward_speed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init_linear_turn_speed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epsilon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0.05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update_rate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use_offset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#Do not check for lane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R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045-4E8D-FDBA-CB55-BC1674CFFB90}"/>
              </a:ext>
            </a:extLst>
          </p:cNvPr>
          <p:cNvSpPr txBox="1"/>
          <p:nvPr/>
        </p:nvSpPr>
        <p:spPr>
          <a:xfrm>
            <a:off x="5541084" y="1847938"/>
            <a:ext cx="6336579" cy="3231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init_env_variables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Inits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variables needed to be initialised each time we reset at the start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of an episode.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:return: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For Info Purposes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cumulated_reward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Set to false Done, because its calculated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asyncronously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episode_done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wait a small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ammount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of time to start everything because in very fast resets, laser scan values are sluggish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and sometimes still have values from the prior position that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triguered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the done.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RU" sz="1200" dirty="0"/>
          </a:p>
        </p:txBody>
      </p:sp>
      <p:pic>
        <p:nvPicPr>
          <p:cNvPr id="6" name="Picture 1" descr="page2image28004000">
            <a:extLst>
              <a:ext uri="{FF2B5EF4-FFF2-40B4-BE49-F238E27FC236}">
                <a16:creationId xmlns:a16="http://schemas.microsoft.com/office/drawing/2014/main" id="{AFFC5FAF-71FF-6BF4-499C-4192D316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image28011696">
            <a:extLst>
              <a:ext uri="{FF2B5EF4-FFF2-40B4-BE49-F238E27FC236}">
                <a16:creationId xmlns:a16="http://schemas.microsoft.com/office/drawing/2014/main" id="{0753E993-E481-B482-8DBA-E9752834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3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6F37-75BC-D829-3A41-3CAB45DA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Algorithm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4924-77AA-E1F1-E9DB-8B5B260C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A</a:t>
            </a:r>
            <a:r>
              <a:rPr lang="en-RU" sz="1800" dirty="0"/>
              <a:t>fter building the enviroment and robot enviroment we need to build the learning algorithm:</a:t>
            </a:r>
          </a:p>
          <a:p>
            <a:pPr lvl="1"/>
            <a:r>
              <a:rPr lang="en-GB" sz="1800" dirty="0"/>
              <a:t>Algorithm</a:t>
            </a:r>
            <a:r>
              <a:rPr lang="en-RU" sz="1800" dirty="0"/>
              <a:t> for the lane detection</a:t>
            </a:r>
            <a:r>
              <a:rPr lang="en-US" sz="1800" dirty="0"/>
              <a:t>.</a:t>
            </a:r>
            <a:endParaRPr lang="en-RU" sz="1800" dirty="0"/>
          </a:p>
          <a:p>
            <a:pPr lvl="1"/>
            <a:r>
              <a:rPr lang="en-GB" sz="1800" dirty="0"/>
              <a:t>R</a:t>
            </a:r>
            <a:r>
              <a:rPr lang="en-RU" sz="1800" dirty="0"/>
              <a:t>einforcment learning algorithm </a:t>
            </a:r>
            <a:r>
              <a:rPr lang="en-US" sz="1800" dirty="0"/>
              <a:t>.</a:t>
            </a:r>
            <a:endParaRPr lang="en-RU" sz="1800" dirty="0"/>
          </a:p>
        </p:txBody>
      </p:sp>
      <p:pic>
        <p:nvPicPr>
          <p:cNvPr id="6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E325CB0-2E74-B190-B230-9AABFBA0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70" y="2940937"/>
            <a:ext cx="7526600" cy="3370963"/>
          </a:xfrm>
          <a:prstGeom prst="rect">
            <a:avLst/>
          </a:prstGeom>
        </p:spPr>
      </p:pic>
      <p:pic>
        <p:nvPicPr>
          <p:cNvPr id="7" name="Picture 1" descr="page2image28004000">
            <a:extLst>
              <a:ext uri="{FF2B5EF4-FFF2-40B4-BE49-F238E27FC236}">
                <a16:creationId xmlns:a16="http://schemas.microsoft.com/office/drawing/2014/main" id="{637B0720-831A-A83F-334A-5E9EC6317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ge2image28011696">
            <a:extLst>
              <a:ext uri="{FF2B5EF4-FFF2-40B4-BE49-F238E27FC236}">
                <a16:creationId xmlns:a16="http://schemas.microsoft.com/office/drawing/2014/main" id="{7B3B1D17-19ED-313E-5ACD-0E85B1DB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06A6-86CC-E5E7-8FDA-44CCAAD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RU" dirty="0"/>
              <a:t>ane </a:t>
            </a:r>
            <a:r>
              <a:rPr lang="en-US" dirty="0"/>
              <a:t>D</a:t>
            </a:r>
            <a:r>
              <a:rPr lang="en-RU" dirty="0"/>
              <a:t>etection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2DAD9-4C32-DC37-46CF-C5CC1B4C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The algorithm for lane detection:</a:t>
            </a:r>
          </a:p>
          <a:p>
            <a:pPr lvl="1"/>
            <a:r>
              <a:rPr lang="en-GB" sz="1800" dirty="0"/>
              <a:t>Take observation from the camera.</a:t>
            </a:r>
          </a:p>
          <a:p>
            <a:pPr lvl="1"/>
            <a:r>
              <a:rPr lang="en-GB" sz="1800" dirty="0"/>
              <a:t>Calculate the centroid of the lane.</a:t>
            </a:r>
          </a:p>
          <a:p>
            <a:pPr lvl="1"/>
            <a:r>
              <a:rPr lang="en-GB" sz="1800" dirty="0"/>
              <a:t>Calculate the error between the car and lane.</a:t>
            </a:r>
          </a:p>
          <a:p>
            <a:pPr lvl="1"/>
            <a:r>
              <a:rPr lang="en-GB" sz="1800" dirty="0"/>
              <a:t>Calculate kinematics equations and speed depending on error.</a:t>
            </a:r>
          </a:p>
          <a:p>
            <a:pPr lvl="1"/>
            <a:r>
              <a:rPr lang="en-GB" sz="1800" dirty="0"/>
              <a:t>Send coordinates to motors.</a:t>
            </a:r>
          </a:p>
          <a:p>
            <a:pPr lvl="1"/>
            <a:endParaRPr lang="en-RU" sz="1800" dirty="0"/>
          </a:p>
        </p:txBody>
      </p:sp>
      <p:pic>
        <p:nvPicPr>
          <p:cNvPr id="7" name="Picture 1" descr="page2image28004000">
            <a:extLst>
              <a:ext uri="{FF2B5EF4-FFF2-40B4-BE49-F238E27FC236}">
                <a16:creationId xmlns:a16="http://schemas.microsoft.com/office/drawing/2014/main" id="{33576A8F-F8C3-6EAE-8B96-0986CF62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ge2image28011696">
            <a:extLst>
              <a:ext uri="{FF2B5EF4-FFF2-40B4-BE49-F238E27FC236}">
                <a16:creationId xmlns:a16="http://schemas.microsoft.com/office/drawing/2014/main" id="{FD5CE609-9673-085C-CEB4-9091A2C42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A0F03D6-CAD6-ED06-F659-9C67F6DA5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591" y="3718379"/>
            <a:ext cx="7031409" cy="31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D50F-6A99-B7BB-53A9-F4F907AF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0"/>
            <a:ext cx="10515600" cy="132556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RU" dirty="0"/>
              <a:t>ane </a:t>
            </a:r>
            <a:r>
              <a:rPr lang="en-US" dirty="0"/>
              <a:t>D</a:t>
            </a:r>
            <a:r>
              <a:rPr lang="en-RU" dirty="0"/>
              <a:t>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8B09-F3D6-3A2B-F238-2E66DFA8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4970212" cy="460021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LineFollower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bridge_object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CvBridge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Convert to </a:t>
            </a:r>
            <a:r>
              <a:rPr lang="en-GB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array and return converted data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convert_image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.frombuffer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dtype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.uint8).reshape(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.width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.height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GB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process_data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observation_image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detection_image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rows_to_watch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,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show_window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recalculate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select bgr8 because its the </a:t>
            </a:r>
            <a:r>
              <a:rPr lang="en-GB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OpneCV</a:t>
            </a:r>
            <a:r>
              <a:rPr lang="en-GB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encoding by default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cv_image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bridge_object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.imgmsg_to_cv2(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detection_image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desired_encoding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"bgr8"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CvBridgeError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0F69F-5676-0036-9692-4EB120BDDCF9}"/>
              </a:ext>
            </a:extLst>
          </p:cNvPr>
          <p:cNvSpPr txBox="1"/>
          <p:nvPr/>
        </p:nvSpPr>
        <p:spPr>
          <a:xfrm>
            <a:off x="5090077" y="1336034"/>
            <a:ext cx="7101923" cy="3600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get image dimensions and crop the parts of the image we don't need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Bear in mind that because the first value of the image matrix is start and second value is down limit.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Select the limits so that it gets the line not too close and not too far, and the minimum portion possible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To make process faster.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channels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cv_image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top_trunc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#get 1/2 of the height from the top section of the image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bottom_trunc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top_trunc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rows_to_watch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#next set of rows to be used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crop_img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cv_image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top_trunc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bottom_trunc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Convert from RGB to HSV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hsv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.cvtColor(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crop_img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.COLOR_BGR2HSV).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astype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Define the Yellow Colour in HSV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#RGB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#[[[222,255,0]]]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#BGR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#[[[0,255,222]]]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RU" sz="1200" dirty="0"/>
          </a:p>
        </p:txBody>
      </p:sp>
      <p:pic>
        <p:nvPicPr>
          <p:cNvPr id="7" name="Picture 1" descr="page2image28004000">
            <a:extLst>
              <a:ext uri="{FF2B5EF4-FFF2-40B4-BE49-F238E27FC236}">
                <a16:creationId xmlns:a16="http://schemas.microsoft.com/office/drawing/2014/main" id="{1C407EF0-1AFE-843A-12F1-B185ADBA3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ge2image28011696">
            <a:extLst>
              <a:ext uri="{FF2B5EF4-FFF2-40B4-BE49-F238E27FC236}">
                <a16:creationId xmlns:a16="http://schemas.microsoft.com/office/drawing/2014/main" id="{C4E5462F-6D0A-5A53-103B-3B8E63E9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3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6EA6-50A2-1D76-EF4A-63344262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2" y="229323"/>
            <a:ext cx="10515600" cy="132556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RU" dirty="0"/>
              <a:t>ane </a:t>
            </a:r>
            <a:r>
              <a:rPr lang="en-US" dirty="0"/>
              <a:t>D</a:t>
            </a:r>
            <a:r>
              <a:rPr lang="en-RU" dirty="0"/>
              <a:t>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4E69-39FC-D8F2-5999-9391CB0D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6160"/>
            <a:ext cx="5970006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32500" lnSpcReduction="20000"/>
          </a:bodyPr>
          <a:lstStyle/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 know which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to track in HSV, Put in BGR. Use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ColorZilla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to get the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registered by the camera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&gt;&gt;&gt;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yellow = np.uint8([[[B,G,R ]]])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&gt;&gt;&gt;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hsv_yellow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cv2.cvtColor(yellow,cv2.COLOR_BGR2HSV)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&gt;&gt;&gt;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print(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hsv_yellow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[[[ 34 255 255]]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lower_yellow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.array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upper_yellow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.array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Threshold the HSV image to get only yellow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colors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mask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.inRange(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hsv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lower_yellow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upper_yellow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Calculate centroid of the blob of binary image using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ImageMoments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.moments(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mask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'm10'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]/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'm00'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'm01'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]/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'm00'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ZeroDivisionError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recalculate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5637F-1808-41AD-7E5A-31E3BD09DE12}"/>
              </a:ext>
            </a:extLst>
          </p:cNvPr>
          <p:cNvSpPr txBox="1"/>
          <p:nvPr/>
        </p:nvSpPr>
        <p:spPr>
          <a:xfrm>
            <a:off x="6031670" y="1916160"/>
            <a:ext cx="6160330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show_window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Bitwise-AND mask and original image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.bitwise_and(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crop_img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crop_img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mask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mask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Draw the centroid in the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resultut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image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cv2.circle(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 radius,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[, thickness[,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lineType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[, shift]]]) 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.circle(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),-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.imshow(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"Original"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cv_image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.imshow(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"HSV"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hsv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.imshow(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"MASK"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mask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.imshow(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"RES"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.waitKey(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error_x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angular_z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-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error_x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2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rospy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.loginfo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"ANGULAR VALUE SET===&gt;"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angular_z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recalculate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angular_z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convert_image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observation_image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clean_up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.destroyAllWindows()</a:t>
            </a:r>
          </a:p>
          <a:p>
            <a:endParaRPr lang="en-RU" sz="1200" dirty="0"/>
          </a:p>
        </p:txBody>
      </p:sp>
      <p:pic>
        <p:nvPicPr>
          <p:cNvPr id="5" name="Picture 1" descr="page2image28004000">
            <a:extLst>
              <a:ext uri="{FF2B5EF4-FFF2-40B4-BE49-F238E27FC236}">
                <a16:creationId xmlns:a16="http://schemas.microsoft.com/office/drawing/2014/main" id="{6EC78974-AB2F-4AA8-5CD0-59817BC9E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ge2image28011696">
            <a:extLst>
              <a:ext uri="{FF2B5EF4-FFF2-40B4-BE49-F238E27FC236}">
                <a16:creationId xmlns:a16="http://schemas.microsoft.com/office/drawing/2014/main" id="{DB7D90CC-A240-68E6-5021-9ACF31D4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662B-BAD5-0B47-C364-AF739E83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AE3E-4852-0905-2DC5-A15E09B5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RU" dirty="0"/>
              <a:t>bout the competition </a:t>
            </a:r>
          </a:p>
          <a:p>
            <a:r>
              <a:rPr lang="en-GB" dirty="0"/>
              <a:t>O</a:t>
            </a:r>
            <a:r>
              <a:rPr lang="en-RU" dirty="0"/>
              <a:t>bjective and </a:t>
            </a:r>
            <a:r>
              <a:rPr lang="en-US" dirty="0"/>
              <a:t>A</a:t>
            </a:r>
            <a:r>
              <a:rPr lang="en-RU" dirty="0"/>
              <a:t>pplication</a:t>
            </a:r>
          </a:p>
          <a:p>
            <a:r>
              <a:rPr lang="en-GB" dirty="0"/>
              <a:t>Lane Following</a:t>
            </a:r>
            <a:endParaRPr lang="en-RU" dirty="0"/>
          </a:p>
          <a:p>
            <a:r>
              <a:rPr lang="en-US" dirty="0"/>
              <a:t>Reinforcement</a:t>
            </a:r>
            <a:r>
              <a:rPr lang="en-RU" dirty="0"/>
              <a:t> </a:t>
            </a:r>
            <a:r>
              <a:rPr lang="en-US" dirty="0"/>
              <a:t>L</a:t>
            </a:r>
            <a:r>
              <a:rPr lang="en-RU" dirty="0"/>
              <a:t>earning in </a:t>
            </a:r>
            <a:r>
              <a:rPr lang="en-US" dirty="0"/>
              <a:t>ROS</a:t>
            </a:r>
            <a:endParaRPr lang="en-RU" dirty="0"/>
          </a:p>
          <a:p>
            <a:r>
              <a:rPr lang="en-US" dirty="0"/>
              <a:t>Algorithm Overview</a:t>
            </a:r>
            <a:r>
              <a:rPr lang="en-RU" dirty="0"/>
              <a:t> </a:t>
            </a:r>
          </a:p>
          <a:p>
            <a:r>
              <a:rPr lang="en-GB" dirty="0"/>
              <a:t>Depth A</a:t>
            </a:r>
            <a:r>
              <a:rPr lang="en-RU" dirty="0"/>
              <a:t>lgorithm</a:t>
            </a:r>
          </a:p>
        </p:txBody>
      </p:sp>
      <p:pic>
        <p:nvPicPr>
          <p:cNvPr id="3073" name="Picture 1" descr="page2image28004000">
            <a:extLst>
              <a:ext uri="{FF2B5EF4-FFF2-40B4-BE49-F238E27FC236}">
                <a16:creationId xmlns:a16="http://schemas.microsoft.com/office/drawing/2014/main" id="{45F8005A-9DE1-834D-0A36-DC51022D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66004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2image28011696">
            <a:extLst>
              <a:ext uri="{FF2B5EF4-FFF2-40B4-BE49-F238E27FC236}">
                <a16:creationId xmlns:a16="http://schemas.microsoft.com/office/drawing/2014/main" id="{642B8E98-96B6-CF9E-ED69-1DA2EB59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351" y="0"/>
            <a:ext cx="1313578" cy="121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9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A2F8-7922-CCC4-B296-2E552F69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RU" dirty="0"/>
              <a:t>einforcment </a:t>
            </a:r>
            <a:r>
              <a:rPr lang="en-US" dirty="0"/>
              <a:t>L</a:t>
            </a:r>
            <a:r>
              <a:rPr lang="en-RU" dirty="0"/>
              <a:t>earning </a:t>
            </a:r>
            <a:r>
              <a:rPr lang="en-US" dirty="0"/>
              <a:t>A</a:t>
            </a:r>
            <a:r>
              <a:rPr lang="en-RU" dirty="0"/>
              <a:t>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17FF-A002-5F6E-330A-04B02BFC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RU" dirty="0"/>
              <a:t>o build the reinforcment learning  to make the robot learn we need to define</a:t>
            </a:r>
            <a:r>
              <a:rPr lang="en-US" dirty="0"/>
              <a:t> a few</a:t>
            </a:r>
            <a:r>
              <a:rPr lang="en-RU" dirty="0"/>
              <a:t> things:</a:t>
            </a:r>
          </a:p>
          <a:p>
            <a:pPr lvl="1"/>
            <a:r>
              <a:rPr lang="en-GB" dirty="0"/>
              <a:t>T</a:t>
            </a:r>
            <a:r>
              <a:rPr lang="en-RU" dirty="0"/>
              <a:t>he reinforcment learning algorithm (i.e </a:t>
            </a:r>
            <a:r>
              <a:rPr lang="en-US" dirty="0"/>
              <a:t>Q</a:t>
            </a:r>
            <a:r>
              <a:rPr lang="en-RU" dirty="0"/>
              <a:t>learn , MDP)  in our case we will use </a:t>
            </a:r>
            <a:r>
              <a:rPr lang="en-US" dirty="0" err="1"/>
              <a:t>Qlearning</a:t>
            </a:r>
            <a:endParaRPr lang="en-RU" dirty="0"/>
          </a:p>
          <a:p>
            <a:pPr lvl="1"/>
            <a:r>
              <a:rPr lang="en-GB" dirty="0"/>
              <a:t>T</a:t>
            </a:r>
            <a:r>
              <a:rPr lang="en-RU" dirty="0"/>
              <a:t>he parameters that define the algorithm (i.e alpha , reward , action , decay , etc).</a:t>
            </a:r>
          </a:p>
          <a:p>
            <a:r>
              <a:rPr lang="en-GB" dirty="0"/>
              <a:t>A</a:t>
            </a:r>
            <a:r>
              <a:rPr lang="en-RU" dirty="0"/>
              <a:t>fter that we will </a:t>
            </a:r>
            <a:r>
              <a:rPr lang="en-US" dirty="0"/>
              <a:t>integrate</a:t>
            </a:r>
            <a:r>
              <a:rPr lang="en-RU" dirty="0"/>
              <a:t> all the componts in</a:t>
            </a:r>
            <a:r>
              <a:rPr lang="en-US" dirty="0"/>
              <a:t> a</a:t>
            </a:r>
            <a:r>
              <a:rPr lang="en-RU" dirty="0"/>
              <a:t> starting script</a:t>
            </a:r>
            <a:r>
              <a:rPr lang="en-US" dirty="0"/>
              <a:t>.</a:t>
            </a:r>
            <a:endParaRPr lang="en-RU" dirty="0"/>
          </a:p>
        </p:txBody>
      </p:sp>
      <p:pic>
        <p:nvPicPr>
          <p:cNvPr id="19458" name="Picture 2" descr="Curious Duck Cartoon Thinking About Something Stock Illustration - Download  Image Now - Bird, Dizzy, Animal - iStock">
            <a:extLst>
              <a:ext uri="{FF2B5EF4-FFF2-40B4-BE49-F238E27FC236}">
                <a16:creationId xmlns:a16="http://schemas.microsoft.com/office/drawing/2014/main" id="{49E44F82-6A9C-2E66-3B09-C6C8DFC4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36" y="3745780"/>
            <a:ext cx="1861332" cy="304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An introduction to Q-Learning: reinforcement learning">
            <a:extLst>
              <a:ext uri="{FF2B5EF4-FFF2-40B4-BE49-F238E27FC236}">
                <a16:creationId xmlns:a16="http://schemas.microsoft.com/office/drawing/2014/main" id="{2D2B0921-6071-301E-0E4B-074A37E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93" y="4737044"/>
            <a:ext cx="4653762" cy="212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 descr="page2image28004000">
            <a:extLst>
              <a:ext uri="{FF2B5EF4-FFF2-40B4-BE49-F238E27FC236}">
                <a16:creationId xmlns:a16="http://schemas.microsoft.com/office/drawing/2014/main" id="{C2F2080B-19ED-2165-D090-434689741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ge2image28011696">
            <a:extLst>
              <a:ext uri="{FF2B5EF4-FFF2-40B4-BE49-F238E27FC236}">
                <a16:creationId xmlns:a16="http://schemas.microsoft.com/office/drawing/2014/main" id="{9ECD5B8C-CA4C-5B9A-EEE3-B03EF9BC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396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0DC3-26FB-E91A-F654-91EEE75C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RU" dirty="0"/>
              <a:t>einforcment learning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5ED3-5C12-AD11-437B-C6B60F16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62" y="2294673"/>
            <a:ext cx="6386689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0.7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epsilon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epsilon_discount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0.999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nepisodes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nsteps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number_splits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#set to change the number of state splits for the continuous problem and also the number of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env_variable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splits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R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CB438-2359-34F4-C6F4-5991587BA135}"/>
              </a:ext>
            </a:extLst>
          </p:cNvPr>
          <p:cNvSpPr txBox="1"/>
          <p:nvPr/>
        </p:nvSpPr>
        <p:spPr>
          <a:xfrm>
            <a:off x="925689" y="1648469"/>
            <a:ext cx="426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</a:t>
            </a:r>
            <a:r>
              <a:rPr lang="en-RU" sz="2000" dirty="0"/>
              <a:t>e will define the </a:t>
            </a:r>
            <a:r>
              <a:rPr lang="en-US" sz="2000" dirty="0" err="1"/>
              <a:t>Qlearn</a:t>
            </a:r>
            <a:r>
              <a:rPr lang="en-RU" sz="2000" dirty="0"/>
              <a:t> prameters</a:t>
            </a:r>
          </a:p>
        </p:txBody>
      </p:sp>
      <p:pic>
        <p:nvPicPr>
          <p:cNvPr id="6" name="Picture 1" descr="page2image28004000">
            <a:extLst>
              <a:ext uri="{FF2B5EF4-FFF2-40B4-BE49-F238E27FC236}">
                <a16:creationId xmlns:a16="http://schemas.microsoft.com/office/drawing/2014/main" id="{030F1E18-5191-6259-39FF-A05FB76C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image28011696">
            <a:extLst>
              <a:ext uri="{FF2B5EF4-FFF2-40B4-BE49-F238E27FC236}">
                <a16:creationId xmlns:a16="http://schemas.microsoft.com/office/drawing/2014/main" id="{0F6F8C45-D41C-F80C-C72F-6F0B0F73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8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F039-FFC7-F948-E6CE-23D88277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Reinforcement</a:t>
            </a:r>
            <a:r>
              <a:rPr lang="en-RU" dirty="0"/>
              <a:t> </a:t>
            </a:r>
            <a:r>
              <a:rPr lang="en-US" dirty="0"/>
              <a:t>L</a:t>
            </a:r>
            <a:r>
              <a:rPr lang="en-RU" dirty="0"/>
              <a:t>earning </a:t>
            </a:r>
            <a:r>
              <a:rPr lang="en-US" dirty="0"/>
              <a:t>A</a:t>
            </a:r>
            <a:r>
              <a:rPr lang="en-RU" dirty="0"/>
              <a:t>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3F70-5A1C-4E8E-9E72-159F5EF0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8459"/>
            <a:ext cx="6619240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QLearn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epsilon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{}</a:t>
            </a: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epsilon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epsilon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exploration constant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discount constant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discount factor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learnQ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0729B-DD35-FD9D-D991-98EB77ACD41F}"/>
              </a:ext>
            </a:extLst>
          </p:cNvPr>
          <p:cNvSpPr txBox="1"/>
          <p:nvPr/>
        </p:nvSpPr>
        <p:spPr>
          <a:xfrm>
            <a:off x="6619240" y="2318459"/>
            <a:ext cx="5936240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'''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Q-learning: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Q(s, a) += alpha * (reward(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s,a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 + max(Q(s') - Q(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s,a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)) 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'''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oldv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oldv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 =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oldv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oldv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chooseAction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return_q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RU" sz="1200" dirty="0"/>
          </a:p>
          <a:p>
            <a:endParaRPr lang="en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9C136-EBCF-C36E-7E80-E92946BC9190}"/>
              </a:ext>
            </a:extLst>
          </p:cNvPr>
          <p:cNvSpPr txBox="1"/>
          <p:nvPr/>
        </p:nvSpPr>
        <p:spPr>
          <a:xfrm>
            <a:off x="598311" y="1635241"/>
            <a:ext cx="501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</a:t>
            </a:r>
            <a:r>
              <a:rPr lang="en-RU" sz="2000" dirty="0"/>
              <a:t>e will build the </a:t>
            </a:r>
            <a:r>
              <a:rPr lang="en-US" sz="2000" dirty="0"/>
              <a:t>Q</a:t>
            </a:r>
            <a:r>
              <a:rPr lang="en-RU" sz="2000" dirty="0"/>
              <a:t>learn algorithm</a:t>
            </a:r>
          </a:p>
        </p:txBody>
      </p:sp>
      <p:pic>
        <p:nvPicPr>
          <p:cNvPr id="11" name="Picture 1" descr="page2image28004000">
            <a:extLst>
              <a:ext uri="{FF2B5EF4-FFF2-40B4-BE49-F238E27FC236}">
                <a16:creationId xmlns:a16="http://schemas.microsoft.com/office/drawing/2014/main" id="{22068DB5-5B2D-539E-732C-718F039F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age2image28011696">
            <a:extLst>
              <a:ext uri="{FF2B5EF4-FFF2-40B4-BE49-F238E27FC236}">
                <a16:creationId xmlns:a16="http://schemas.microsoft.com/office/drawing/2014/main" id="{1F27432F-1940-32EC-B5B5-8843265F3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4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ED55-7512-3F15-E41C-99AB6C68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Reinforcement</a:t>
            </a:r>
            <a:r>
              <a:rPr lang="en-RU" dirty="0"/>
              <a:t> </a:t>
            </a:r>
            <a:r>
              <a:rPr lang="en-US" dirty="0"/>
              <a:t>L</a:t>
            </a:r>
            <a:r>
              <a:rPr lang="en-RU" dirty="0"/>
              <a:t>earning </a:t>
            </a:r>
            <a:r>
              <a:rPr lang="en-US" dirty="0"/>
              <a:t>A</a:t>
            </a:r>
            <a:r>
              <a:rPr lang="en-RU" dirty="0"/>
              <a:t>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CB00-9174-43C3-0574-E34F1D1D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11" y="1683205"/>
            <a:ext cx="5461000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&lt;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epsilon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random values to all the actions, recalculate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maxQ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*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))] </a:t>
            </a: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In case there're several state-action max values 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select a random one among them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best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choice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best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RU" sz="1200" dirty="0"/>
          </a:p>
          <a:p>
            <a:pPr marL="0" indent="0">
              <a:buNone/>
            </a:pPr>
            <a:endParaRPr lang="en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8B86B-EB22-C22E-FA5C-41E652B582B9}"/>
              </a:ext>
            </a:extLst>
          </p:cNvPr>
          <p:cNvSpPr txBox="1"/>
          <p:nvPr/>
        </p:nvSpPr>
        <p:spPr>
          <a:xfrm>
            <a:off x="5725411" y="1690688"/>
            <a:ext cx="6731000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return_q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if they want it, give it!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learn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maxqnew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learnQ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reward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maxqnew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RU" sz="1200" dirty="0"/>
          </a:p>
        </p:txBody>
      </p:sp>
      <p:pic>
        <p:nvPicPr>
          <p:cNvPr id="5" name="Picture 1" descr="page2image28004000">
            <a:extLst>
              <a:ext uri="{FF2B5EF4-FFF2-40B4-BE49-F238E27FC236}">
                <a16:creationId xmlns:a16="http://schemas.microsoft.com/office/drawing/2014/main" id="{A725B6F7-EC18-C87C-D909-3A15E195F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ge2image28011696">
            <a:extLst>
              <a:ext uri="{FF2B5EF4-FFF2-40B4-BE49-F238E27FC236}">
                <a16:creationId xmlns:a16="http://schemas.microsoft.com/office/drawing/2014/main" id="{6853DEBF-987C-FECE-881B-E2CD75628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72637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27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F185-2C8D-AD78-697C-B4D39A21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Chart</a:t>
            </a:r>
            <a:endParaRPr lang="en-RU" dirty="0"/>
          </a:p>
        </p:txBody>
      </p:sp>
      <p:pic>
        <p:nvPicPr>
          <p:cNvPr id="5" name="Content Placeholder 4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C52AD697-1974-43C7-0B96-07FE7BB00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716" y="1983176"/>
            <a:ext cx="8037687" cy="4391378"/>
          </a:xfrm>
        </p:spPr>
      </p:pic>
      <p:pic>
        <p:nvPicPr>
          <p:cNvPr id="6" name="Picture 1" descr="page2image28004000">
            <a:extLst>
              <a:ext uri="{FF2B5EF4-FFF2-40B4-BE49-F238E27FC236}">
                <a16:creationId xmlns:a16="http://schemas.microsoft.com/office/drawing/2014/main" id="{A401AA81-34AD-132E-65D6-0E4C93AD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72637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1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768C-5D13-8738-978F-14A8524C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</a:t>
            </a:r>
          </a:p>
        </p:txBody>
      </p:sp>
      <p:sp>
        <p:nvSpPr>
          <p:cNvPr id="21529" name="Freeform: Shape 2152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508" name="Picture 4" descr="Polimi Data Scientists">
            <a:extLst>
              <a:ext uri="{FF2B5EF4-FFF2-40B4-BE49-F238E27FC236}">
                <a16:creationId xmlns:a16="http://schemas.microsoft.com/office/drawing/2014/main" id="{603A5DF0-A8D8-4770-D8EA-1D921BAF5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r="2010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18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581E-D4A7-D8CA-CB1B-FF43FB14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274"/>
            <a:ext cx="10515600" cy="1325563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RU" dirty="0"/>
              <a:t>bout the competition </a:t>
            </a:r>
            <a:br>
              <a:rPr lang="en-RU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8009-A4DF-7BFF-3EE9-525CC4F1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Duckietown</a:t>
            </a:r>
            <a:r>
              <a:rPr lang="en-US" dirty="0"/>
              <a:t> started as a class at MIT in 2016.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Duckietown</a:t>
            </a:r>
            <a:r>
              <a:rPr lang="en-US" dirty="0"/>
              <a:t> is now a worldwide initiative to realize a new vision for AI and robotics education: state-of-the-art, hands-on, and for all.</a:t>
            </a:r>
          </a:p>
          <a:p>
            <a:pPr>
              <a:lnSpc>
                <a:spcPct val="100000"/>
              </a:lnSpc>
            </a:pPr>
            <a:r>
              <a:rPr lang="en-US" dirty="0"/>
              <a:t>Since 2018 the project is coordinated by the non-profit </a:t>
            </a:r>
            <a:r>
              <a:rPr lang="en-US" dirty="0" err="1"/>
              <a:t>Duckietown</a:t>
            </a:r>
            <a:r>
              <a:rPr lang="en-US" dirty="0"/>
              <a:t> Foundation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has been used in prestigious universities, such as MIT, ETH Zürich, Université de Montréal, and many more.</a:t>
            </a:r>
          </a:p>
          <a:p>
            <a:endParaRPr lang="en-RU" dirty="0"/>
          </a:p>
        </p:txBody>
      </p:sp>
      <p:pic>
        <p:nvPicPr>
          <p:cNvPr id="4" name="Picture 1" descr="page2image28004000">
            <a:extLst>
              <a:ext uri="{FF2B5EF4-FFF2-40B4-BE49-F238E27FC236}">
                <a16:creationId xmlns:a16="http://schemas.microsoft.com/office/drawing/2014/main" id="{DBD0A820-C532-F8FA-A807-A8FC6044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66004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ge2image28011696">
            <a:extLst>
              <a:ext uri="{FF2B5EF4-FFF2-40B4-BE49-F238E27FC236}">
                <a16:creationId xmlns:a16="http://schemas.microsoft.com/office/drawing/2014/main" id="{DD26E3AC-F974-D077-7EC7-4D655A38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23874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5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1E104-BDFB-24D6-A4D1-DE13CD33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en-GB"/>
              <a:t>A</a:t>
            </a:r>
            <a:r>
              <a:rPr lang="en-RU"/>
              <a:t>bout the competition </a:t>
            </a:r>
            <a:br>
              <a:rPr lang="en-RU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D4D2-F02B-3B20-8CEB-958C18B5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1843933"/>
            <a:ext cx="7667807" cy="4452938"/>
          </a:xfrm>
        </p:spPr>
        <p:txBody>
          <a:bodyPr>
            <a:noAutofit/>
          </a:bodyPr>
          <a:lstStyle/>
          <a:p>
            <a:r>
              <a:rPr lang="en-US" sz="2000" dirty="0" err="1"/>
              <a:t>Duckietown</a:t>
            </a:r>
            <a:r>
              <a:rPr lang="en-US" sz="2000" dirty="0"/>
              <a:t> has many components that work together to provide a joyful learning experience. The most tangible is the hardware: </a:t>
            </a:r>
          </a:p>
          <a:p>
            <a:pPr lvl="1"/>
            <a:r>
              <a:rPr lang="en-US" sz="2000" b="1" dirty="0" err="1"/>
              <a:t>DuckieBots</a:t>
            </a:r>
            <a:r>
              <a:rPr lang="en-US" sz="2000" dirty="0"/>
              <a:t> </a:t>
            </a:r>
          </a:p>
          <a:p>
            <a:pPr lvl="1"/>
            <a:r>
              <a:rPr lang="en-US" sz="2000" b="1" dirty="0" err="1"/>
              <a:t>DuckieTowns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DuckieBots</a:t>
            </a:r>
            <a:r>
              <a:rPr lang="en-US" sz="2000" dirty="0"/>
              <a:t> are low-cost mobile robots that are built almost entirely from off-the-shelf parts.</a:t>
            </a:r>
          </a:p>
          <a:p>
            <a:r>
              <a:rPr lang="en-US" sz="2000" b="1" dirty="0" err="1"/>
              <a:t>DuckieTowns</a:t>
            </a:r>
            <a:r>
              <a:rPr lang="en-US" sz="2000" dirty="0"/>
              <a:t> are the urban environments: roads, constructed from exercise mats and tape, and the signage which the robots use to navigate around.</a:t>
            </a:r>
          </a:p>
          <a:p>
            <a:r>
              <a:rPr lang="en-US" sz="2000" dirty="0"/>
              <a:t> </a:t>
            </a:r>
            <a:r>
              <a:rPr lang="en-US" sz="2000" b="1" dirty="0" err="1"/>
              <a:t>DuckieTowns</a:t>
            </a:r>
            <a:r>
              <a:rPr lang="en-US" sz="2000" dirty="0"/>
              <a:t> can be transformed into smart cities (“</a:t>
            </a:r>
            <a:r>
              <a:rPr lang="en-US" sz="2000" dirty="0" err="1"/>
              <a:t>Autolabs</a:t>
            </a:r>
            <a:r>
              <a:rPr lang="en-US" sz="2000" dirty="0"/>
              <a:t>”) by adding traffic lights and watchtowers.</a:t>
            </a:r>
          </a:p>
          <a:p>
            <a:endParaRPr lang="en-RU" sz="2000" dirty="0"/>
          </a:p>
          <a:p>
            <a:endParaRPr lang="en-RU" sz="2000" dirty="0"/>
          </a:p>
        </p:txBody>
      </p:sp>
      <p:pic>
        <p:nvPicPr>
          <p:cNvPr id="2051" name="Picture 3" descr="page1image27900752">
            <a:extLst>
              <a:ext uri="{FF2B5EF4-FFF2-40B4-BE49-F238E27FC236}">
                <a16:creationId xmlns:a16="http://schemas.microsoft.com/office/drawing/2014/main" id="{3F639C8B-0A32-4707-446A-568E28CBC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1" r="6587"/>
          <a:stretch/>
        </p:blipFill>
        <p:spPr bwMode="auto">
          <a:xfrm>
            <a:off x="7802218" y="3093263"/>
            <a:ext cx="4486892" cy="3802843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 descr="page2image28004000">
            <a:extLst>
              <a:ext uri="{FF2B5EF4-FFF2-40B4-BE49-F238E27FC236}">
                <a16:creationId xmlns:a16="http://schemas.microsoft.com/office/drawing/2014/main" id="{3AE691F4-7BE1-5072-956C-12D4BF467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66004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image28011696">
            <a:extLst>
              <a:ext uri="{FF2B5EF4-FFF2-40B4-BE49-F238E27FC236}">
                <a16:creationId xmlns:a16="http://schemas.microsoft.com/office/drawing/2014/main" id="{7EFA1D7A-6AF9-345A-424B-69E521E1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66004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13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2A93-FB22-6AB7-60EE-4ACB0DF7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RU" dirty="0"/>
              <a:t>bjective and </a:t>
            </a:r>
            <a:r>
              <a:rPr lang="en-US" dirty="0"/>
              <a:t>A</a:t>
            </a:r>
            <a:r>
              <a:rPr lang="en-RU" dirty="0"/>
              <a:t>pplication</a:t>
            </a:r>
            <a:br>
              <a:rPr lang="en-RU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0A82-2576-A6A9-68A2-C9EE8FD9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effectLst/>
              </a:rPr>
              <a:t>Self-driving vehicles are poised to become one of the most pervasive and impactful applications of autonomy.</a:t>
            </a:r>
          </a:p>
          <a:p>
            <a:r>
              <a:rPr lang="en-GB" sz="1800" dirty="0"/>
              <a:t>Designing a </a:t>
            </a:r>
            <a:r>
              <a:rPr lang="en-GB" sz="1800" dirty="0">
                <a:effectLst/>
              </a:rPr>
              <a:t>Self-driving car is complex because of the different</a:t>
            </a:r>
            <a:r>
              <a:rPr lang="en-GB" sz="1800" dirty="0"/>
              <a:t> components and how complex it is and here it comes duckie town.</a:t>
            </a:r>
          </a:p>
          <a:p>
            <a:r>
              <a:rPr lang="en-GB" sz="1800" dirty="0"/>
              <a:t>The duckie town brings up theses problem with in simple form to design and implement it with minimal cost in the car (i.e. duckie bot).</a:t>
            </a:r>
          </a:p>
          <a:p>
            <a:r>
              <a:rPr lang="en-GB" sz="1800" dirty="0"/>
              <a:t>Duckie town addressing some problems for example:</a:t>
            </a:r>
          </a:p>
          <a:p>
            <a:pPr lvl="1"/>
            <a:r>
              <a:rPr lang="en-GB" sz="1800" dirty="0"/>
              <a:t>Lane following </a:t>
            </a:r>
          </a:p>
          <a:p>
            <a:pPr lvl="1"/>
            <a:r>
              <a:rPr lang="en-GB" sz="1800" dirty="0"/>
              <a:t>Navigation </a:t>
            </a:r>
          </a:p>
          <a:p>
            <a:pPr lvl="1"/>
            <a:r>
              <a:rPr lang="en-GB" sz="1800" dirty="0"/>
              <a:t>Multirobot behaviours</a:t>
            </a:r>
          </a:p>
          <a:p>
            <a:r>
              <a:rPr lang="en-GB" sz="1800" dirty="0"/>
              <a:t>They provide many frame works to build the design architecture for example: ROS</a:t>
            </a:r>
          </a:p>
          <a:p>
            <a:endParaRPr lang="en-GB" sz="1800" dirty="0"/>
          </a:p>
        </p:txBody>
      </p:sp>
      <p:pic>
        <p:nvPicPr>
          <p:cNvPr id="4" name="Picture 1" descr="page2image28004000">
            <a:extLst>
              <a:ext uri="{FF2B5EF4-FFF2-40B4-BE49-F238E27FC236}">
                <a16:creationId xmlns:a16="http://schemas.microsoft.com/office/drawing/2014/main" id="{1756BB4F-A5E8-DF2B-B03B-17A09E66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66004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ge2image28011696">
            <a:extLst>
              <a:ext uri="{FF2B5EF4-FFF2-40B4-BE49-F238E27FC236}">
                <a16:creationId xmlns:a16="http://schemas.microsoft.com/office/drawing/2014/main" id="{F29A4AA0-FD10-9341-FD57-0CE1896F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0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4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CCEA-A504-1BC0-A559-0D33A1A2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RU" dirty="0"/>
              <a:t>ane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91CA-D0C2-285A-7AA2-9510C3CD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NimbusRomNo9L"/>
              </a:rPr>
              <a:t>The most basic task of the </a:t>
            </a:r>
            <a:r>
              <a:rPr lang="en-GB" sz="1800" dirty="0" err="1">
                <a:effectLst/>
                <a:latin typeface="NimbusRomNo9L"/>
              </a:rPr>
              <a:t>Duckiebot</a:t>
            </a:r>
            <a:r>
              <a:rPr lang="en-GB" sz="1800" dirty="0">
                <a:effectLst/>
                <a:latin typeface="NimbusRomNo9L"/>
              </a:rPr>
              <a:t> is lane following. </a:t>
            </a:r>
          </a:p>
          <a:p>
            <a:r>
              <a:rPr lang="en-GB" sz="1800" dirty="0">
                <a:effectLst/>
                <a:latin typeface="NimbusRomNo9L"/>
              </a:rPr>
              <a:t>This task is implemented using a realistic computer vision pipeline that contains these steps: </a:t>
            </a:r>
            <a:endParaRPr lang="en-GB" dirty="0"/>
          </a:p>
          <a:p>
            <a:pPr lvl="1"/>
            <a:r>
              <a:rPr lang="en-US" sz="1800" dirty="0"/>
              <a:t>Capture image</a:t>
            </a:r>
          </a:p>
          <a:p>
            <a:pPr lvl="1"/>
            <a:r>
              <a:rPr lang="en-US" sz="1800" dirty="0"/>
              <a:t>Filter noise (Threshold/Masking)</a:t>
            </a:r>
          </a:p>
          <a:p>
            <a:pPr lvl="1"/>
            <a:r>
              <a:rPr lang="en-US" sz="1800" dirty="0"/>
              <a:t>Detect line lanes</a:t>
            </a:r>
          </a:p>
          <a:p>
            <a:r>
              <a:rPr lang="en-US" sz="1800" dirty="0"/>
              <a:t>Then, lane centroid is calculated, and error is deduced.</a:t>
            </a:r>
          </a:p>
          <a:p>
            <a:endParaRPr lang="en-US" sz="2200" dirty="0"/>
          </a:p>
          <a:p>
            <a:endParaRPr lang="en-US" sz="2200" dirty="0"/>
          </a:p>
          <a:p>
            <a:pPr lvl="1"/>
            <a:endParaRPr lang="en-RU" dirty="0"/>
          </a:p>
        </p:txBody>
      </p:sp>
      <p:pic>
        <p:nvPicPr>
          <p:cNvPr id="4" name="Picture 1" descr="page2image28004000">
            <a:extLst>
              <a:ext uri="{FF2B5EF4-FFF2-40B4-BE49-F238E27FC236}">
                <a16:creationId xmlns:a16="http://schemas.microsoft.com/office/drawing/2014/main" id="{9F6EF0D5-FBDD-29AB-FA29-942911FB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200086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ge2image28011696">
            <a:extLst>
              <a:ext uri="{FF2B5EF4-FFF2-40B4-BE49-F238E27FC236}">
                <a16:creationId xmlns:a16="http://schemas.microsoft.com/office/drawing/2014/main" id="{DFB8770B-3BE5-8C96-9CBD-8936624D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0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5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048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Thinking Duck (@thinkingducky) / Twitter">
            <a:extLst>
              <a:ext uri="{FF2B5EF4-FFF2-40B4-BE49-F238E27FC236}">
                <a16:creationId xmlns:a16="http://schemas.microsoft.com/office/drawing/2014/main" id="{7F9840AD-5F77-6542-3673-48890E48E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</p:spPr>
      </p:pic>
      <p:grpSp>
        <p:nvGrpSpPr>
          <p:cNvPr id="20489" name="Group 20488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0490" name="Freeform: Shape 2048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491" name="Freeform: Shape 2049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B664-5E7F-B13B-EC39-70928B10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</a:rPr>
              <a:t>S</a:t>
            </a:r>
            <a:r>
              <a:rPr lang="en-RU">
                <a:solidFill>
                  <a:schemeClr val="bg1"/>
                </a:solidFill>
              </a:rPr>
              <a:t>o how will the duck learn ?</a:t>
            </a:r>
            <a:endParaRPr lang="en-RU" dirty="0">
              <a:solidFill>
                <a:schemeClr val="bg1"/>
              </a:solidFill>
            </a:endParaRPr>
          </a:p>
        </p:txBody>
      </p:sp>
      <p:grpSp>
        <p:nvGrpSpPr>
          <p:cNvPr id="2049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494" name="Freeform: Shape 2049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95" name="Freeform: Shape 2049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96" name="Freeform: Shape 2049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97" name="Freeform: Shape 2049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98" name="Freeform: Shape 2049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57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B582-5C04-345D-9059-3662D593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RU" dirty="0"/>
              <a:t>einforcment learning with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AD2B-6A4A-AFAD-0974-15B835B4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5723"/>
          </a:xfrm>
        </p:spPr>
        <p:txBody>
          <a:bodyPr>
            <a:normAutofit/>
          </a:bodyPr>
          <a:lstStyle/>
          <a:p>
            <a:r>
              <a:rPr lang="en-GB" sz="1800" dirty="0"/>
              <a:t>We need to solve this problem by using reinforcement learning.</a:t>
            </a:r>
            <a:endParaRPr lang="en-RU" sz="1800" dirty="0"/>
          </a:p>
          <a:p>
            <a:r>
              <a:rPr lang="en-GB" sz="1800" dirty="0"/>
              <a:t>O</a:t>
            </a:r>
            <a:r>
              <a:rPr lang="en-RU" sz="1800" dirty="0"/>
              <a:t>pen</a:t>
            </a:r>
            <a:r>
              <a:rPr lang="en-US" sz="1800" dirty="0"/>
              <a:t>AI</a:t>
            </a:r>
            <a:r>
              <a:rPr lang="en-RU" sz="1800" dirty="0"/>
              <a:t> </a:t>
            </a:r>
            <a:r>
              <a:rPr lang="en-US" sz="1800" dirty="0"/>
              <a:t>ROS</a:t>
            </a:r>
            <a:r>
              <a:rPr lang="en-RU" sz="1800" dirty="0"/>
              <a:t> provide a way to build a reinforcment learning algorithm by using </a:t>
            </a:r>
            <a:r>
              <a:rPr lang="en-US" sz="1800" dirty="0"/>
              <a:t>ROS</a:t>
            </a:r>
            <a:r>
              <a:rPr lang="en-RU" sz="1800" dirty="0"/>
              <a:t> to control the agent(i.e car) </a:t>
            </a:r>
          </a:p>
          <a:p>
            <a:r>
              <a:rPr lang="en-GB" sz="1800" dirty="0"/>
              <a:t>To make the agent train by itself we will build some parts:</a:t>
            </a:r>
          </a:p>
          <a:p>
            <a:pPr lvl="1"/>
            <a:r>
              <a:rPr lang="en-GB" sz="1800" dirty="0"/>
              <a:t>Gazebo environment </a:t>
            </a:r>
          </a:p>
          <a:p>
            <a:pPr lvl="1"/>
            <a:r>
              <a:rPr lang="en-GB" sz="1800" dirty="0"/>
              <a:t>Robot environment</a:t>
            </a:r>
          </a:p>
          <a:p>
            <a:pPr lvl="1"/>
            <a:r>
              <a:rPr lang="en-GB" sz="1800" dirty="0"/>
              <a:t>Task environment </a:t>
            </a:r>
          </a:p>
          <a:p>
            <a:pPr lvl="1"/>
            <a:r>
              <a:rPr lang="en-GB" sz="1800" dirty="0"/>
              <a:t>learning algorithm(i.e. training script)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13639F-3388-B764-8E57-613FE005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41" y="3568600"/>
            <a:ext cx="6362060" cy="1858165"/>
          </a:xfrm>
          <a:prstGeom prst="rect">
            <a:avLst/>
          </a:prstGeom>
        </p:spPr>
      </p:pic>
      <p:pic>
        <p:nvPicPr>
          <p:cNvPr id="6" name="Picture 1" descr="page2image28004000">
            <a:extLst>
              <a:ext uri="{FF2B5EF4-FFF2-40B4-BE49-F238E27FC236}">
                <a16:creationId xmlns:a16="http://schemas.microsoft.com/office/drawing/2014/main" id="{DFC8092D-6D89-CAFE-FFE8-6BA1089EE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200086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image28011696">
            <a:extLst>
              <a:ext uri="{FF2B5EF4-FFF2-40B4-BE49-F238E27FC236}">
                <a16:creationId xmlns:a16="http://schemas.microsoft.com/office/drawing/2014/main" id="{FB7B22FF-A27E-9990-B0FA-7DF92141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0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9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24B3-DB4B-5A4A-22CA-3D33BC96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Gazebo environment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A12B-1786-F617-D891-71C27262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</a:t>
            </a:r>
            <a:r>
              <a:rPr lang="en-RU" sz="1800" dirty="0"/>
              <a:t>o make the robot learn using R</a:t>
            </a:r>
            <a:r>
              <a:rPr lang="en-US" sz="1800" dirty="0"/>
              <a:t>L</a:t>
            </a:r>
            <a:r>
              <a:rPr lang="en-RU" sz="1800" dirty="0"/>
              <a:t> we need to build an enviroment for it (i.e simulation)</a:t>
            </a:r>
            <a:r>
              <a:rPr lang="en-US" sz="1800" dirty="0"/>
              <a:t>, </a:t>
            </a:r>
            <a:r>
              <a:rPr lang="en-RU" sz="1800" dirty="0"/>
              <a:t>therefore we used gazebo simulator for.</a:t>
            </a:r>
          </a:p>
          <a:p>
            <a:r>
              <a:rPr lang="en-GB" sz="1800" dirty="0"/>
              <a:t>T</a:t>
            </a:r>
            <a:r>
              <a:rPr lang="en-RU" sz="1800" dirty="0"/>
              <a:t>o build a</a:t>
            </a:r>
            <a:r>
              <a:rPr lang="en-US" sz="1800" dirty="0"/>
              <a:t>n</a:t>
            </a:r>
            <a:r>
              <a:rPr lang="en-RU" sz="1800" dirty="0"/>
              <a:t> enviroment we need two components:</a:t>
            </a:r>
          </a:p>
          <a:p>
            <a:pPr lvl="1"/>
            <a:r>
              <a:rPr lang="en-GB" sz="1800" dirty="0"/>
              <a:t>W</a:t>
            </a:r>
            <a:r>
              <a:rPr lang="en-RU" sz="1800" dirty="0"/>
              <a:t>ord file -&gt; to define simulation and it’s models(i.e streets , traffics,etc). </a:t>
            </a:r>
          </a:p>
          <a:p>
            <a:pPr lvl="1"/>
            <a:r>
              <a:rPr lang="en-GB" sz="1800" dirty="0"/>
              <a:t>U</a:t>
            </a:r>
            <a:r>
              <a:rPr lang="en-US" sz="1800" dirty="0"/>
              <a:t>RDF</a:t>
            </a:r>
            <a:r>
              <a:rPr lang="en-RU" sz="1800" dirty="0"/>
              <a:t> file -&gt; to define the robot components (i.e motors , camera,etc).</a:t>
            </a:r>
          </a:p>
          <a:p>
            <a:pPr marL="457200" lvl="1" indent="0">
              <a:buNone/>
            </a:pPr>
            <a:endParaRPr lang="en-RU" sz="1800" dirty="0"/>
          </a:p>
          <a:p>
            <a:endParaRPr lang="en-RU" sz="1800" dirty="0"/>
          </a:p>
        </p:txBody>
      </p:sp>
      <p:pic>
        <p:nvPicPr>
          <p:cNvPr id="8" name="Picture 2" descr="page2image28011696">
            <a:extLst>
              <a:ext uri="{FF2B5EF4-FFF2-40B4-BE49-F238E27FC236}">
                <a16:creationId xmlns:a16="http://schemas.microsoft.com/office/drawing/2014/main" id="{5ABE7BBD-4C55-DE25-38CE-3253671F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53" y="0"/>
            <a:ext cx="1319517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page2image28004000">
            <a:extLst>
              <a:ext uri="{FF2B5EF4-FFF2-40B4-BE49-F238E27FC236}">
                <a16:creationId xmlns:a16="http://schemas.microsoft.com/office/drawing/2014/main" id="{2301BAC7-4139-7200-FAC6-AB918EF9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0" y="127449"/>
            <a:ext cx="2356660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DDC1D1-5004-D4F0-C982-E676CED12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541" y="3933247"/>
            <a:ext cx="5577111" cy="2559628"/>
          </a:xfrm>
          <a:prstGeom prst="rect">
            <a:avLst/>
          </a:prstGeom>
        </p:spPr>
      </p:pic>
      <p:pic>
        <p:nvPicPr>
          <p:cNvPr id="13" name="Picture 12" descr="A picture containing indoor, floor, room&#10;&#10;Description automatically generated">
            <a:extLst>
              <a:ext uri="{FF2B5EF4-FFF2-40B4-BE49-F238E27FC236}">
                <a16:creationId xmlns:a16="http://schemas.microsoft.com/office/drawing/2014/main" id="{49F76FD0-5A96-4A23-D9CE-B7A83D293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926" y="3933247"/>
            <a:ext cx="3941015" cy="2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1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3154</Words>
  <Application>Microsoft Macintosh PowerPoint</Application>
  <PresentationFormat>Widescreen</PresentationFormat>
  <Paragraphs>342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NimbusRomNo9L</vt:lpstr>
      <vt:lpstr>Wingdings</vt:lpstr>
      <vt:lpstr>Office Theme 2013 - 2022</vt:lpstr>
      <vt:lpstr>Duckie town</vt:lpstr>
      <vt:lpstr>Agenda</vt:lpstr>
      <vt:lpstr>About the competition  </vt:lpstr>
      <vt:lpstr>About the competition  </vt:lpstr>
      <vt:lpstr>Objective and Application </vt:lpstr>
      <vt:lpstr>Lane following</vt:lpstr>
      <vt:lpstr>PowerPoint Presentation</vt:lpstr>
      <vt:lpstr>Reinforcment learning with ros</vt:lpstr>
      <vt:lpstr>Gazebo environment </vt:lpstr>
      <vt:lpstr>Robot environment </vt:lpstr>
      <vt:lpstr>Robot Environment</vt:lpstr>
      <vt:lpstr>Task Environment  </vt:lpstr>
      <vt:lpstr>Task environment </vt:lpstr>
      <vt:lpstr>Task environment </vt:lpstr>
      <vt:lpstr>Task environment </vt:lpstr>
      <vt:lpstr>Learning Algorithm</vt:lpstr>
      <vt:lpstr>Lane Detection</vt:lpstr>
      <vt:lpstr>Lane Detection</vt:lpstr>
      <vt:lpstr>Lane Detection</vt:lpstr>
      <vt:lpstr>Reinforcment Learning Algorithm </vt:lpstr>
      <vt:lpstr>Reinforcment learning algorithm </vt:lpstr>
      <vt:lpstr>Reinforcement Learning Algorithm </vt:lpstr>
      <vt:lpstr>Reinforcement Learning Algorithm </vt:lpstr>
      <vt:lpstr>Reward Chart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Duckie town</dc:title>
  <dc:creator>noureldin ibrahim mohamed ahmed morsy</dc:creator>
  <cp:lastModifiedBy>noureldin ibrahim mohamed ahmed morsy</cp:lastModifiedBy>
  <cp:revision>4</cp:revision>
  <dcterms:created xsi:type="dcterms:W3CDTF">2023-01-04T12:27:08Z</dcterms:created>
  <dcterms:modified xsi:type="dcterms:W3CDTF">2023-01-05T12:09:14Z</dcterms:modified>
</cp:coreProperties>
</file>