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312" r:id="rId5"/>
    <p:sldId id="313" r:id="rId6"/>
    <p:sldId id="319" r:id="rId7"/>
    <p:sldId id="315" r:id="rId8"/>
    <p:sldId id="316" r:id="rId9"/>
    <p:sldId id="318" r:id="rId10"/>
    <p:sldId id="310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660"/>
  </p:normalViewPr>
  <p:slideViewPr>
    <p:cSldViewPr>
      <p:cViewPr>
        <p:scale>
          <a:sx n="75" d="100"/>
          <a:sy n="75" d="100"/>
        </p:scale>
        <p:origin x="1372" y="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323BC4-36C1-B7A7-20CA-3C6710DC04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65CEC-4086-4460-8BC4-7983D3B4AF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2A7DF-BCD7-44F2-A440-10330D39D2EF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E85B0-95DD-0878-E81B-175C1D1303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MOURTADA Nour - HAMAD Sana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3D0CA-1E06-1294-E8A4-4100FEEDEE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13962-B64A-4EEE-BA9D-E78716D7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7F23A-ED60-4BE2-9606-D0A36E48B437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MOURTADA Nour - HAMAD Sana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9D4EB-AA66-41BD-9FAA-010827CD0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172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MOURTADA Nour - HAMAD Sana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9D4EB-AA66-41BD-9FAA-010827CD0E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0763" y="232663"/>
            <a:ext cx="574040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180E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746F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180E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746F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180E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746F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180E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746F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0E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1905481"/>
            <a:ext cx="8378825" cy="4953000"/>
          </a:xfrm>
          <a:custGeom>
            <a:avLst/>
            <a:gdLst/>
            <a:ahLst/>
            <a:cxnLst/>
            <a:rect l="l" t="t" r="r" b="b"/>
            <a:pathLst>
              <a:path w="8378825" h="4953000">
                <a:moveTo>
                  <a:pt x="0" y="0"/>
                </a:moveTo>
                <a:lnTo>
                  <a:pt x="7958668" y="0"/>
                </a:lnTo>
                <a:lnTo>
                  <a:pt x="8007715" y="2823"/>
                </a:lnTo>
                <a:lnTo>
                  <a:pt x="8055079" y="11084"/>
                </a:lnTo>
                <a:lnTo>
                  <a:pt x="8100450" y="24466"/>
                </a:lnTo>
                <a:lnTo>
                  <a:pt x="8143513" y="42656"/>
                </a:lnTo>
                <a:lnTo>
                  <a:pt x="8183958" y="65338"/>
                </a:lnTo>
                <a:lnTo>
                  <a:pt x="8221471" y="92198"/>
                </a:lnTo>
                <a:lnTo>
                  <a:pt x="8255741" y="122920"/>
                </a:lnTo>
                <a:lnTo>
                  <a:pt x="8286455" y="157190"/>
                </a:lnTo>
                <a:lnTo>
                  <a:pt x="8313300" y="194693"/>
                </a:lnTo>
                <a:lnTo>
                  <a:pt x="8335965" y="235114"/>
                </a:lnTo>
                <a:lnTo>
                  <a:pt x="8354137" y="278137"/>
                </a:lnTo>
                <a:lnTo>
                  <a:pt x="8367504" y="323450"/>
                </a:lnTo>
                <a:lnTo>
                  <a:pt x="8375753" y="370735"/>
                </a:lnTo>
                <a:lnTo>
                  <a:pt x="8378572" y="419679"/>
                </a:lnTo>
                <a:lnTo>
                  <a:pt x="8378572" y="4952602"/>
                </a:lnTo>
              </a:path>
            </a:pathLst>
          </a:custGeom>
          <a:ln w="1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55938" y="6176733"/>
            <a:ext cx="1270635" cy="297815"/>
          </a:xfrm>
          <a:custGeom>
            <a:avLst/>
            <a:gdLst/>
            <a:ahLst/>
            <a:cxnLst/>
            <a:rect l="l" t="t" r="r" b="b"/>
            <a:pathLst>
              <a:path w="1270634" h="297814">
                <a:moveTo>
                  <a:pt x="224015" y="0"/>
                </a:moveTo>
                <a:lnTo>
                  <a:pt x="0" y="0"/>
                </a:lnTo>
                <a:lnTo>
                  <a:pt x="0" y="297675"/>
                </a:lnTo>
                <a:lnTo>
                  <a:pt x="224015" y="297675"/>
                </a:lnTo>
                <a:lnTo>
                  <a:pt x="224015" y="223304"/>
                </a:lnTo>
                <a:lnTo>
                  <a:pt x="80759" y="223304"/>
                </a:lnTo>
                <a:lnTo>
                  <a:pt x="80759" y="182422"/>
                </a:lnTo>
                <a:lnTo>
                  <a:pt x="196824" y="182422"/>
                </a:lnTo>
                <a:lnTo>
                  <a:pt x="196824" y="110629"/>
                </a:lnTo>
                <a:lnTo>
                  <a:pt x="80759" y="110629"/>
                </a:lnTo>
                <a:lnTo>
                  <a:pt x="80759" y="74434"/>
                </a:lnTo>
                <a:lnTo>
                  <a:pt x="224015" y="74434"/>
                </a:lnTo>
                <a:lnTo>
                  <a:pt x="224015" y="0"/>
                </a:lnTo>
                <a:close/>
              </a:path>
              <a:path w="1270634" h="297814">
                <a:moveTo>
                  <a:pt x="535914" y="0"/>
                </a:moveTo>
                <a:lnTo>
                  <a:pt x="455269" y="0"/>
                </a:lnTo>
                <a:lnTo>
                  <a:pt x="455269" y="208127"/>
                </a:lnTo>
                <a:lnTo>
                  <a:pt x="454253" y="208127"/>
                </a:lnTo>
                <a:lnTo>
                  <a:pt x="380492" y="0"/>
                </a:lnTo>
                <a:lnTo>
                  <a:pt x="251244" y="0"/>
                </a:lnTo>
                <a:lnTo>
                  <a:pt x="251244" y="297611"/>
                </a:lnTo>
                <a:lnTo>
                  <a:pt x="332066" y="297611"/>
                </a:lnTo>
                <a:lnTo>
                  <a:pt x="332066" y="82384"/>
                </a:lnTo>
                <a:lnTo>
                  <a:pt x="333146" y="82384"/>
                </a:lnTo>
                <a:lnTo>
                  <a:pt x="413537" y="297675"/>
                </a:lnTo>
                <a:lnTo>
                  <a:pt x="535914" y="297675"/>
                </a:lnTo>
                <a:lnTo>
                  <a:pt x="535914" y="0"/>
                </a:lnTo>
                <a:close/>
              </a:path>
              <a:path w="1270634" h="297814">
                <a:moveTo>
                  <a:pt x="801522" y="206921"/>
                </a:moveTo>
                <a:lnTo>
                  <a:pt x="794067" y="174231"/>
                </a:lnTo>
                <a:lnTo>
                  <a:pt x="773391" y="146342"/>
                </a:lnTo>
                <a:lnTo>
                  <a:pt x="738797" y="127660"/>
                </a:lnTo>
                <a:lnTo>
                  <a:pt x="643534" y="98920"/>
                </a:lnTo>
                <a:lnTo>
                  <a:pt x="636130" y="93319"/>
                </a:lnTo>
                <a:lnTo>
                  <a:pt x="634631" y="85102"/>
                </a:lnTo>
                <a:lnTo>
                  <a:pt x="638530" y="77673"/>
                </a:lnTo>
                <a:lnTo>
                  <a:pt x="647280" y="74434"/>
                </a:lnTo>
                <a:lnTo>
                  <a:pt x="764324" y="74434"/>
                </a:lnTo>
                <a:lnTo>
                  <a:pt x="764324" y="0"/>
                </a:lnTo>
                <a:lnTo>
                  <a:pt x="646493" y="0"/>
                </a:lnTo>
                <a:lnTo>
                  <a:pt x="607377" y="7962"/>
                </a:lnTo>
                <a:lnTo>
                  <a:pt x="578904" y="28879"/>
                </a:lnTo>
                <a:lnTo>
                  <a:pt x="561746" y="58293"/>
                </a:lnTo>
                <a:lnTo>
                  <a:pt x="556602" y="91770"/>
                </a:lnTo>
                <a:lnTo>
                  <a:pt x="564134" y="124841"/>
                </a:lnTo>
                <a:lnTo>
                  <a:pt x="585050" y="153073"/>
                </a:lnTo>
                <a:lnTo>
                  <a:pt x="620026" y="171996"/>
                </a:lnTo>
                <a:lnTo>
                  <a:pt x="709053" y="198818"/>
                </a:lnTo>
                <a:lnTo>
                  <a:pt x="716457" y="204419"/>
                </a:lnTo>
                <a:lnTo>
                  <a:pt x="717931" y="212636"/>
                </a:lnTo>
                <a:lnTo>
                  <a:pt x="714019" y="220065"/>
                </a:lnTo>
                <a:lnTo>
                  <a:pt x="705243" y="223304"/>
                </a:lnTo>
                <a:lnTo>
                  <a:pt x="563016" y="223304"/>
                </a:lnTo>
                <a:lnTo>
                  <a:pt x="563016" y="297675"/>
                </a:lnTo>
                <a:lnTo>
                  <a:pt x="712647" y="297675"/>
                </a:lnTo>
                <a:lnTo>
                  <a:pt x="751306" y="289801"/>
                </a:lnTo>
                <a:lnTo>
                  <a:pt x="779449" y="269113"/>
                </a:lnTo>
                <a:lnTo>
                  <a:pt x="796417" y="240017"/>
                </a:lnTo>
                <a:lnTo>
                  <a:pt x="801522" y="206921"/>
                </a:lnTo>
                <a:close/>
              </a:path>
              <a:path w="1270634" h="297814">
                <a:moveTo>
                  <a:pt x="1038910" y="0"/>
                </a:moveTo>
                <a:lnTo>
                  <a:pt x="788733" y="0"/>
                </a:lnTo>
                <a:lnTo>
                  <a:pt x="788733" y="74434"/>
                </a:lnTo>
                <a:lnTo>
                  <a:pt x="873429" y="74434"/>
                </a:lnTo>
                <a:lnTo>
                  <a:pt x="873429" y="297675"/>
                </a:lnTo>
                <a:lnTo>
                  <a:pt x="954316" y="297675"/>
                </a:lnTo>
                <a:lnTo>
                  <a:pt x="954316" y="74434"/>
                </a:lnTo>
                <a:lnTo>
                  <a:pt x="1038910" y="74434"/>
                </a:lnTo>
                <a:lnTo>
                  <a:pt x="1038910" y="0"/>
                </a:lnTo>
                <a:close/>
              </a:path>
              <a:path w="1270634" h="297814">
                <a:moveTo>
                  <a:pt x="1270114" y="75171"/>
                </a:moveTo>
                <a:lnTo>
                  <a:pt x="1264069" y="45923"/>
                </a:lnTo>
                <a:lnTo>
                  <a:pt x="1247597" y="22021"/>
                </a:lnTo>
                <a:lnTo>
                  <a:pt x="1223175" y="5918"/>
                </a:lnTo>
                <a:lnTo>
                  <a:pt x="1193292" y="0"/>
                </a:lnTo>
                <a:lnTo>
                  <a:pt x="1063421" y="0"/>
                </a:lnTo>
                <a:lnTo>
                  <a:pt x="1063421" y="74371"/>
                </a:lnTo>
                <a:lnTo>
                  <a:pt x="1144155" y="74371"/>
                </a:lnTo>
                <a:lnTo>
                  <a:pt x="1059192" y="145237"/>
                </a:lnTo>
                <a:lnTo>
                  <a:pt x="1033221" y="181114"/>
                </a:lnTo>
                <a:lnTo>
                  <a:pt x="1028725" y="220941"/>
                </a:lnTo>
                <a:lnTo>
                  <a:pt x="1028661" y="221411"/>
                </a:lnTo>
                <a:lnTo>
                  <a:pt x="1042835" y="259003"/>
                </a:lnTo>
                <a:lnTo>
                  <a:pt x="1073023" y="286778"/>
                </a:lnTo>
                <a:lnTo>
                  <a:pt x="1116571" y="297611"/>
                </a:lnTo>
                <a:lnTo>
                  <a:pt x="1270114" y="297611"/>
                </a:lnTo>
                <a:lnTo>
                  <a:pt x="1270114" y="223240"/>
                </a:lnTo>
                <a:lnTo>
                  <a:pt x="1116520" y="223240"/>
                </a:lnTo>
                <a:lnTo>
                  <a:pt x="1109065" y="220941"/>
                </a:lnTo>
                <a:lnTo>
                  <a:pt x="1104646" y="215315"/>
                </a:lnTo>
                <a:lnTo>
                  <a:pt x="1103985" y="208229"/>
                </a:lnTo>
                <a:lnTo>
                  <a:pt x="1107859" y="201599"/>
                </a:lnTo>
                <a:lnTo>
                  <a:pt x="1192606" y="125501"/>
                </a:lnTo>
                <a:lnTo>
                  <a:pt x="1192606" y="200850"/>
                </a:lnTo>
                <a:lnTo>
                  <a:pt x="1270114" y="200850"/>
                </a:lnTo>
                <a:lnTo>
                  <a:pt x="1270114" y="125501"/>
                </a:lnTo>
                <a:lnTo>
                  <a:pt x="1270114" y="75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5278" y="6176730"/>
            <a:ext cx="1198684" cy="2975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18627" y="6176728"/>
            <a:ext cx="3810" cy="297815"/>
          </a:xfrm>
          <a:custGeom>
            <a:avLst/>
            <a:gdLst/>
            <a:ahLst/>
            <a:cxnLst/>
            <a:rect l="l" t="t" r="r" b="b"/>
            <a:pathLst>
              <a:path w="3809" h="297814">
                <a:moveTo>
                  <a:pt x="3593" y="0"/>
                </a:moveTo>
                <a:lnTo>
                  <a:pt x="0" y="0"/>
                </a:lnTo>
                <a:lnTo>
                  <a:pt x="0" y="297614"/>
                </a:lnTo>
                <a:lnTo>
                  <a:pt x="3593" y="297614"/>
                </a:lnTo>
                <a:lnTo>
                  <a:pt x="3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746F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1114" y="6217805"/>
            <a:ext cx="1099185" cy="257175"/>
          </a:xfrm>
          <a:custGeom>
            <a:avLst/>
            <a:gdLst/>
            <a:ahLst/>
            <a:cxnLst/>
            <a:rect l="l" t="t" r="r" b="b"/>
            <a:pathLst>
              <a:path w="1099184" h="257175">
                <a:moveTo>
                  <a:pt x="193890" y="0"/>
                </a:moveTo>
                <a:lnTo>
                  <a:pt x="0" y="0"/>
                </a:lnTo>
                <a:lnTo>
                  <a:pt x="0" y="257136"/>
                </a:lnTo>
                <a:lnTo>
                  <a:pt x="193890" y="257136"/>
                </a:lnTo>
                <a:lnTo>
                  <a:pt x="193890" y="192874"/>
                </a:lnTo>
                <a:lnTo>
                  <a:pt x="69888" y="192874"/>
                </a:lnTo>
                <a:lnTo>
                  <a:pt x="69888" y="157568"/>
                </a:lnTo>
                <a:lnTo>
                  <a:pt x="170332" y="157568"/>
                </a:lnTo>
                <a:lnTo>
                  <a:pt x="170332" y="95592"/>
                </a:lnTo>
                <a:lnTo>
                  <a:pt x="69888" y="95592"/>
                </a:lnTo>
                <a:lnTo>
                  <a:pt x="69888" y="64325"/>
                </a:lnTo>
                <a:lnTo>
                  <a:pt x="193890" y="64325"/>
                </a:lnTo>
                <a:lnTo>
                  <a:pt x="193890" y="0"/>
                </a:lnTo>
                <a:close/>
              </a:path>
              <a:path w="1099184" h="257175">
                <a:moveTo>
                  <a:pt x="463715" y="0"/>
                </a:moveTo>
                <a:lnTo>
                  <a:pt x="393954" y="0"/>
                </a:lnTo>
                <a:lnTo>
                  <a:pt x="393954" y="179819"/>
                </a:lnTo>
                <a:lnTo>
                  <a:pt x="393065" y="179819"/>
                </a:lnTo>
                <a:lnTo>
                  <a:pt x="329272" y="0"/>
                </a:lnTo>
                <a:lnTo>
                  <a:pt x="217373" y="0"/>
                </a:lnTo>
                <a:lnTo>
                  <a:pt x="217373" y="257136"/>
                </a:lnTo>
                <a:lnTo>
                  <a:pt x="287337" y="257136"/>
                </a:lnTo>
                <a:lnTo>
                  <a:pt x="287337" y="71170"/>
                </a:lnTo>
                <a:lnTo>
                  <a:pt x="288226" y="71170"/>
                </a:lnTo>
                <a:lnTo>
                  <a:pt x="357797" y="257136"/>
                </a:lnTo>
                <a:lnTo>
                  <a:pt x="463715" y="257136"/>
                </a:lnTo>
                <a:lnTo>
                  <a:pt x="463715" y="0"/>
                </a:lnTo>
                <a:close/>
              </a:path>
              <a:path w="1099184" h="257175">
                <a:moveTo>
                  <a:pt x="692708" y="193230"/>
                </a:moveTo>
                <a:lnTo>
                  <a:pt x="690549" y="159639"/>
                </a:lnTo>
                <a:lnTo>
                  <a:pt x="673074" y="129971"/>
                </a:lnTo>
                <a:lnTo>
                  <a:pt x="639356" y="110261"/>
                </a:lnTo>
                <a:lnTo>
                  <a:pt x="556907" y="85458"/>
                </a:lnTo>
                <a:lnTo>
                  <a:pt x="550506" y="80606"/>
                </a:lnTo>
                <a:lnTo>
                  <a:pt x="549198" y="73494"/>
                </a:lnTo>
                <a:lnTo>
                  <a:pt x="552564" y="67068"/>
                </a:lnTo>
                <a:lnTo>
                  <a:pt x="560120" y="64262"/>
                </a:lnTo>
                <a:lnTo>
                  <a:pt x="661416" y="64262"/>
                </a:lnTo>
                <a:lnTo>
                  <a:pt x="661416" y="0"/>
                </a:lnTo>
                <a:lnTo>
                  <a:pt x="559422" y="0"/>
                </a:lnTo>
                <a:lnTo>
                  <a:pt x="520827" y="9207"/>
                </a:lnTo>
                <a:lnTo>
                  <a:pt x="494880" y="32791"/>
                </a:lnTo>
                <a:lnTo>
                  <a:pt x="482536" y="64617"/>
                </a:lnTo>
                <a:lnTo>
                  <a:pt x="484720" y="98577"/>
                </a:lnTo>
                <a:lnTo>
                  <a:pt x="502412" y="128574"/>
                </a:lnTo>
                <a:lnTo>
                  <a:pt x="536511" y="148488"/>
                </a:lnTo>
                <a:lnTo>
                  <a:pt x="613600" y="171678"/>
                </a:lnTo>
                <a:lnTo>
                  <a:pt x="620014" y="176530"/>
                </a:lnTo>
                <a:lnTo>
                  <a:pt x="621309" y="183654"/>
                </a:lnTo>
                <a:lnTo>
                  <a:pt x="617956" y="190080"/>
                </a:lnTo>
                <a:lnTo>
                  <a:pt x="610400" y="192874"/>
                </a:lnTo>
                <a:lnTo>
                  <a:pt x="487260" y="192874"/>
                </a:lnTo>
                <a:lnTo>
                  <a:pt x="487260" y="257136"/>
                </a:lnTo>
                <a:lnTo>
                  <a:pt x="616661" y="257136"/>
                </a:lnTo>
                <a:lnTo>
                  <a:pt x="654824" y="248031"/>
                </a:lnTo>
                <a:lnTo>
                  <a:pt x="680491" y="224713"/>
                </a:lnTo>
                <a:lnTo>
                  <a:pt x="692708" y="193230"/>
                </a:lnTo>
                <a:close/>
              </a:path>
              <a:path w="1099184" h="257175">
                <a:moveTo>
                  <a:pt x="899058" y="0"/>
                </a:moveTo>
                <a:lnTo>
                  <a:pt x="682561" y="0"/>
                </a:lnTo>
                <a:lnTo>
                  <a:pt x="682561" y="64325"/>
                </a:lnTo>
                <a:lnTo>
                  <a:pt x="755802" y="64325"/>
                </a:lnTo>
                <a:lnTo>
                  <a:pt x="755802" y="257136"/>
                </a:lnTo>
                <a:lnTo>
                  <a:pt x="825766" y="257136"/>
                </a:lnTo>
                <a:lnTo>
                  <a:pt x="825766" y="64325"/>
                </a:lnTo>
                <a:lnTo>
                  <a:pt x="899058" y="64325"/>
                </a:lnTo>
                <a:lnTo>
                  <a:pt x="899058" y="0"/>
                </a:lnTo>
                <a:close/>
              </a:path>
              <a:path w="1099184" h="257175">
                <a:moveTo>
                  <a:pt x="1099121" y="64947"/>
                </a:moveTo>
                <a:lnTo>
                  <a:pt x="1093889" y="39674"/>
                </a:lnTo>
                <a:lnTo>
                  <a:pt x="1079627" y="19024"/>
                </a:lnTo>
                <a:lnTo>
                  <a:pt x="1058494" y="5105"/>
                </a:lnTo>
                <a:lnTo>
                  <a:pt x="1032624" y="0"/>
                </a:lnTo>
                <a:lnTo>
                  <a:pt x="920203" y="0"/>
                </a:lnTo>
                <a:lnTo>
                  <a:pt x="920203" y="64262"/>
                </a:lnTo>
                <a:lnTo>
                  <a:pt x="990066" y="64262"/>
                </a:lnTo>
                <a:lnTo>
                  <a:pt x="916559" y="125488"/>
                </a:lnTo>
                <a:lnTo>
                  <a:pt x="894092" y="156489"/>
                </a:lnTo>
                <a:lnTo>
                  <a:pt x="890181" y="190881"/>
                </a:lnTo>
                <a:lnTo>
                  <a:pt x="890143" y="191300"/>
                </a:lnTo>
                <a:lnTo>
                  <a:pt x="902385" y="223774"/>
                </a:lnTo>
                <a:lnTo>
                  <a:pt x="928509" y="247777"/>
                </a:lnTo>
                <a:lnTo>
                  <a:pt x="966190" y="257136"/>
                </a:lnTo>
                <a:lnTo>
                  <a:pt x="1099019" y="257136"/>
                </a:lnTo>
                <a:lnTo>
                  <a:pt x="1099019" y="192874"/>
                </a:lnTo>
                <a:lnTo>
                  <a:pt x="966139" y="192874"/>
                </a:lnTo>
                <a:lnTo>
                  <a:pt x="959688" y="190881"/>
                </a:lnTo>
                <a:lnTo>
                  <a:pt x="955878" y="186004"/>
                </a:lnTo>
                <a:lnTo>
                  <a:pt x="955332" y="179895"/>
                </a:lnTo>
                <a:lnTo>
                  <a:pt x="958697" y="174155"/>
                </a:lnTo>
                <a:lnTo>
                  <a:pt x="1031989" y="108394"/>
                </a:lnTo>
                <a:lnTo>
                  <a:pt x="1031989" y="173545"/>
                </a:lnTo>
                <a:lnTo>
                  <a:pt x="1099121" y="173545"/>
                </a:lnTo>
                <a:lnTo>
                  <a:pt x="1099121" y="108394"/>
                </a:lnTo>
                <a:lnTo>
                  <a:pt x="1099121" y="64947"/>
                </a:lnTo>
                <a:close/>
              </a:path>
            </a:pathLst>
          </a:custGeom>
          <a:solidFill>
            <a:srgbClr val="374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75281" y="6217795"/>
            <a:ext cx="1037361" cy="25708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700330" y="6217795"/>
            <a:ext cx="3175" cy="257175"/>
          </a:xfrm>
          <a:custGeom>
            <a:avLst/>
            <a:gdLst/>
            <a:ahLst/>
            <a:cxnLst/>
            <a:rect l="l" t="t" r="r" b="b"/>
            <a:pathLst>
              <a:path w="3175" h="257175">
                <a:moveTo>
                  <a:pt x="3118" y="0"/>
                </a:moveTo>
                <a:lnTo>
                  <a:pt x="0" y="0"/>
                </a:lnTo>
                <a:lnTo>
                  <a:pt x="0" y="257146"/>
                </a:lnTo>
                <a:lnTo>
                  <a:pt x="3119" y="257146"/>
                </a:lnTo>
                <a:lnTo>
                  <a:pt x="3118" y="0"/>
                </a:lnTo>
                <a:close/>
              </a:path>
            </a:pathLst>
          </a:custGeom>
          <a:solidFill>
            <a:srgbClr val="170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521114" y="6217805"/>
            <a:ext cx="1099185" cy="257175"/>
          </a:xfrm>
          <a:custGeom>
            <a:avLst/>
            <a:gdLst/>
            <a:ahLst/>
            <a:cxnLst/>
            <a:rect l="l" t="t" r="r" b="b"/>
            <a:pathLst>
              <a:path w="1099184" h="257175">
                <a:moveTo>
                  <a:pt x="193890" y="0"/>
                </a:moveTo>
                <a:lnTo>
                  <a:pt x="0" y="0"/>
                </a:lnTo>
                <a:lnTo>
                  <a:pt x="0" y="257136"/>
                </a:lnTo>
                <a:lnTo>
                  <a:pt x="193890" y="257136"/>
                </a:lnTo>
                <a:lnTo>
                  <a:pt x="193890" y="192874"/>
                </a:lnTo>
                <a:lnTo>
                  <a:pt x="69888" y="192874"/>
                </a:lnTo>
                <a:lnTo>
                  <a:pt x="69888" y="157568"/>
                </a:lnTo>
                <a:lnTo>
                  <a:pt x="170332" y="157568"/>
                </a:lnTo>
                <a:lnTo>
                  <a:pt x="170332" y="95592"/>
                </a:lnTo>
                <a:lnTo>
                  <a:pt x="69888" y="95592"/>
                </a:lnTo>
                <a:lnTo>
                  <a:pt x="69888" y="64325"/>
                </a:lnTo>
                <a:lnTo>
                  <a:pt x="193890" y="64325"/>
                </a:lnTo>
                <a:lnTo>
                  <a:pt x="193890" y="0"/>
                </a:lnTo>
                <a:close/>
              </a:path>
              <a:path w="1099184" h="257175">
                <a:moveTo>
                  <a:pt x="463715" y="0"/>
                </a:moveTo>
                <a:lnTo>
                  <a:pt x="393954" y="0"/>
                </a:lnTo>
                <a:lnTo>
                  <a:pt x="393954" y="179819"/>
                </a:lnTo>
                <a:lnTo>
                  <a:pt x="393065" y="179819"/>
                </a:lnTo>
                <a:lnTo>
                  <a:pt x="329272" y="0"/>
                </a:lnTo>
                <a:lnTo>
                  <a:pt x="217373" y="0"/>
                </a:lnTo>
                <a:lnTo>
                  <a:pt x="217373" y="257136"/>
                </a:lnTo>
                <a:lnTo>
                  <a:pt x="287337" y="257136"/>
                </a:lnTo>
                <a:lnTo>
                  <a:pt x="287337" y="71170"/>
                </a:lnTo>
                <a:lnTo>
                  <a:pt x="288226" y="71170"/>
                </a:lnTo>
                <a:lnTo>
                  <a:pt x="357797" y="257136"/>
                </a:lnTo>
                <a:lnTo>
                  <a:pt x="463715" y="257136"/>
                </a:lnTo>
                <a:lnTo>
                  <a:pt x="463715" y="0"/>
                </a:lnTo>
                <a:close/>
              </a:path>
              <a:path w="1099184" h="257175">
                <a:moveTo>
                  <a:pt x="692708" y="193230"/>
                </a:moveTo>
                <a:lnTo>
                  <a:pt x="690549" y="159639"/>
                </a:lnTo>
                <a:lnTo>
                  <a:pt x="673074" y="129971"/>
                </a:lnTo>
                <a:lnTo>
                  <a:pt x="639356" y="110261"/>
                </a:lnTo>
                <a:lnTo>
                  <a:pt x="556907" y="85458"/>
                </a:lnTo>
                <a:lnTo>
                  <a:pt x="550506" y="80606"/>
                </a:lnTo>
                <a:lnTo>
                  <a:pt x="549198" y="73494"/>
                </a:lnTo>
                <a:lnTo>
                  <a:pt x="552564" y="67068"/>
                </a:lnTo>
                <a:lnTo>
                  <a:pt x="560120" y="64262"/>
                </a:lnTo>
                <a:lnTo>
                  <a:pt x="661416" y="64262"/>
                </a:lnTo>
                <a:lnTo>
                  <a:pt x="661416" y="0"/>
                </a:lnTo>
                <a:lnTo>
                  <a:pt x="559422" y="0"/>
                </a:lnTo>
                <a:lnTo>
                  <a:pt x="520827" y="9207"/>
                </a:lnTo>
                <a:lnTo>
                  <a:pt x="494880" y="32791"/>
                </a:lnTo>
                <a:lnTo>
                  <a:pt x="482536" y="64617"/>
                </a:lnTo>
                <a:lnTo>
                  <a:pt x="484720" y="98577"/>
                </a:lnTo>
                <a:lnTo>
                  <a:pt x="502412" y="128574"/>
                </a:lnTo>
                <a:lnTo>
                  <a:pt x="536511" y="148488"/>
                </a:lnTo>
                <a:lnTo>
                  <a:pt x="613600" y="171678"/>
                </a:lnTo>
                <a:lnTo>
                  <a:pt x="620014" y="176530"/>
                </a:lnTo>
                <a:lnTo>
                  <a:pt x="621309" y="183654"/>
                </a:lnTo>
                <a:lnTo>
                  <a:pt x="617956" y="190080"/>
                </a:lnTo>
                <a:lnTo>
                  <a:pt x="610400" y="192874"/>
                </a:lnTo>
                <a:lnTo>
                  <a:pt x="487260" y="192874"/>
                </a:lnTo>
                <a:lnTo>
                  <a:pt x="487260" y="257136"/>
                </a:lnTo>
                <a:lnTo>
                  <a:pt x="616661" y="257136"/>
                </a:lnTo>
                <a:lnTo>
                  <a:pt x="654824" y="248031"/>
                </a:lnTo>
                <a:lnTo>
                  <a:pt x="680491" y="224713"/>
                </a:lnTo>
                <a:lnTo>
                  <a:pt x="692708" y="193230"/>
                </a:lnTo>
                <a:close/>
              </a:path>
              <a:path w="1099184" h="257175">
                <a:moveTo>
                  <a:pt x="899058" y="0"/>
                </a:moveTo>
                <a:lnTo>
                  <a:pt x="682561" y="0"/>
                </a:lnTo>
                <a:lnTo>
                  <a:pt x="682561" y="64325"/>
                </a:lnTo>
                <a:lnTo>
                  <a:pt x="755802" y="64325"/>
                </a:lnTo>
                <a:lnTo>
                  <a:pt x="755802" y="257136"/>
                </a:lnTo>
                <a:lnTo>
                  <a:pt x="825766" y="257136"/>
                </a:lnTo>
                <a:lnTo>
                  <a:pt x="825766" y="64325"/>
                </a:lnTo>
                <a:lnTo>
                  <a:pt x="899058" y="64325"/>
                </a:lnTo>
                <a:lnTo>
                  <a:pt x="899058" y="0"/>
                </a:lnTo>
                <a:close/>
              </a:path>
              <a:path w="1099184" h="257175">
                <a:moveTo>
                  <a:pt x="1099121" y="64947"/>
                </a:moveTo>
                <a:lnTo>
                  <a:pt x="1093889" y="39674"/>
                </a:lnTo>
                <a:lnTo>
                  <a:pt x="1079627" y="19024"/>
                </a:lnTo>
                <a:lnTo>
                  <a:pt x="1058494" y="5105"/>
                </a:lnTo>
                <a:lnTo>
                  <a:pt x="1032624" y="0"/>
                </a:lnTo>
                <a:lnTo>
                  <a:pt x="920203" y="0"/>
                </a:lnTo>
                <a:lnTo>
                  <a:pt x="920203" y="64262"/>
                </a:lnTo>
                <a:lnTo>
                  <a:pt x="990066" y="64262"/>
                </a:lnTo>
                <a:lnTo>
                  <a:pt x="916559" y="125488"/>
                </a:lnTo>
                <a:lnTo>
                  <a:pt x="894092" y="156489"/>
                </a:lnTo>
                <a:lnTo>
                  <a:pt x="890181" y="190881"/>
                </a:lnTo>
                <a:lnTo>
                  <a:pt x="890143" y="191300"/>
                </a:lnTo>
                <a:lnTo>
                  <a:pt x="902385" y="223774"/>
                </a:lnTo>
                <a:lnTo>
                  <a:pt x="928509" y="247777"/>
                </a:lnTo>
                <a:lnTo>
                  <a:pt x="966190" y="257136"/>
                </a:lnTo>
                <a:lnTo>
                  <a:pt x="1099019" y="257136"/>
                </a:lnTo>
                <a:lnTo>
                  <a:pt x="1099019" y="192874"/>
                </a:lnTo>
                <a:lnTo>
                  <a:pt x="966139" y="192874"/>
                </a:lnTo>
                <a:lnTo>
                  <a:pt x="959688" y="190881"/>
                </a:lnTo>
                <a:lnTo>
                  <a:pt x="955878" y="186004"/>
                </a:lnTo>
                <a:lnTo>
                  <a:pt x="955332" y="179895"/>
                </a:lnTo>
                <a:lnTo>
                  <a:pt x="958697" y="174155"/>
                </a:lnTo>
                <a:lnTo>
                  <a:pt x="1031989" y="108394"/>
                </a:lnTo>
                <a:lnTo>
                  <a:pt x="1031989" y="173545"/>
                </a:lnTo>
                <a:lnTo>
                  <a:pt x="1099121" y="173545"/>
                </a:lnTo>
                <a:lnTo>
                  <a:pt x="1099121" y="108394"/>
                </a:lnTo>
                <a:lnTo>
                  <a:pt x="1099121" y="64947"/>
                </a:lnTo>
                <a:close/>
              </a:path>
            </a:pathLst>
          </a:custGeom>
          <a:solidFill>
            <a:srgbClr val="374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00330" y="6217795"/>
            <a:ext cx="3175" cy="257175"/>
          </a:xfrm>
          <a:custGeom>
            <a:avLst/>
            <a:gdLst/>
            <a:ahLst/>
            <a:cxnLst/>
            <a:rect l="l" t="t" r="r" b="b"/>
            <a:pathLst>
              <a:path w="3175" h="257175">
                <a:moveTo>
                  <a:pt x="3118" y="0"/>
                </a:moveTo>
                <a:lnTo>
                  <a:pt x="0" y="0"/>
                </a:lnTo>
                <a:lnTo>
                  <a:pt x="0" y="257146"/>
                </a:lnTo>
                <a:lnTo>
                  <a:pt x="3119" y="257146"/>
                </a:lnTo>
                <a:lnTo>
                  <a:pt x="3118" y="0"/>
                </a:lnTo>
                <a:close/>
              </a:path>
            </a:pathLst>
          </a:custGeom>
          <a:solidFill>
            <a:srgbClr val="170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763" y="207086"/>
            <a:ext cx="7570241" cy="64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180E3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63" y="1254633"/>
            <a:ext cx="8637905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1128" y="6352683"/>
            <a:ext cx="98361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77665" y="6352683"/>
            <a:ext cx="64325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180E3B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2290" y="6352683"/>
            <a:ext cx="21717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3746F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0E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5938" y="6176733"/>
            <a:ext cx="1270635" cy="297815"/>
          </a:xfrm>
          <a:custGeom>
            <a:avLst/>
            <a:gdLst/>
            <a:ahLst/>
            <a:cxnLst/>
            <a:rect l="l" t="t" r="r" b="b"/>
            <a:pathLst>
              <a:path w="1270634" h="297814">
                <a:moveTo>
                  <a:pt x="224015" y="0"/>
                </a:moveTo>
                <a:lnTo>
                  <a:pt x="0" y="0"/>
                </a:lnTo>
                <a:lnTo>
                  <a:pt x="0" y="297675"/>
                </a:lnTo>
                <a:lnTo>
                  <a:pt x="224015" y="297675"/>
                </a:lnTo>
                <a:lnTo>
                  <a:pt x="224015" y="223304"/>
                </a:lnTo>
                <a:lnTo>
                  <a:pt x="80759" y="223304"/>
                </a:lnTo>
                <a:lnTo>
                  <a:pt x="80759" y="182422"/>
                </a:lnTo>
                <a:lnTo>
                  <a:pt x="196824" y="182422"/>
                </a:lnTo>
                <a:lnTo>
                  <a:pt x="196824" y="110629"/>
                </a:lnTo>
                <a:lnTo>
                  <a:pt x="80759" y="110629"/>
                </a:lnTo>
                <a:lnTo>
                  <a:pt x="80759" y="74434"/>
                </a:lnTo>
                <a:lnTo>
                  <a:pt x="224015" y="74434"/>
                </a:lnTo>
                <a:lnTo>
                  <a:pt x="224015" y="0"/>
                </a:lnTo>
                <a:close/>
              </a:path>
              <a:path w="1270634" h="297814">
                <a:moveTo>
                  <a:pt x="535914" y="0"/>
                </a:moveTo>
                <a:lnTo>
                  <a:pt x="455269" y="0"/>
                </a:lnTo>
                <a:lnTo>
                  <a:pt x="455269" y="208127"/>
                </a:lnTo>
                <a:lnTo>
                  <a:pt x="454253" y="208127"/>
                </a:lnTo>
                <a:lnTo>
                  <a:pt x="380492" y="0"/>
                </a:lnTo>
                <a:lnTo>
                  <a:pt x="251244" y="0"/>
                </a:lnTo>
                <a:lnTo>
                  <a:pt x="251244" y="297611"/>
                </a:lnTo>
                <a:lnTo>
                  <a:pt x="332066" y="297611"/>
                </a:lnTo>
                <a:lnTo>
                  <a:pt x="332066" y="82384"/>
                </a:lnTo>
                <a:lnTo>
                  <a:pt x="333146" y="82384"/>
                </a:lnTo>
                <a:lnTo>
                  <a:pt x="413537" y="297675"/>
                </a:lnTo>
                <a:lnTo>
                  <a:pt x="535914" y="297675"/>
                </a:lnTo>
                <a:lnTo>
                  <a:pt x="535914" y="0"/>
                </a:lnTo>
                <a:close/>
              </a:path>
              <a:path w="1270634" h="297814">
                <a:moveTo>
                  <a:pt x="801522" y="206921"/>
                </a:moveTo>
                <a:lnTo>
                  <a:pt x="794067" y="174231"/>
                </a:lnTo>
                <a:lnTo>
                  <a:pt x="773391" y="146342"/>
                </a:lnTo>
                <a:lnTo>
                  <a:pt x="738797" y="127660"/>
                </a:lnTo>
                <a:lnTo>
                  <a:pt x="643534" y="98920"/>
                </a:lnTo>
                <a:lnTo>
                  <a:pt x="636130" y="93319"/>
                </a:lnTo>
                <a:lnTo>
                  <a:pt x="634631" y="85102"/>
                </a:lnTo>
                <a:lnTo>
                  <a:pt x="638530" y="77673"/>
                </a:lnTo>
                <a:lnTo>
                  <a:pt x="647280" y="74434"/>
                </a:lnTo>
                <a:lnTo>
                  <a:pt x="764324" y="74434"/>
                </a:lnTo>
                <a:lnTo>
                  <a:pt x="764324" y="0"/>
                </a:lnTo>
                <a:lnTo>
                  <a:pt x="646493" y="0"/>
                </a:lnTo>
                <a:lnTo>
                  <a:pt x="607377" y="7962"/>
                </a:lnTo>
                <a:lnTo>
                  <a:pt x="578904" y="28879"/>
                </a:lnTo>
                <a:lnTo>
                  <a:pt x="561746" y="58293"/>
                </a:lnTo>
                <a:lnTo>
                  <a:pt x="556602" y="91770"/>
                </a:lnTo>
                <a:lnTo>
                  <a:pt x="564134" y="124841"/>
                </a:lnTo>
                <a:lnTo>
                  <a:pt x="585050" y="153073"/>
                </a:lnTo>
                <a:lnTo>
                  <a:pt x="620026" y="171996"/>
                </a:lnTo>
                <a:lnTo>
                  <a:pt x="709053" y="198818"/>
                </a:lnTo>
                <a:lnTo>
                  <a:pt x="716457" y="204419"/>
                </a:lnTo>
                <a:lnTo>
                  <a:pt x="717931" y="212636"/>
                </a:lnTo>
                <a:lnTo>
                  <a:pt x="714019" y="220065"/>
                </a:lnTo>
                <a:lnTo>
                  <a:pt x="705243" y="223304"/>
                </a:lnTo>
                <a:lnTo>
                  <a:pt x="563016" y="223304"/>
                </a:lnTo>
                <a:lnTo>
                  <a:pt x="563016" y="297675"/>
                </a:lnTo>
                <a:lnTo>
                  <a:pt x="712647" y="297675"/>
                </a:lnTo>
                <a:lnTo>
                  <a:pt x="751306" y="289801"/>
                </a:lnTo>
                <a:lnTo>
                  <a:pt x="779449" y="269113"/>
                </a:lnTo>
                <a:lnTo>
                  <a:pt x="796417" y="240017"/>
                </a:lnTo>
                <a:lnTo>
                  <a:pt x="801522" y="206921"/>
                </a:lnTo>
                <a:close/>
              </a:path>
              <a:path w="1270634" h="297814">
                <a:moveTo>
                  <a:pt x="1038910" y="0"/>
                </a:moveTo>
                <a:lnTo>
                  <a:pt x="788733" y="0"/>
                </a:lnTo>
                <a:lnTo>
                  <a:pt x="788733" y="74434"/>
                </a:lnTo>
                <a:lnTo>
                  <a:pt x="873429" y="74434"/>
                </a:lnTo>
                <a:lnTo>
                  <a:pt x="873429" y="297675"/>
                </a:lnTo>
                <a:lnTo>
                  <a:pt x="954316" y="297675"/>
                </a:lnTo>
                <a:lnTo>
                  <a:pt x="954316" y="74434"/>
                </a:lnTo>
                <a:lnTo>
                  <a:pt x="1038910" y="74434"/>
                </a:lnTo>
                <a:lnTo>
                  <a:pt x="1038910" y="0"/>
                </a:lnTo>
                <a:close/>
              </a:path>
              <a:path w="1270634" h="297814">
                <a:moveTo>
                  <a:pt x="1270114" y="75171"/>
                </a:moveTo>
                <a:lnTo>
                  <a:pt x="1264069" y="45923"/>
                </a:lnTo>
                <a:lnTo>
                  <a:pt x="1247597" y="22021"/>
                </a:lnTo>
                <a:lnTo>
                  <a:pt x="1223175" y="5918"/>
                </a:lnTo>
                <a:lnTo>
                  <a:pt x="1193292" y="0"/>
                </a:lnTo>
                <a:lnTo>
                  <a:pt x="1063421" y="0"/>
                </a:lnTo>
                <a:lnTo>
                  <a:pt x="1063421" y="74371"/>
                </a:lnTo>
                <a:lnTo>
                  <a:pt x="1144155" y="74371"/>
                </a:lnTo>
                <a:lnTo>
                  <a:pt x="1059192" y="145237"/>
                </a:lnTo>
                <a:lnTo>
                  <a:pt x="1033221" y="181114"/>
                </a:lnTo>
                <a:lnTo>
                  <a:pt x="1028725" y="220941"/>
                </a:lnTo>
                <a:lnTo>
                  <a:pt x="1028661" y="221411"/>
                </a:lnTo>
                <a:lnTo>
                  <a:pt x="1042835" y="259003"/>
                </a:lnTo>
                <a:lnTo>
                  <a:pt x="1073023" y="286778"/>
                </a:lnTo>
                <a:lnTo>
                  <a:pt x="1116571" y="297611"/>
                </a:lnTo>
                <a:lnTo>
                  <a:pt x="1270114" y="297611"/>
                </a:lnTo>
                <a:lnTo>
                  <a:pt x="1270114" y="223240"/>
                </a:lnTo>
                <a:lnTo>
                  <a:pt x="1116520" y="223240"/>
                </a:lnTo>
                <a:lnTo>
                  <a:pt x="1109065" y="220941"/>
                </a:lnTo>
                <a:lnTo>
                  <a:pt x="1104646" y="215315"/>
                </a:lnTo>
                <a:lnTo>
                  <a:pt x="1103985" y="208229"/>
                </a:lnTo>
                <a:lnTo>
                  <a:pt x="1107859" y="201599"/>
                </a:lnTo>
                <a:lnTo>
                  <a:pt x="1192606" y="125501"/>
                </a:lnTo>
                <a:lnTo>
                  <a:pt x="1192606" y="200850"/>
                </a:lnTo>
                <a:lnTo>
                  <a:pt x="1270114" y="200850"/>
                </a:lnTo>
                <a:lnTo>
                  <a:pt x="1270114" y="125501"/>
                </a:lnTo>
                <a:lnTo>
                  <a:pt x="1270114" y="75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5278" y="6176730"/>
            <a:ext cx="1198684" cy="2975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518627" y="6176728"/>
            <a:ext cx="3810" cy="297815"/>
          </a:xfrm>
          <a:custGeom>
            <a:avLst/>
            <a:gdLst/>
            <a:ahLst/>
            <a:cxnLst/>
            <a:rect l="l" t="t" r="r" b="b"/>
            <a:pathLst>
              <a:path w="3809" h="297814">
                <a:moveTo>
                  <a:pt x="3593" y="0"/>
                </a:moveTo>
                <a:lnTo>
                  <a:pt x="0" y="0"/>
                </a:lnTo>
                <a:lnTo>
                  <a:pt x="0" y="297614"/>
                </a:lnTo>
                <a:lnTo>
                  <a:pt x="3593" y="297614"/>
                </a:lnTo>
                <a:lnTo>
                  <a:pt x="3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" y="9"/>
            <a:ext cx="11044555" cy="5518785"/>
          </a:xfrm>
          <a:custGeom>
            <a:avLst/>
            <a:gdLst/>
            <a:ahLst/>
            <a:cxnLst/>
            <a:rect l="l" t="t" r="r" b="b"/>
            <a:pathLst>
              <a:path w="11044555" h="5518785">
                <a:moveTo>
                  <a:pt x="0" y="5518165"/>
                </a:moveTo>
                <a:lnTo>
                  <a:pt x="10624536" y="5518165"/>
                </a:lnTo>
                <a:lnTo>
                  <a:pt x="10673474" y="5515342"/>
                </a:lnTo>
                <a:lnTo>
                  <a:pt x="10720763" y="5507082"/>
                </a:lnTo>
                <a:lnTo>
                  <a:pt x="10766084" y="5493699"/>
                </a:lnTo>
                <a:lnTo>
                  <a:pt x="10809123" y="5475510"/>
                </a:lnTo>
                <a:lnTo>
                  <a:pt x="10849563" y="5452828"/>
                </a:lnTo>
                <a:lnTo>
                  <a:pt x="10887088" y="5425968"/>
                </a:lnTo>
                <a:lnTo>
                  <a:pt x="10921382" y="5395246"/>
                </a:lnTo>
                <a:lnTo>
                  <a:pt x="10952129" y="5360977"/>
                </a:lnTo>
                <a:lnTo>
                  <a:pt x="10979013" y="5323475"/>
                </a:lnTo>
                <a:lnTo>
                  <a:pt x="11001718" y="5283054"/>
                </a:lnTo>
                <a:lnTo>
                  <a:pt x="11019927" y="5240031"/>
                </a:lnTo>
                <a:lnTo>
                  <a:pt x="11033326" y="5194719"/>
                </a:lnTo>
                <a:lnTo>
                  <a:pt x="11041596" y="5147434"/>
                </a:lnTo>
                <a:lnTo>
                  <a:pt x="11044423" y="5098491"/>
                </a:lnTo>
                <a:lnTo>
                  <a:pt x="11044423" y="0"/>
                </a:lnTo>
              </a:path>
            </a:pathLst>
          </a:custGeom>
          <a:ln w="10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128" y="300989"/>
            <a:ext cx="126365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L’école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grandes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45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avancées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08" y="2231897"/>
            <a:ext cx="8134984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z="6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lang="en-US" sz="6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6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6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Calibri"/>
                <a:cs typeface="Calibri"/>
              </a:rPr>
              <a:t>Résolution</a:t>
            </a:r>
            <a:r>
              <a:rPr lang="en-US" sz="6000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rgbClr val="FFFFFF"/>
                </a:solidFill>
                <a:latin typeface="Calibri"/>
                <a:cs typeface="Calibri"/>
              </a:rPr>
              <a:t>Sudoku 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28" y="6268008"/>
            <a:ext cx="2296872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UE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lang="en-US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cs typeface="Calibri"/>
              </a:rPr>
              <a:t>Résolution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 de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Sudoku 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64974CD-5584-A291-78E3-9163997D195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lang="en-US" spc="-80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28190D4-9BD0-0070-67CC-CDACD6A3D02B}"/>
              </a:ext>
            </a:extLst>
          </p:cNvPr>
          <p:cNvSpPr txBox="1"/>
          <p:nvPr/>
        </p:nvSpPr>
        <p:spPr>
          <a:xfrm>
            <a:off x="4820919" y="6145727"/>
            <a:ext cx="813498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MOURTADA Nour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HAMAD Sana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0E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524575"/>
            <a:ext cx="12197080" cy="5338445"/>
            <a:chOff x="0" y="1524575"/>
            <a:chExt cx="12197080" cy="5338445"/>
          </a:xfrm>
        </p:grpSpPr>
        <p:sp>
          <p:nvSpPr>
            <p:cNvPr id="4" name="object 4"/>
            <p:cNvSpPr/>
            <p:nvPr/>
          </p:nvSpPr>
          <p:spPr>
            <a:xfrm>
              <a:off x="2666521" y="1529338"/>
              <a:ext cx="9525635" cy="5328920"/>
            </a:xfrm>
            <a:custGeom>
              <a:avLst/>
              <a:gdLst/>
              <a:ahLst/>
              <a:cxnLst/>
              <a:rect l="l" t="t" r="r" b="b"/>
              <a:pathLst>
                <a:path w="9525635" h="5328920">
                  <a:moveTo>
                    <a:pt x="9525478" y="0"/>
                  </a:moveTo>
                  <a:lnTo>
                    <a:pt x="378764" y="0"/>
                  </a:lnTo>
                  <a:lnTo>
                    <a:pt x="331280" y="2949"/>
                  </a:lnTo>
                  <a:lnTo>
                    <a:pt x="285549" y="11561"/>
                  </a:lnTo>
                  <a:lnTo>
                    <a:pt x="241926" y="25481"/>
                  </a:lnTo>
                  <a:lnTo>
                    <a:pt x="200768" y="44354"/>
                  </a:lnTo>
                  <a:lnTo>
                    <a:pt x="162430" y="67825"/>
                  </a:lnTo>
                  <a:lnTo>
                    <a:pt x="127269" y="95539"/>
                  </a:lnTo>
                  <a:lnTo>
                    <a:pt x="95641" y="127143"/>
                  </a:lnTo>
                  <a:lnTo>
                    <a:pt x="67901" y="162280"/>
                  </a:lnTo>
                  <a:lnTo>
                    <a:pt x="44407" y="200596"/>
                  </a:lnTo>
                  <a:lnTo>
                    <a:pt x="25513" y="241738"/>
                  </a:lnTo>
                  <a:lnTo>
                    <a:pt x="11577" y="285348"/>
                  </a:lnTo>
                  <a:lnTo>
                    <a:pt x="2954" y="331074"/>
                  </a:lnTo>
                  <a:lnTo>
                    <a:pt x="1" y="378561"/>
                  </a:lnTo>
                  <a:lnTo>
                    <a:pt x="0" y="5328509"/>
                  </a:lnTo>
                </a:path>
              </a:pathLst>
            </a:custGeom>
            <a:ln w="93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1114" y="6217805"/>
              <a:ext cx="1099185" cy="257175"/>
            </a:xfrm>
            <a:custGeom>
              <a:avLst/>
              <a:gdLst/>
              <a:ahLst/>
              <a:cxnLst/>
              <a:rect l="l" t="t" r="r" b="b"/>
              <a:pathLst>
                <a:path w="1099184" h="257175">
                  <a:moveTo>
                    <a:pt x="193890" y="0"/>
                  </a:moveTo>
                  <a:lnTo>
                    <a:pt x="0" y="0"/>
                  </a:lnTo>
                  <a:lnTo>
                    <a:pt x="0" y="257136"/>
                  </a:lnTo>
                  <a:lnTo>
                    <a:pt x="193890" y="257136"/>
                  </a:lnTo>
                  <a:lnTo>
                    <a:pt x="193890" y="192874"/>
                  </a:lnTo>
                  <a:lnTo>
                    <a:pt x="69888" y="192874"/>
                  </a:lnTo>
                  <a:lnTo>
                    <a:pt x="69888" y="157568"/>
                  </a:lnTo>
                  <a:lnTo>
                    <a:pt x="170332" y="157568"/>
                  </a:lnTo>
                  <a:lnTo>
                    <a:pt x="170332" y="95592"/>
                  </a:lnTo>
                  <a:lnTo>
                    <a:pt x="69888" y="95592"/>
                  </a:lnTo>
                  <a:lnTo>
                    <a:pt x="69888" y="64325"/>
                  </a:lnTo>
                  <a:lnTo>
                    <a:pt x="193890" y="64325"/>
                  </a:lnTo>
                  <a:lnTo>
                    <a:pt x="193890" y="0"/>
                  </a:lnTo>
                  <a:close/>
                </a:path>
                <a:path w="1099184" h="257175">
                  <a:moveTo>
                    <a:pt x="463715" y="0"/>
                  </a:moveTo>
                  <a:lnTo>
                    <a:pt x="393954" y="0"/>
                  </a:lnTo>
                  <a:lnTo>
                    <a:pt x="393954" y="179819"/>
                  </a:lnTo>
                  <a:lnTo>
                    <a:pt x="393065" y="179819"/>
                  </a:lnTo>
                  <a:lnTo>
                    <a:pt x="329272" y="0"/>
                  </a:lnTo>
                  <a:lnTo>
                    <a:pt x="217373" y="0"/>
                  </a:lnTo>
                  <a:lnTo>
                    <a:pt x="217373" y="257136"/>
                  </a:lnTo>
                  <a:lnTo>
                    <a:pt x="287337" y="257136"/>
                  </a:lnTo>
                  <a:lnTo>
                    <a:pt x="287337" y="71170"/>
                  </a:lnTo>
                  <a:lnTo>
                    <a:pt x="288226" y="71170"/>
                  </a:lnTo>
                  <a:lnTo>
                    <a:pt x="357797" y="257136"/>
                  </a:lnTo>
                  <a:lnTo>
                    <a:pt x="463715" y="257136"/>
                  </a:lnTo>
                  <a:lnTo>
                    <a:pt x="463715" y="0"/>
                  </a:lnTo>
                  <a:close/>
                </a:path>
                <a:path w="1099184" h="257175">
                  <a:moveTo>
                    <a:pt x="692708" y="193230"/>
                  </a:moveTo>
                  <a:lnTo>
                    <a:pt x="690549" y="159639"/>
                  </a:lnTo>
                  <a:lnTo>
                    <a:pt x="673074" y="129971"/>
                  </a:lnTo>
                  <a:lnTo>
                    <a:pt x="639356" y="110261"/>
                  </a:lnTo>
                  <a:lnTo>
                    <a:pt x="556907" y="85458"/>
                  </a:lnTo>
                  <a:lnTo>
                    <a:pt x="550506" y="80606"/>
                  </a:lnTo>
                  <a:lnTo>
                    <a:pt x="549198" y="73494"/>
                  </a:lnTo>
                  <a:lnTo>
                    <a:pt x="552564" y="67068"/>
                  </a:lnTo>
                  <a:lnTo>
                    <a:pt x="560120" y="64262"/>
                  </a:lnTo>
                  <a:lnTo>
                    <a:pt x="661416" y="64262"/>
                  </a:lnTo>
                  <a:lnTo>
                    <a:pt x="661416" y="0"/>
                  </a:lnTo>
                  <a:lnTo>
                    <a:pt x="559422" y="0"/>
                  </a:lnTo>
                  <a:lnTo>
                    <a:pt x="520827" y="9207"/>
                  </a:lnTo>
                  <a:lnTo>
                    <a:pt x="494880" y="32791"/>
                  </a:lnTo>
                  <a:lnTo>
                    <a:pt x="482536" y="64617"/>
                  </a:lnTo>
                  <a:lnTo>
                    <a:pt x="484720" y="98577"/>
                  </a:lnTo>
                  <a:lnTo>
                    <a:pt x="502412" y="128574"/>
                  </a:lnTo>
                  <a:lnTo>
                    <a:pt x="536511" y="148488"/>
                  </a:lnTo>
                  <a:lnTo>
                    <a:pt x="613600" y="171678"/>
                  </a:lnTo>
                  <a:lnTo>
                    <a:pt x="620014" y="176530"/>
                  </a:lnTo>
                  <a:lnTo>
                    <a:pt x="621309" y="183654"/>
                  </a:lnTo>
                  <a:lnTo>
                    <a:pt x="617956" y="190080"/>
                  </a:lnTo>
                  <a:lnTo>
                    <a:pt x="610400" y="192874"/>
                  </a:lnTo>
                  <a:lnTo>
                    <a:pt x="487260" y="192874"/>
                  </a:lnTo>
                  <a:lnTo>
                    <a:pt x="487260" y="257136"/>
                  </a:lnTo>
                  <a:lnTo>
                    <a:pt x="616661" y="257136"/>
                  </a:lnTo>
                  <a:lnTo>
                    <a:pt x="654824" y="248031"/>
                  </a:lnTo>
                  <a:lnTo>
                    <a:pt x="680491" y="224713"/>
                  </a:lnTo>
                  <a:lnTo>
                    <a:pt x="692708" y="193230"/>
                  </a:lnTo>
                  <a:close/>
                </a:path>
                <a:path w="1099184" h="257175">
                  <a:moveTo>
                    <a:pt x="899058" y="0"/>
                  </a:moveTo>
                  <a:lnTo>
                    <a:pt x="682561" y="0"/>
                  </a:lnTo>
                  <a:lnTo>
                    <a:pt x="682561" y="64325"/>
                  </a:lnTo>
                  <a:lnTo>
                    <a:pt x="755802" y="64325"/>
                  </a:lnTo>
                  <a:lnTo>
                    <a:pt x="755802" y="257136"/>
                  </a:lnTo>
                  <a:lnTo>
                    <a:pt x="825766" y="257136"/>
                  </a:lnTo>
                  <a:lnTo>
                    <a:pt x="825766" y="64325"/>
                  </a:lnTo>
                  <a:lnTo>
                    <a:pt x="899058" y="64325"/>
                  </a:lnTo>
                  <a:lnTo>
                    <a:pt x="899058" y="0"/>
                  </a:lnTo>
                  <a:close/>
                </a:path>
                <a:path w="1099184" h="257175">
                  <a:moveTo>
                    <a:pt x="1099121" y="64947"/>
                  </a:moveTo>
                  <a:lnTo>
                    <a:pt x="1093889" y="39674"/>
                  </a:lnTo>
                  <a:lnTo>
                    <a:pt x="1079627" y="19024"/>
                  </a:lnTo>
                  <a:lnTo>
                    <a:pt x="1058494" y="5105"/>
                  </a:lnTo>
                  <a:lnTo>
                    <a:pt x="1032624" y="0"/>
                  </a:lnTo>
                  <a:lnTo>
                    <a:pt x="920203" y="0"/>
                  </a:lnTo>
                  <a:lnTo>
                    <a:pt x="920203" y="64262"/>
                  </a:lnTo>
                  <a:lnTo>
                    <a:pt x="990066" y="64262"/>
                  </a:lnTo>
                  <a:lnTo>
                    <a:pt x="916559" y="125488"/>
                  </a:lnTo>
                  <a:lnTo>
                    <a:pt x="894092" y="156489"/>
                  </a:lnTo>
                  <a:lnTo>
                    <a:pt x="890181" y="190881"/>
                  </a:lnTo>
                  <a:lnTo>
                    <a:pt x="890143" y="191300"/>
                  </a:lnTo>
                  <a:lnTo>
                    <a:pt x="902385" y="223774"/>
                  </a:lnTo>
                  <a:lnTo>
                    <a:pt x="928509" y="247777"/>
                  </a:lnTo>
                  <a:lnTo>
                    <a:pt x="966190" y="257136"/>
                  </a:lnTo>
                  <a:lnTo>
                    <a:pt x="1099019" y="257136"/>
                  </a:lnTo>
                  <a:lnTo>
                    <a:pt x="1099019" y="192874"/>
                  </a:lnTo>
                  <a:lnTo>
                    <a:pt x="966139" y="192874"/>
                  </a:lnTo>
                  <a:lnTo>
                    <a:pt x="959688" y="190881"/>
                  </a:lnTo>
                  <a:lnTo>
                    <a:pt x="955878" y="186004"/>
                  </a:lnTo>
                  <a:lnTo>
                    <a:pt x="955332" y="179895"/>
                  </a:lnTo>
                  <a:lnTo>
                    <a:pt x="958697" y="174155"/>
                  </a:lnTo>
                  <a:lnTo>
                    <a:pt x="1031989" y="108394"/>
                  </a:lnTo>
                  <a:lnTo>
                    <a:pt x="1031989" y="173545"/>
                  </a:lnTo>
                  <a:lnTo>
                    <a:pt x="1099121" y="173545"/>
                  </a:lnTo>
                  <a:lnTo>
                    <a:pt x="1099121" y="108394"/>
                  </a:lnTo>
                  <a:lnTo>
                    <a:pt x="1099121" y="64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5281" y="6217795"/>
              <a:ext cx="1037361" cy="2570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21114" y="6217805"/>
              <a:ext cx="1182370" cy="257175"/>
            </a:xfrm>
            <a:custGeom>
              <a:avLst/>
              <a:gdLst/>
              <a:ahLst/>
              <a:cxnLst/>
              <a:rect l="l" t="t" r="r" b="b"/>
              <a:pathLst>
                <a:path w="1182370" h="257175">
                  <a:moveTo>
                    <a:pt x="193890" y="0"/>
                  </a:moveTo>
                  <a:lnTo>
                    <a:pt x="0" y="0"/>
                  </a:lnTo>
                  <a:lnTo>
                    <a:pt x="0" y="257136"/>
                  </a:lnTo>
                  <a:lnTo>
                    <a:pt x="193890" y="257136"/>
                  </a:lnTo>
                  <a:lnTo>
                    <a:pt x="193890" y="192874"/>
                  </a:lnTo>
                  <a:lnTo>
                    <a:pt x="69888" y="192874"/>
                  </a:lnTo>
                  <a:lnTo>
                    <a:pt x="69888" y="157568"/>
                  </a:lnTo>
                  <a:lnTo>
                    <a:pt x="170332" y="157568"/>
                  </a:lnTo>
                  <a:lnTo>
                    <a:pt x="170332" y="95592"/>
                  </a:lnTo>
                  <a:lnTo>
                    <a:pt x="69888" y="95592"/>
                  </a:lnTo>
                  <a:lnTo>
                    <a:pt x="69888" y="64325"/>
                  </a:lnTo>
                  <a:lnTo>
                    <a:pt x="193890" y="64325"/>
                  </a:lnTo>
                  <a:lnTo>
                    <a:pt x="193890" y="0"/>
                  </a:lnTo>
                  <a:close/>
                </a:path>
                <a:path w="1182370" h="257175">
                  <a:moveTo>
                    <a:pt x="463715" y="0"/>
                  </a:moveTo>
                  <a:lnTo>
                    <a:pt x="393954" y="0"/>
                  </a:lnTo>
                  <a:lnTo>
                    <a:pt x="393954" y="179819"/>
                  </a:lnTo>
                  <a:lnTo>
                    <a:pt x="393065" y="179819"/>
                  </a:lnTo>
                  <a:lnTo>
                    <a:pt x="329272" y="0"/>
                  </a:lnTo>
                  <a:lnTo>
                    <a:pt x="217373" y="0"/>
                  </a:lnTo>
                  <a:lnTo>
                    <a:pt x="217373" y="257136"/>
                  </a:lnTo>
                  <a:lnTo>
                    <a:pt x="287337" y="257136"/>
                  </a:lnTo>
                  <a:lnTo>
                    <a:pt x="287337" y="71170"/>
                  </a:lnTo>
                  <a:lnTo>
                    <a:pt x="288226" y="71170"/>
                  </a:lnTo>
                  <a:lnTo>
                    <a:pt x="357797" y="257136"/>
                  </a:lnTo>
                  <a:lnTo>
                    <a:pt x="463715" y="257136"/>
                  </a:lnTo>
                  <a:lnTo>
                    <a:pt x="463715" y="0"/>
                  </a:lnTo>
                  <a:close/>
                </a:path>
                <a:path w="1182370" h="257175">
                  <a:moveTo>
                    <a:pt x="692708" y="193230"/>
                  </a:moveTo>
                  <a:lnTo>
                    <a:pt x="690549" y="159639"/>
                  </a:lnTo>
                  <a:lnTo>
                    <a:pt x="673074" y="129971"/>
                  </a:lnTo>
                  <a:lnTo>
                    <a:pt x="639356" y="110261"/>
                  </a:lnTo>
                  <a:lnTo>
                    <a:pt x="556907" y="85458"/>
                  </a:lnTo>
                  <a:lnTo>
                    <a:pt x="550506" y="80606"/>
                  </a:lnTo>
                  <a:lnTo>
                    <a:pt x="549198" y="73494"/>
                  </a:lnTo>
                  <a:lnTo>
                    <a:pt x="552564" y="67068"/>
                  </a:lnTo>
                  <a:lnTo>
                    <a:pt x="560120" y="64262"/>
                  </a:lnTo>
                  <a:lnTo>
                    <a:pt x="661416" y="64262"/>
                  </a:lnTo>
                  <a:lnTo>
                    <a:pt x="661416" y="0"/>
                  </a:lnTo>
                  <a:lnTo>
                    <a:pt x="559422" y="0"/>
                  </a:lnTo>
                  <a:lnTo>
                    <a:pt x="520827" y="9207"/>
                  </a:lnTo>
                  <a:lnTo>
                    <a:pt x="494880" y="32791"/>
                  </a:lnTo>
                  <a:lnTo>
                    <a:pt x="482536" y="64617"/>
                  </a:lnTo>
                  <a:lnTo>
                    <a:pt x="484720" y="98577"/>
                  </a:lnTo>
                  <a:lnTo>
                    <a:pt x="502412" y="128574"/>
                  </a:lnTo>
                  <a:lnTo>
                    <a:pt x="536511" y="148488"/>
                  </a:lnTo>
                  <a:lnTo>
                    <a:pt x="613600" y="171678"/>
                  </a:lnTo>
                  <a:lnTo>
                    <a:pt x="620014" y="176530"/>
                  </a:lnTo>
                  <a:lnTo>
                    <a:pt x="621309" y="183654"/>
                  </a:lnTo>
                  <a:lnTo>
                    <a:pt x="617956" y="190080"/>
                  </a:lnTo>
                  <a:lnTo>
                    <a:pt x="610400" y="192874"/>
                  </a:lnTo>
                  <a:lnTo>
                    <a:pt x="487260" y="192874"/>
                  </a:lnTo>
                  <a:lnTo>
                    <a:pt x="487260" y="257136"/>
                  </a:lnTo>
                  <a:lnTo>
                    <a:pt x="616661" y="257136"/>
                  </a:lnTo>
                  <a:lnTo>
                    <a:pt x="654824" y="248031"/>
                  </a:lnTo>
                  <a:lnTo>
                    <a:pt x="680491" y="224713"/>
                  </a:lnTo>
                  <a:lnTo>
                    <a:pt x="692708" y="193230"/>
                  </a:lnTo>
                  <a:close/>
                </a:path>
                <a:path w="1182370" h="257175">
                  <a:moveTo>
                    <a:pt x="899058" y="0"/>
                  </a:moveTo>
                  <a:lnTo>
                    <a:pt x="682561" y="0"/>
                  </a:lnTo>
                  <a:lnTo>
                    <a:pt x="682561" y="64325"/>
                  </a:lnTo>
                  <a:lnTo>
                    <a:pt x="755802" y="64325"/>
                  </a:lnTo>
                  <a:lnTo>
                    <a:pt x="755802" y="257136"/>
                  </a:lnTo>
                  <a:lnTo>
                    <a:pt x="825766" y="257136"/>
                  </a:lnTo>
                  <a:lnTo>
                    <a:pt x="825766" y="64325"/>
                  </a:lnTo>
                  <a:lnTo>
                    <a:pt x="899058" y="64325"/>
                  </a:lnTo>
                  <a:lnTo>
                    <a:pt x="899058" y="0"/>
                  </a:lnTo>
                  <a:close/>
                </a:path>
                <a:path w="1182370" h="257175">
                  <a:moveTo>
                    <a:pt x="1099121" y="64947"/>
                  </a:moveTo>
                  <a:lnTo>
                    <a:pt x="1093889" y="39674"/>
                  </a:lnTo>
                  <a:lnTo>
                    <a:pt x="1079627" y="19024"/>
                  </a:lnTo>
                  <a:lnTo>
                    <a:pt x="1058494" y="5105"/>
                  </a:lnTo>
                  <a:lnTo>
                    <a:pt x="1032624" y="0"/>
                  </a:lnTo>
                  <a:lnTo>
                    <a:pt x="920203" y="0"/>
                  </a:lnTo>
                  <a:lnTo>
                    <a:pt x="920203" y="64262"/>
                  </a:lnTo>
                  <a:lnTo>
                    <a:pt x="990066" y="64262"/>
                  </a:lnTo>
                  <a:lnTo>
                    <a:pt x="916559" y="125488"/>
                  </a:lnTo>
                  <a:lnTo>
                    <a:pt x="894092" y="156489"/>
                  </a:lnTo>
                  <a:lnTo>
                    <a:pt x="890181" y="190881"/>
                  </a:lnTo>
                  <a:lnTo>
                    <a:pt x="890143" y="191300"/>
                  </a:lnTo>
                  <a:lnTo>
                    <a:pt x="902385" y="223774"/>
                  </a:lnTo>
                  <a:lnTo>
                    <a:pt x="928509" y="247777"/>
                  </a:lnTo>
                  <a:lnTo>
                    <a:pt x="966190" y="257136"/>
                  </a:lnTo>
                  <a:lnTo>
                    <a:pt x="1099019" y="257136"/>
                  </a:lnTo>
                  <a:lnTo>
                    <a:pt x="1099019" y="192874"/>
                  </a:lnTo>
                  <a:lnTo>
                    <a:pt x="966139" y="192874"/>
                  </a:lnTo>
                  <a:lnTo>
                    <a:pt x="959688" y="190881"/>
                  </a:lnTo>
                  <a:lnTo>
                    <a:pt x="955878" y="186004"/>
                  </a:lnTo>
                  <a:lnTo>
                    <a:pt x="955332" y="179895"/>
                  </a:lnTo>
                  <a:lnTo>
                    <a:pt x="958697" y="174155"/>
                  </a:lnTo>
                  <a:lnTo>
                    <a:pt x="1031989" y="108394"/>
                  </a:lnTo>
                  <a:lnTo>
                    <a:pt x="1031989" y="173545"/>
                  </a:lnTo>
                  <a:lnTo>
                    <a:pt x="1099121" y="173545"/>
                  </a:lnTo>
                  <a:lnTo>
                    <a:pt x="1099121" y="108394"/>
                  </a:lnTo>
                  <a:lnTo>
                    <a:pt x="1099121" y="64947"/>
                  </a:lnTo>
                  <a:close/>
                </a:path>
                <a:path w="1182370" h="257175">
                  <a:moveTo>
                    <a:pt x="1182370" y="0"/>
                  </a:moveTo>
                  <a:lnTo>
                    <a:pt x="1179207" y="0"/>
                  </a:lnTo>
                  <a:lnTo>
                    <a:pt x="1179207" y="257136"/>
                  </a:lnTo>
                  <a:lnTo>
                    <a:pt x="1182331" y="257136"/>
                  </a:lnTo>
                  <a:lnTo>
                    <a:pt x="1182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49824"/>
              <a:ext cx="6616699" cy="19081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98189" y="1902028"/>
            <a:ext cx="4136390" cy="156591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marR="5080">
              <a:lnSpc>
                <a:spcPts val="5640"/>
              </a:lnSpc>
              <a:spcBef>
                <a:spcPts val="990"/>
              </a:spcBef>
            </a:pP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Merci de</a:t>
            </a:r>
            <a:r>
              <a:rPr sz="5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alibri"/>
                <a:cs typeface="Calibri"/>
              </a:rPr>
              <a:t>votre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attention</a:t>
            </a:r>
            <a:r>
              <a:rPr sz="5400" spc="-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50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128" y="300989"/>
            <a:ext cx="1263650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L’école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grandes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45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avancées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59252" y="0"/>
            <a:ext cx="9533255" cy="6858000"/>
            <a:chOff x="2659252" y="0"/>
            <a:chExt cx="9533255" cy="6858000"/>
          </a:xfrm>
        </p:grpSpPr>
        <p:sp>
          <p:nvSpPr>
            <p:cNvPr id="12" name="object 12"/>
            <p:cNvSpPr/>
            <p:nvPr/>
          </p:nvSpPr>
          <p:spPr>
            <a:xfrm>
              <a:off x="2659252" y="4950459"/>
              <a:ext cx="14604" cy="1907539"/>
            </a:xfrm>
            <a:custGeom>
              <a:avLst/>
              <a:gdLst/>
              <a:ahLst/>
              <a:cxnLst/>
              <a:rect l="l" t="t" r="r" b="b"/>
              <a:pathLst>
                <a:path w="14605" h="1907540">
                  <a:moveTo>
                    <a:pt x="14292" y="0"/>
                  </a:moveTo>
                  <a:lnTo>
                    <a:pt x="0" y="0"/>
                  </a:lnTo>
                  <a:lnTo>
                    <a:pt x="0" y="1907539"/>
                  </a:lnTo>
                  <a:lnTo>
                    <a:pt x="14292" y="1907539"/>
                  </a:lnTo>
                  <a:lnTo>
                    <a:pt x="14292" y="0"/>
                  </a:lnTo>
                  <a:close/>
                </a:path>
              </a:pathLst>
            </a:custGeom>
            <a:solidFill>
              <a:srgbClr val="FF8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888" y="0"/>
              <a:ext cx="2285110" cy="3812413"/>
            </a:xfrm>
            <a:prstGeom prst="rect">
              <a:avLst/>
            </a:prstGeom>
          </p:spPr>
        </p:pic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E103E67-4B07-38BB-ED2D-DC853971B71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lang="en-US" spc="-8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3A51090-8D5D-D542-DE65-67CF00DD36D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lang="en-US" spc="-25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DEEE0-C7C8-C598-8120-018E9FD061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spc="-50" smtClean="0"/>
              <a:t>10</a:t>
            </a:fld>
            <a:endParaRPr lang="en-US"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09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Sommaire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689" y="2838801"/>
            <a:ext cx="7570241" cy="261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33144">
              <a:lnSpc>
                <a:spcPct val="112900"/>
              </a:lnSpc>
              <a:spcBef>
                <a:spcPts val="95"/>
              </a:spcBef>
              <a:tabLst>
                <a:tab pos="466725" algn="l"/>
              </a:tabLst>
            </a:pPr>
            <a:r>
              <a:rPr lang="fr-FR" sz="2400" spc="-25" dirty="0">
                <a:solidFill>
                  <a:srgbClr val="180E3B"/>
                </a:solidFill>
                <a:latin typeface="Calibri"/>
                <a:cs typeface="Calibri"/>
              </a:rPr>
              <a:t>01  </a:t>
            </a:r>
            <a:r>
              <a:rPr lang="fr-FR" sz="2400" dirty="0">
                <a:solidFill>
                  <a:srgbClr val="180E3B"/>
                </a:solidFill>
                <a:latin typeface="Calibri"/>
                <a:cs typeface="Calibri"/>
              </a:rPr>
              <a:t>	Objectifs du projet Sudoku</a:t>
            </a:r>
          </a:p>
          <a:p>
            <a:pPr marL="12700" marR="1033144">
              <a:lnSpc>
                <a:spcPct val="112900"/>
              </a:lnSpc>
              <a:spcBef>
                <a:spcPts val="95"/>
              </a:spcBef>
              <a:tabLst>
                <a:tab pos="466725" algn="l"/>
              </a:tabLst>
            </a:pPr>
            <a:r>
              <a:rPr lang="fr-FR" sz="2400" dirty="0">
                <a:solidFill>
                  <a:srgbClr val="180E3B"/>
                </a:solidFill>
                <a:latin typeface="Calibri"/>
                <a:cs typeface="Calibri"/>
              </a:rPr>
              <a:t>02  Architecture générale du code</a:t>
            </a:r>
          </a:p>
          <a:p>
            <a:pPr marL="12700" marR="1033144">
              <a:lnSpc>
                <a:spcPct val="112900"/>
              </a:lnSpc>
              <a:spcBef>
                <a:spcPts val="95"/>
              </a:spcBef>
              <a:tabLst>
                <a:tab pos="466725" algn="l"/>
              </a:tabLst>
            </a:pPr>
            <a:r>
              <a:rPr lang="fr-FR" sz="2400" spc="-25" dirty="0">
                <a:solidFill>
                  <a:srgbClr val="180E3B"/>
                </a:solidFill>
                <a:latin typeface="Calibri"/>
                <a:cs typeface="Calibri"/>
              </a:rPr>
              <a:t>03</a:t>
            </a:r>
            <a:r>
              <a:rPr lang="fr-FR" sz="2400" dirty="0">
                <a:solidFill>
                  <a:srgbClr val="180E3B"/>
                </a:solidFill>
                <a:latin typeface="Calibri"/>
                <a:cs typeface="Calibri"/>
              </a:rPr>
              <a:t>	Génération et gestion de la difficulté du Sudoku</a:t>
            </a:r>
            <a:endParaRPr lang="fr-FR" sz="2400" dirty="0">
              <a:latin typeface="Calibri"/>
              <a:cs typeface="Calibri"/>
            </a:endParaRPr>
          </a:p>
          <a:p>
            <a:pPr marL="12700" marR="327025">
              <a:lnSpc>
                <a:spcPts val="3250"/>
              </a:lnSpc>
              <a:spcBef>
                <a:spcPts val="160"/>
              </a:spcBef>
              <a:tabLst>
                <a:tab pos="466725" algn="l"/>
              </a:tabLst>
            </a:pPr>
            <a:r>
              <a:rPr lang="nl-NL" sz="2400" dirty="0">
                <a:solidFill>
                  <a:srgbClr val="180E3B"/>
                </a:solidFill>
                <a:latin typeface="Calibri"/>
                <a:cs typeface="Calibri"/>
              </a:rPr>
              <a:t>04  Algorithme DLX (Dancing Links) de Donald Knuth</a:t>
            </a:r>
          </a:p>
          <a:p>
            <a:pPr marL="12700" marR="327025">
              <a:lnSpc>
                <a:spcPts val="3250"/>
              </a:lnSpc>
              <a:spcBef>
                <a:spcPts val="160"/>
              </a:spcBef>
              <a:tabLst>
                <a:tab pos="466725" algn="l"/>
              </a:tabLst>
            </a:pPr>
            <a:r>
              <a:rPr lang="nl-NL" sz="2400" dirty="0">
                <a:solidFill>
                  <a:srgbClr val="180E3B"/>
                </a:solidFill>
                <a:latin typeface="Calibri"/>
                <a:cs typeface="Calibri"/>
              </a:rPr>
              <a:t>05  Interface graphique GTK4</a:t>
            </a:r>
            <a:endParaRPr lang="fr-FR" sz="2400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27025">
              <a:lnSpc>
                <a:spcPts val="3250"/>
              </a:lnSpc>
              <a:spcBef>
                <a:spcPts val="160"/>
              </a:spcBef>
              <a:tabLst>
                <a:tab pos="466725" algn="l"/>
              </a:tabLst>
            </a:pPr>
            <a:r>
              <a:rPr lang="fr-FR" sz="2400" spc="-25" dirty="0">
                <a:solidFill>
                  <a:srgbClr val="180E3B"/>
                </a:solidFill>
                <a:latin typeface="Calibri"/>
                <a:cs typeface="Calibri"/>
              </a:rPr>
              <a:t>06</a:t>
            </a:r>
            <a:r>
              <a:rPr lang="fr-FR" sz="2400" dirty="0">
                <a:solidFill>
                  <a:srgbClr val="180E3B"/>
                </a:solidFill>
                <a:latin typeface="Calibri"/>
                <a:cs typeface="Calibri"/>
              </a:rPr>
              <a:t>	Améliorations, tests et perspectives d’évolution</a:t>
            </a:r>
            <a:endParaRPr lang="fr-FR"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pic>
        <p:nvPicPr>
          <p:cNvPr id="10" name="Picture 9" descr="A screenshot of a game&#10;&#10;AI-generated content may be incorrect.">
            <a:extLst>
              <a:ext uri="{FF2B5EF4-FFF2-40B4-BE49-F238E27FC236}">
                <a16:creationId xmlns:a16="http://schemas.microsoft.com/office/drawing/2014/main" id="{3FA01371-8F0E-2109-5DAA-4CDE3649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6" y="527633"/>
            <a:ext cx="3791145" cy="50866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763" y="207086"/>
            <a:ext cx="7570241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dirty="0"/>
              <a:t>01.</a:t>
            </a:r>
            <a:r>
              <a:rPr spc="-65" dirty="0"/>
              <a:t> </a:t>
            </a:r>
            <a:r>
              <a:rPr lang="en-US" spc="-30" dirty="0" err="1"/>
              <a:t>Objectifs</a:t>
            </a:r>
            <a:r>
              <a:rPr lang="en-US" spc="-30" dirty="0"/>
              <a:t> du </a:t>
            </a:r>
            <a:r>
              <a:rPr lang="en-US" spc="-30" dirty="0" err="1"/>
              <a:t>projet</a:t>
            </a:r>
            <a:r>
              <a:rPr lang="en-US" spc="-30" dirty="0"/>
              <a:t> Sudoku</a:t>
            </a:r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4" name="object 4"/>
          <p:cNvSpPr txBox="1"/>
          <p:nvPr/>
        </p:nvSpPr>
        <p:spPr>
          <a:xfrm>
            <a:off x="367690" y="1211960"/>
            <a:ext cx="6185510" cy="365292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Ce projet est une application complète de Sudoku développée en langage C, intégrant :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Interface Graphique Moderne :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Développée avec GTK4 et Cairo pour un rendu fluide et professionnel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Algorithme de Pointe :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Implémentation de l'algorithme Dancing Links (DLX) de Donald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Knuth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pour résoudre les grilles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Génération Intelligente :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Création automatique de puzzles avec différents niveaux de difficulté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Expérience Utilisateur Complète :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Système de score, chronomètre, validation en temps réel, et indices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Persistance des Données :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Sauvegarde et chargement automatique des parties en cours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072" y="5787644"/>
            <a:ext cx="502856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Calibri"/>
                <a:cs typeface="Calibri"/>
              </a:rPr>
              <a:t>PRINCE2</a:t>
            </a:r>
            <a:r>
              <a:rPr sz="1050" i="1" spc="-30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(Projects</a:t>
            </a:r>
            <a:r>
              <a:rPr sz="1050" i="1" spc="-35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IN</a:t>
            </a:r>
            <a:r>
              <a:rPr sz="1050" i="1" spc="-20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Controlled</a:t>
            </a:r>
            <a:r>
              <a:rPr sz="1050" i="1" spc="-30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Environments)</a:t>
            </a:r>
            <a:r>
              <a:rPr sz="1050" i="1" spc="-45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:</a:t>
            </a:r>
            <a:r>
              <a:rPr sz="1050" i="1" spc="-30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méthode</a:t>
            </a:r>
            <a:r>
              <a:rPr sz="1050" i="1" spc="-30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de</a:t>
            </a:r>
            <a:r>
              <a:rPr sz="1050" i="1" spc="-25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gestion</a:t>
            </a:r>
            <a:r>
              <a:rPr sz="1050" i="1" spc="-25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et</a:t>
            </a:r>
            <a:r>
              <a:rPr sz="1050" i="1" spc="-15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certification</a:t>
            </a:r>
            <a:r>
              <a:rPr sz="1050" i="1" spc="-30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de</a:t>
            </a:r>
            <a:r>
              <a:rPr sz="1050" i="1" spc="-25" dirty="0">
                <a:latin typeface="Calibri"/>
                <a:cs typeface="Calibri"/>
              </a:rPr>
              <a:t> </a:t>
            </a:r>
            <a:r>
              <a:rPr sz="1050" i="1" spc="-10" dirty="0">
                <a:latin typeface="Calibri"/>
                <a:cs typeface="Calibri"/>
              </a:rPr>
              <a:t>projet </a:t>
            </a:r>
            <a:r>
              <a:rPr sz="1050" i="1" dirty="0">
                <a:latin typeface="Calibri"/>
                <a:cs typeface="Calibri"/>
              </a:rPr>
              <a:t>ISO</a:t>
            </a:r>
            <a:r>
              <a:rPr sz="1050" i="1" spc="10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:</a:t>
            </a:r>
            <a:r>
              <a:rPr sz="1050" i="1" spc="-5" dirty="0">
                <a:latin typeface="Calibri"/>
                <a:cs typeface="Calibri"/>
              </a:rPr>
              <a:t> </a:t>
            </a:r>
            <a:r>
              <a:rPr sz="1050" i="1" spc="-10" dirty="0">
                <a:latin typeface="Calibri"/>
                <a:cs typeface="Calibri"/>
              </a:rPr>
              <a:t>International </a:t>
            </a:r>
            <a:r>
              <a:rPr sz="1050" i="1" dirty="0">
                <a:latin typeface="Calibri"/>
                <a:cs typeface="Calibri"/>
              </a:rPr>
              <a:t>Organization</a:t>
            </a:r>
            <a:r>
              <a:rPr sz="1050" i="1" spc="-5" dirty="0">
                <a:latin typeface="Calibri"/>
                <a:cs typeface="Calibri"/>
              </a:rPr>
              <a:t> </a:t>
            </a:r>
            <a:r>
              <a:rPr sz="1050" i="1" dirty="0">
                <a:latin typeface="Calibri"/>
                <a:cs typeface="Calibri"/>
              </a:rPr>
              <a:t>for</a:t>
            </a:r>
            <a:r>
              <a:rPr sz="1050" i="1" spc="15" dirty="0">
                <a:latin typeface="Calibri"/>
                <a:cs typeface="Calibri"/>
              </a:rPr>
              <a:t> </a:t>
            </a:r>
            <a:r>
              <a:rPr sz="1050" i="1" spc="-10" dirty="0">
                <a:latin typeface="Calibri"/>
                <a:cs typeface="Calibri"/>
              </a:rPr>
              <a:t>Standardization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2" name="Picture 11" descr="A screenshot of a game&#10;&#10;AI-generated content may be incorrect.">
            <a:extLst>
              <a:ext uri="{FF2B5EF4-FFF2-40B4-BE49-F238E27FC236}">
                <a16:creationId xmlns:a16="http://schemas.microsoft.com/office/drawing/2014/main" id="{F0C8B297-6833-4311-16C8-384468013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6" y="527633"/>
            <a:ext cx="3791145" cy="50866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0452B-C808-A150-CD73-4B0715B94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5C8ED7-4AC7-4634-3222-49928D4F72D0}"/>
              </a:ext>
            </a:extLst>
          </p:cNvPr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F7A6311-EA0A-BE78-488A-44FE3B3C9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763" y="207086"/>
            <a:ext cx="7570241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dirty="0"/>
              <a:t>0</a:t>
            </a:r>
            <a:r>
              <a:rPr lang="en-US" dirty="0"/>
              <a:t>2</a:t>
            </a:r>
            <a:r>
              <a:rPr dirty="0"/>
              <a:t>.</a:t>
            </a:r>
            <a:r>
              <a:rPr spc="-65" dirty="0"/>
              <a:t> </a:t>
            </a:r>
            <a:r>
              <a:rPr lang="en-US" spc="-30" dirty="0"/>
              <a:t>Architecture </a:t>
            </a:r>
            <a:r>
              <a:rPr lang="en-US" spc="-30" dirty="0" err="1"/>
              <a:t>générale</a:t>
            </a:r>
            <a:r>
              <a:rPr lang="en-US" spc="-30" dirty="0"/>
              <a:t> du code</a:t>
            </a:r>
            <a:endParaRPr spc="-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9AFBC35-7981-08A4-7467-1C3A43D36C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4528AAC-9169-6893-F189-0DE8AD797ED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B939EC-DE37-0918-DA05-4A3F25B800B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CE87EF-59B1-4A14-A5D6-7E587FBB4924}"/>
              </a:ext>
            </a:extLst>
          </p:cNvPr>
          <p:cNvSpPr txBox="1"/>
          <p:nvPr/>
        </p:nvSpPr>
        <p:spPr>
          <a:xfrm>
            <a:off x="367690" y="1211960"/>
            <a:ext cx="7473314" cy="43454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Le projet adopte une architecture structurée et hiérarchisée, séparant la logique métier, la résolution algorithmique et l’interface graphique.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endParaRPr lang="fr-FR" sz="1800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🧩 Structure modulaire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SudokuGameState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— gestion de l’état du jeu (grilles, score,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timer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, erreurs).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UIState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— contrôle de l’interface GTK4 et des interactions utilisateur.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DLXNode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/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DLXSolverState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— structures de données pour l’algorithme DLX (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Algorithm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X).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endParaRPr lang="fr-FR" sz="1800" b="1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⚙️ Organisation fonctionnelle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Moteur de génération → création et validation de grilles valides.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Module de persistance → sauvegarde et restauration des parties.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Gestionnaire de session → score, erreurs, chronomètre, difficulté.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Interface graphique (GTK4 + Cairo) → rendu, saisie et interaction.</a:t>
            </a:r>
          </a:p>
        </p:txBody>
      </p:sp>
      <p:pic>
        <p:nvPicPr>
          <p:cNvPr id="10" name="Picture 9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9B730F31-9885-987D-A073-53979DD09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93" y="429037"/>
            <a:ext cx="3479178" cy="52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6C448-C1D6-D6CA-BEF2-8BD59A9D6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9F07BFC-C45B-1021-8261-4EFF95A4B318}"/>
              </a:ext>
            </a:extLst>
          </p:cNvPr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6040BB-1596-5016-BE02-8AE6B716D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763" y="207086"/>
            <a:ext cx="9330437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dirty="0"/>
              <a:t>0</a:t>
            </a:r>
            <a:r>
              <a:rPr lang="en-US" dirty="0"/>
              <a:t>3</a:t>
            </a:r>
            <a:r>
              <a:rPr dirty="0"/>
              <a:t>.</a:t>
            </a:r>
            <a:r>
              <a:rPr spc="-65" dirty="0"/>
              <a:t> </a:t>
            </a:r>
            <a:r>
              <a:rPr lang="fr-FR" spc="-30" dirty="0"/>
              <a:t>Génération et gestion de la difficulté du Sudoku</a:t>
            </a:r>
            <a:endParaRPr spc="-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7A5529C-88AF-076D-7EE5-E2686D33C9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97F80F0-0082-4491-ED6B-3D56FC7012A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B3D48A6-98B5-8690-5DF7-0C4809D16CF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8DBA135-E81E-9D76-819F-93074188A8BC}"/>
              </a:ext>
            </a:extLst>
          </p:cNvPr>
          <p:cNvSpPr txBox="1"/>
          <p:nvPr/>
        </p:nvSpPr>
        <p:spPr>
          <a:xfrm>
            <a:off x="367690" y="1211960"/>
            <a:ext cx="6185510" cy="431977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• Génération complète d’une grille Sudoku valide grâce à un algorithme récursif de remplissage aléatoire.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endParaRPr lang="fr-FR" sz="1800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• Application d’une formule de difficulté issue du rapport :clues(L) = clip(56 - 3×L, 24, 56)→ permet d’adapter le nombre d’indices selon le niveau choisi.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endParaRPr lang="fr-FR" sz="1800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• Correspondance des niveaux :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– Débutant (L=1) → 53 indices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– Moyen (L=4) → 44 indices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– Difficile (L=7) → 35 indices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– Expert (L=10) → 26 indices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endParaRPr lang="fr-FR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• Le programme gère automatiquement le score, le nombre d’erreurs et le temps de jeu selon la difficulté.</a:t>
            </a:r>
          </a:p>
        </p:txBody>
      </p:sp>
      <p:pic>
        <p:nvPicPr>
          <p:cNvPr id="6" name="Picture 5" descr="A screenshot of a game&#10;&#10;AI-generated content may be incorrect.">
            <a:extLst>
              <a:ext uri="{FF2B5EF4-FFF2-40B4-BE49-F238E27FC236}">
                <a16:creationId xmlns:a16="http://schemas.microsoft.com/office/drawing/2014/main" id="{5E919D75-312A-0B89-412E-4E12129F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69" y="861010"/>
            <a:ext cx="3507426" cy="4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1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29BD9-9675-2652-9548-92F5E6F9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39A801-247A-A9C1-A71F-13AF9DD10CD1}"/>
              </a:ext>
            </a:extLst>
          </p:cNvPr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E78CBE-7DBE-3851-40C7-71E165455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763" y="207086"/>
            <a:ext cx="10016237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04.</a:t>
            </a:r>
            <a:r>
              <a:rPr lang="en-US" spc="-65" dirty="0"/>
              <a:t> </a:t>
            </a:r>
            <a:r>
              <a:rPr lang="en-US" dirty="0" err="1"/>
              <a:t>Algorithme</a:t>
            </a:r>
            <a:r>
              <a:rPr lang="en-US" dirty="0"/>
              <a:t> DLX (Dancing Links) de Donald Knuth</a:t>
            </a:r>
            <a:endParaRPr spc="-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389C49B-29F9-F013-4BD9-D8588C8D44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E06C693-8A66-0C12-62AE-C9002EA92F9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13EF3FA-0C02-E008-47B3-CE515B4B04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D126B75-8C0F-DEAC-6A8F-0EEF643CCF9A}"/>
              </a:ext>
            </a:extLst>
          </p:cNvPr>
          <p:cNvSpPr txBox="1"/>
          <p:nvPr/>
        </p:nvSpPr>
        <p:spPr>
          <a:xfrm>
            <a:off x="367690" y="1211960"/>
            <a:ext cx="6185510" cy="424282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L’algorithme DLX est une implémentation optimisée de 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l’</a:t>
            </a:r>
            <a:r>
              <a:rPr lang="fr-FR" sz="1800" b="1" dirty="0" err="1">
                <a:solidFill>
                  <a:srgbClr val="180E3B"/>
                </a:solidFill>
                <a:latin typeface="Calibri"/>
                <a:cs typeface="Calibri"/>
              </a:rPr>
              <a:t>Algorithm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 X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développé par Donald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Knuth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pour résoudre les 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problèmes de couverture exacte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(exact cover).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Il repose sur une structure de données circulaire et doublement chaînée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, permettant la suppression et la restauration rapide de colonnes et de lignes.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endParaRPr lang="fr-FR" sz="1800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Chaque grille est transformée en matrice binaire de contraintes comportant 324 colonnes :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81 → chaque case contient un nombre unique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81 → chaque ligne contient 1 à 9 une seule fois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81 → chaque colonne contient 1 à 9 une seule fois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81 → chaque région 3×3 contient 1 à 9 une seule fois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Un nœud DLX représente un « 1 » dans cette matrice et se relie à ses voisins (haut, bas, gauche, droite).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05CCC3-2A0D-903C-3B94-1E77C9324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81" y="1076870"/>
            <a:ext cx="4419602" cy="41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756AE-4EF7-5DAC-DD36-ACCC7E8D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B71DFB-F0A7-F446-6B47-AC94C36D286E}"/>
              </a:ext>
            </a:extLst>
          </p:cNvPr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AA625A6-AE91-7D59-A902-A0425D42407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0E8459F-CE3F-883C-987A-14A7C31FA57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2F4AF5-BD9F-8117-283A-098BC467B5A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84E24B-8747-4E50-D241-A6A4007A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-381000"/>
            <a:ext cx="7010400" cy="60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A6AF5-C441-2332-520E-F74A8CD31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FF4CA4-15E6-CEEA-E794-BEDF38CAF405}"/>
              </a:ext>
            </a:extLst>
          </p:cNvPr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6C72B8-16DE-B56A-A671-06FD48AAE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763" y="207086"/>
            <a:ext cx="9940037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dirty="0"/>
              <a:t>0</a:t>
            </a:r>
            <a:r>
              <a:rPr lang="en-US" dirty="0"/>
              <a:t>5</a:t>
            </a:r>
            <a:r>
              <a:rPr dirty="0"/>
              <a:t>.</a:t>
            </a:r>
            <a:r>
              <a:rPr spc="-65" dirty="0"/>
              <a:t> </a:t>
            </a:r>
            <a:r>
              <a:rPr lang="fr-FR" dirty="0"/>
              <a:t>Interface graphique GTK4 et interaction utilisateur</a:t>
            </a:r>
            <a:endParaRPr spc="-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704349-BAE7-7CF5-D288-54A0D1BD3F7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F112158-B585-86EF-55D2-6C1DD405E66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56469FE-0676-7A31-B3F1-51D36A934EC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0769CB3-CE7A-2464-27C7-B283519B251D}"/>
              </a:ext>
            </a:extLst>
          </p:cNvPr>
          <p:cNvSpPr txBox="1"/>
          <p:nvPr/>
        </p:nvSpPr>
        <p:spPr>
          <a:xfrm>
            <a:off x="367690" y="1211960"/>
            <a:ext cx="6566510" cy="407611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Créer une interface moderne, fluide et interactive pour jouer et résoudre le Sudoku.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endParaRPr lang="fr-FR" sz="1800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Technologies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GTK 4: gestion des fenêtres et événements.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Cairo: dessin dynamique de la grille.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CSS GTK: personnalisation visuelle (boutons, couleurs, polices).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endParaRPr lang="fr-FR" sz="1800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Composants principaux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Menu principal: sélection de difficulté, reprise de partie.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Zone de dessin: affichage de la grille et surlignage interactif.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Pavé numérique &amp; boutons d’action: Clear,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Hint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, Solve, Reset, Menu.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Barre d’infos: score, erreurs,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timer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, difficulté</a:t>
            </a:r>
          </a:p>
        </p:txBody>
      </p:sp>
      <p:pic>
        <p:nvPicPr>
          <p:cNvPr id="10" name="Picture 9" descr="A screenshot of a game&#10;&#10;AI-generated content may be incorrect.">
            <a:extLst>
              <a:ext uri="{FF2B5EF4-FFF2-40B4-BE49-F238E27FC236}">
                <a16:creationId xmlns:a16="http://schemas.microsoft.com/office/drawing/2014/main" id="{7F5CE447-312E-A568-B9A8-988F3FD3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62" y="742490"/>
            <a:ext cx="3470874" cy="465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B2ED-94E1-CDF3-E3AF-27444CCD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0EE4C5-97EE-F889-9C55-507AD0E77648}"/>
              </a:ext>
            </a:extLst>
          </p:cNvPr>
          <p:cNvSpPr/>
          <p:nvPr/>
        </p:nvSpPr>
        <p:spPr>
          <a:xfrm>
            <a:off x="0" y="-38"/>
            <a:ext cx="11429365" cy="5710555"/>
          </a:xfrm>
          <a:custGeom>
            <a:avLst/>
            <a:gdLst/>
            <a:ahLst/>
            <a:cxnLst/>
            <a:rect l="l" t="t" r="r" b="b"/>
            <a:pathLst>
              <a:path w="11429365" h="5710555">
                <a:moveTo>
                  <a:pt x="0" y="5710320"/>
                </a:moveTo>
                <a:lnTo>
                  <a:pt x="10994596" y="5710320"/>
                </a:lnTo>
                <a:lnTo>
                  <a:pt x="11041912" y="5707771"/>
                </a:lnTo>
                <a:lnTo>
                  <a:pt x="11087760" y="5700303"/>
                </a:lnTo>
                <a:lnTo>
                  <a:pt x="11131873" y="5688180"/>
                </a:lnTo>
                <a:lnTo>
                  <a:pt x="11173985" y="5671666"/>
                </a:lnTo>
                <a:lnTo>
                  <a:pt x="11213831" y="5651027"/>
                </a:lnTo>
                <a:lnTo>
                  <a:pt x="11251143" y="5626528"/>
                </a:lnTo>
                <a:lnTo>
                  <a:pt x="11285657" y="5598434"/>
                </a:lnTo>
                <a:lnTo>
                  <a:pt x="11317107" y="5567009"/>
                </a:lnTo>
                <a:lnTo>
                  <a:pt x="11345226" y="5532518"/>
                </a:lnTo>
                <a:lnTo>
                  <a:pt x="11369749" y="5495227"/>
                </a:lnTo>
                <a:lnTo>
                  <a:pt x="11390409" y="5455400"/>
                </a:lnTo>
                <a:lnTo>
                  <a:pt x="11406941" y="5413302"/>
                </a:lnTo>
                <a:lnTo>
                  <a:pt x="11419079" y="5369198"/>
                </a:lnTo>
                <a:lnTo>
                  <a:pt x="11426557" y="5323354"/>
                </a:lnTo>
                <a:lnTo>
                  <a:pt x="11429108" y="5276033"/>
                </a:lnTo>
                <a:lnTo>
                  <a:pt x="11429108" y="0"/>
                </a:lnTo>
              </a:path>
            </a:pathLst>
          </a:custGeom>
          <a:ln w="10679">
            <a:solidFill>
              <a:srgbClr val="180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024F66C-02DB-5B9A-CA63-9A6EA618F5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763" y="207086"/>
            <a:ext cx="9940037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dirty="0"/>
              <a:t>0</a:t>
            </a:r>
            <a:r>
              <a:rPr lang="en-US" dirty="0"/>
              <a:t>6</a:t>
            </a:r>
            <a:r>
              <a:rPr dirty="0"/>
              <a:t>.</a:t>
            </a:r>
            <a:r>
              <a:rPr spc="-65" dirty="0"/>
              <a:t> </a:t>
            </a:r>
            <a:r>
              <a:rPr lang="fr-FR" dirty="0"/>
              <a:t>Améliorations, tests et perspectives d’évolution</a:t>
            </a:r>
            <a:endParaRPr spc="-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9E69B52-7ED5-DF45-AB80-A387C74D451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0"/>
              <a:t>Langage C</a:t>
            </a:r>
            <a:endParaRPr spc="-25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7F0AB34-F2A2-54C5-3F77-53F80A2CC86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80"/>
              <a:t>17/10/2025</a:t>
            </a:r>
            <a:endParaRPr spc="-8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F6676FB-D722-62EC-3EC1-93507213188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5B1DB2A-73FE-44D5-00BD-4DF57247DAF6}"/>
              </a:ext>
            </a:extLst>
          </p:cNvPr>
          <p:cNvSpPr txBox="1"/>
          <p:nvPr/>
        </p:nvSpPr>
        <p:spPr>
          <a:xfrm>
            <a:off x="367689" y="1211960"/>
            <a:ext cx="8395311" cy="431977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🔍 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Problème identifié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Les premières versions présentaient des fuites mémoire dans :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Les nœuds DLX (allocations dynamiques non libérées).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Les ressources GTK et fournisseurs CSS non désalloués.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Les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timers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 et callbacks encore actifs après la fermeture de la fenêtre.</a:t>
            </a: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endParaRPr lang="fr-FR" dirty="0">
              <a:solidFill>
                <a:srgbClr val="180E3B"/>
              </a:solidFill>
              <a:latin typeface="Calibri"/>
              <a:cs typeface="Calibri"/>
            </a:endParaRPr>
          </a:p>
          <a:p>
            <a:pPr marL="12700" marR="344805">
              <a:lnSpc>
                <a:spcPts val="2140"/>
              </a:lnSpc>
              <a:spcBef>
                <a:spcPts val="185"/>
              </a:spcBef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🧰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 Solutions mises en place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Ajout d’une désallocation systématique de tous les nœuds DLX créés dynamiquement.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Implémentation de la fonction </a:t>
            </a:r>
            <a:r>
              <a:rPr lang="fr-FR" sz="1800" b="1" dirty="0" err="1">
                <a:solidFill>
                  <a:srgbClr val="180E3B"/>
                </a:solidFill>
                <a:latin typeface="Calibri"/>
                <a:cs typeface="Calibri"/>
              </a:rPr>
              <a:t>free_dlx_solver_memory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()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pour assurer le nettoyage complet.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Libération explicite des ressources GTK (</a:t>
            </a:r>
            <a:r>
              <a:rPr lang="fr-FR" sz="1800" b="1" dirty="0" err="1">
                <a:solidFill>
                  <a:srgbClr val="180E3B"/>
                </a:solidFill>
                <a:latin typeface="Calibri"/>
                <a:cs typeface="Calibri"/>
              </a:rPr>
              <a:t>g_free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, </a:t>
            </a:r>
            <a:r>
              <a:rPr lang="fr-FR" sz="1800" b="1" dirty="0" err="1">
                <a:solidFill>
                  <a:srgbClr val="180E3B"/>
                </a:solidFill>
                <a:latin typeface="Calibri"/>
                <a:cs typeface="Calibri"/>
              </a:rPr>
              <a:t>g_object_unref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) et arrêt sécurisé des </a:t>
            </a:r>
            <a:r>
              <a:rPr lang="fr-FR" sz="1800" dirty="0" err="1">
                <a:solidFill>
                  <a:srgbClr val="180E3B"/>
                </a:solidFill>
                <a:latin typeface="Calibri"/>
                <a:cs typeface="Calibri"/>
              </a:rPr>
              <a:t>timers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.</a:t>
            </a:r>
          </a:p>
          <a:p>
            <a:pPr marL="298450" marR="344805" indent="-285750">
              <a:lnSpc>
                <a:spcPts val="214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Création d’une routine dédiée </a:t>
            </a:r>
            <a:r>
              <a:rPr lang="fr-FR" sz="1800" b="1" dirty="0" err="1">
                <a:solidFill>
                  <a:srgbClr val="180E3B"/>
                </a:solidFill>
                <a:latin typeface="Calibri"/>
                <a:cs typeface="Calibri"/>
              </a:rPr>
              <a:t>cleanup_ui_resources</a:t>
            </a:r>
            <a:r>
              <a:rPr lang="fr-FR" sz="1800" b="1" dirty="0">
                <a:solidFill>
                  <a:srgbClr val="180E3B"/>
                </a:solidFill>
                <a:latin typeface="Calibri"/>
                <a:cs typeface="Calibri"/>
              </a:rPr>
              <a:t>() </a:t>
            </a:r>
            <a:r>
              <a:rPr lang="fr-FR" sz="1800" dirty="0">
                <a:solidFill>
                  <a:srgbClr val="180E3B"/>
                </a:solidFill>
                <a:latin typeface="Calibri"/>
                <a:cs typeface="Calibri"/>
              </a:rPr>
              <a:t>pour la fermeture propre de l’interface.</a:t>
            </a:r>
          </a:p>
        </p:txBody>
      </p:sp>
    </p:spTree>
    <p:extLst>
      <p:ext uri="{BB962C8B-B14F-4D97-AF65-F5344CB8AC3E}">
        <p14:creationId xmlns:p14="http://schemas.microsoft.com/office/powerpoint/2010/main" val="353295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859</Words>
  <Application>Microsoft Office PowerPoint</Application>
  <PresentationFormat>Widescreen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Tahoma</vt:lpstr>
      <vt:lpstr>Office Theme</vt:lpstr>
      <vt:lpstr>PowerPoint Presentation</vt:lpstr>
      <vt:lpstr>Sommaire</vt:lpstr>
      <vt:lpstr>01. Objectifs du projet Sudoku</vt:lpstr>
      <vt:lpstr>02. Architecture générale du code</vt:lpstr>
      <vt:lpstr>03. Génération et gestion de la difficulté du Sudoku</vt:lpstr>
      <vt:lpstr>04. Algorithme DLX (Dancing Links) de Donald Knuth</vt:lpstr>
      <vt:lpstr>PowerPoint Presentation</vt:lpstr>
      <vt:lpstr>05. Interface graphique GTK4 et interaction utilisateur</vt:lpstr>
      <vt:lpstr>06. Améliorations, tests et perspectives d’évolution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Maryline BESNARD</dc:creator>
  <cp:lastModifiedBy>Nour MOURTADA</cp:lastModifiedBy>
  <cp:revision>10</cp:revision>
  <dcterms:created xsi:type="dcterms:W3CDTF">2025-10-16T17:54:53Z</dcterms:created>
  <dcterms:modified xsi:type="dcterms:W3CDTF">2025-10-16T21:01:53Z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Creator">
    <vt:lpwstr>Microsoft® PowerPoint® LTSC</vt:lpwstr>
  </property>
  <property fmtid="{D5CDD505-2E9C-101B-9397-08002B2CF9AE}" pid="4" name="LastSaved">
    <vt:filetime>2025-10-16T00:00:00Z</vt:filetime>
  </property>
  <property fmtid="{D5CDD505-2E9C-101B-9397-08002B2CF9AE}" pid="5" name="Producer">
    <vt:lpwstr>Microsoft® PowerPoint® LTSC</vt:lpwstr>
  </property>
</Properties>
</file>