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9"/>
  </p:notesMasterIdLst>
  <p:sldIdLst>
    <p:sldId id="256" r:id="rId2"/>
    <p:sldId id="313" r:id="rId3"/>
    <p:sldId id="306" r:id="rId4"/>
    <p:sldId id="305" r:id="rId5"/>
    <p:sldId id="307" r:id="rId6"/>
    <p:sldId id="320" r:id="rId7"/>
    <p:sldId id="321" r:id="rId8"/>
    <p:sldId id="322" r:id="rId9"/>
    <p:sldId id="309" r:id="rId10"/>
    <p:sldId id="314" r:id="rId11"/>
    <p:sldId id="315" r:id="rId12"/>
    <p:sldId id="316" r:id="rId13"/>
    <p:sldId id="317" r:id="rId14"/>
    <p:sldId id="318" r:id="rId15"/>
    <p:sldId id="311" r:id="rId16"/>
    <p:sldId id="319" r:id="rId17"/>
    <p:sldId id="31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C0000"/>
    <a:srgbClr val="3333CC"/>
    <a:srgbClr val="33333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6" autoAdjust="0"/>
    <p:restoredTop sz="61265" autoAdjust="0"/>
  </p:normalViewPr>
  <p:slideViewPr>
    <p:cSldViewPr>
      <p:cViewPr varScale="1">
        <p:scale>
          <a:sx n="42" d="100"/>
          <a:sy n="42" d="100"/>
        </p:scale>
        <p:origin x="180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B2B87-E3EC-43A7-8C04-D73238B4D885}" type="doc">
      <dgm:prSet loTypeId="urn:microsoft.com/office/officeart/2005/8/layout/matrix1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504DFCF-4997-405A-BBB6-E9E990B6DE96}">
      <dgm:prSet phldrT="[Text]"/>
      <dgm:spPr/>
      <dgm:t>
        <a:bodyPr/>
        <a:lstStyle/>
        <a:p>
          <a:pPr algn="ctr"/>
          <a:r>
            <a:rPr lang="en-US" dirty="0" smtClean="0"/>
            <a:t>TDT</a:t>
          </a:r>
          <a:endParaRPr lang="en-US" dirty="0"/>
        </a:p>
      </dgm:t>
    </dgm:pt>
    <dgm:pt modelId="{E12DDDE7-D919-4E7A-A5D2-D764722B130E}" type="parTrans" cxnId="{F76030D3-3049-4BD0-B647-2F09534AB9D2}">
      <dgm:prSet/>
      <dgm:spPr/>
      <dgm:t>
        <a:bodyPr/>
        <a:lstStyle/>
        <a:p>
          <a:pPr algn="ctr"/>
          <a:endParaRPr lang="en-US"/>
        </a:p>
      </dgm:t>
    </dgm:pt>
    <dgm:pt modelId="{D5A2A996-638B-41F8-9D5B-43AAEEEB6A43}" type="sibTrans" cxnId="{F76030D3-3049-4BD0-B647-2F09534AB9D2}">
      <dgm:prSet/>
      <dgm:spPr/>
      <dgm:t>
        <a:bodyPr/>
        <a:lstStyle/>
        <a:p>
          <a:pPr algn="ctr"/>
          <a:endParaRPr lang="en-US"/>
        </a:p>
      </dgm:t>
    </dgm:pt>
    <dgm:pt modelId="{B7FF4739-D464-4EE4-8511-61FB62E481EB}">
      <dgm:prSet phldrT="[Text]"/>
      <dgm:spPr/>
      <dgm:t>
        <a:bodyPr/>
        <a:lstStyle/>
        <a:p>
          <a:pPr algn="ctr"/>
          <a:r>
            <a:rPr lang="en-US" b="1" dirty="0" smtClean="0"/>
            <a:t>Topic tracking</a:t>
          </a:r>
        </a:p>
        <a:p>
          <a:pPr algn="ctr"/>
          <a:r>
            <a:rPr lang="en-US" b="1" dirty="0" smtClean="0"/>
            <a:t>Event tracking</a:t>
          </a:r>
          <a:endParaRPr lang="en-US" b="1" dirty="0"/>
        </a:p>
      </dgm:t>
    </dgm:pt>
    <dgm:pt modelId="{E1A8C383-1235-49B7-9BDE-5CC7C457DD2B}" type="parTrans" cxnId="{556F0D59-8C02-4E4C-AF04-AE1C998EBD94}">
      <dgm:prSet/>
      <dgm:spPr/>
      <dgm:t>
        <a:bodyPr/>
        <a:lstStyle/>
        <a:p>
          <a:pPr algn="ctr"/>
          <a:endParaRPr lang="en-US"/>
        </a:p>
      </dgm:t>
    </dgm:pt>
    <dgm:pt modelId="{8AEBBDF3-7C72-49E3-B1EB-AB41FB052EF5}" type="sibTrans" cxnId="{556F0D59-8C02-4E4C-AF04-AE1C998EBD94}">
      <dgm:prSet/>
      <dgm:spPr/>
      <dgm:t>
        <a:bodyPr/>
        <a:lstStyle/>
        <a:p>
          <a:pPr algn="ctr"/>
          <a:endParaRPr lang="en-US"/>
        </a:p>
      </dgm:t>
    </dgm:pt>
    <dgm:pt modelId="{FFC7E2FC-5CE4-4291-B052-7C4913BBAC22}">
      <dgm:prSet phldrT="[Text]"/>
      <dgm:spPr/>
      <dgm:t>
        <a:bodyPr/>
        <a:lstStyle/>
        <a:p>
          <a:pPr algn="ctr"/>
          <a:r>
            <a:rPr lang="en-US" dirty="0" smtClean="0"/>
            <a:t>Story link detection</a:t>
          </a:r>
        </a:p>
        <a:p>
          <a:pPr algn="ctr"/>
          <a:r>
            <a:rPr lang="en-US" dirty="0" smtClean="0"/>
            <a:t>Link detection</a:t>
          </a:r>
          <a:endParaRPr lang="en-US" dirty="0"/>
        </a:p>
      </dgm:t>
    </dgm:pt>
    <dgm:pt modelId="{B127C190-B845-4452-A5CB-FEA8196D0AC4}" type="parTrans" cxnId="{7DD23957-A641-48EB-A597-490D154FA694}">
      <dgm:prSet/>
      <dgm:spPr/>
      <dgm:t>
        <a:bodyPr/>
        <a:lstStyle/>
        <a:p>
          <a:pPr algn="ctr"/>
          <a:endParaRPr lang="en-US"/>
        </a:p>
      </dgm:t>
    </dgm:pt>
    <dgm:pt modelId="{FBDF1057-115D-4B03-9848-5FF1C0C626C6}" type="sibTrans" cxnId="{7DD23957-A641-48EB-A597-490D154FA694}">
      <dgm:prSet/>
      <dgm:spPr/>
      <dgm:t>
        <a:bodyPr/>
        <a:lstStyle/>
        <a:p>
          <a:pPr algn="ctr"/>
          <a:endParaRPr lang="en-US"/>
        </a:p>
      </dgm:t>
    </dgm:pt>
    <dgm:pt modelId="{55793E06-CC03-4EA1-BC3E-E3962229A30A}">
      <dgm:prSet phldrT="[Text]"/>
      <dgm:spPr/>
      <dgm:t>
        <a:bodyPr/>
        <a:lstStyle/>
        <a:p>
          <a:pPr algn="ctr"/>
          <a:r>
            <a:rPr lang="en-US" dirty="0" smtClean="0"/>
            <a:t>Topic detection</a:t>
          </a:r>
        </a:p>
        <a:p>
          <a:pPr algn="ctr"/>
          <a:r>
            <a:rPr lang="en-US" dirty="0" smtClean="0"/>
            <a:t>Event detection</a:t>
          </a:r>
          <a:endParaRPr lang="en-US" dirty="0"/>
        </a:p>
      </dgm:t>
    </dgm:pt>
    <dgm:pt modelId="{60EB4B68-C583-4B8F-BD6A-97352044B16B}" type="parTrans" cxnId="{63E30370-D802-4737-91D9-DE9412C886C9}">
      <dgm:prSet/>
      <dgm:spPr/>
      <dgm:t>
        <a:bodyPr/>
        <a:lstStyle/>
        <a:p>
          <a:pPr algn="ctr"/>
          <a:endParaRPr lang="en-US"/>
        </a:p>
      </dgm:t>
    </dgm:pt>
    <dgm:pt modelId="{0D3FEC6B-7627-4E30-A35A-99B12E429B62}" type="sibTrans" cxnId="{63E30370-D802-4737-91D9-DE9412C886C9}">
      <dgm:prSet/>
      <dgm:spPr/>
      <dgm:t>
        <a:bodyPr/>
        <a:lstStyle/>
        <a:p>
          <a:pPr algn="ctr"/>
          <a:endParaRPr lang="en-US"/>
        </a:p>
      </dgm:t>
    </dgm:pt>
    <dgm:pt modelId="{A0AC2E7B-B0A9-4DEC-8A29-A9D650FD5FDB}">
      <dgm:prSet phldrT="[Text]" custT="1"/>
      <dgm:spPr/>
      <dgm:t>
        <a:bodyPr/>
        <a:lstStyle/>
        <a:p>
          <a:pPr algn="ctr"/>
          <a:r>
            <a:rPr lang="en-US" sz="2400" dirty="0" smtClean="0"/>
            <a:t>New event detection</a:t>
          </a:r>
        </a:p>
        <a:p>
          <a:pPr algn="ctr"/>
          <a:r>
            <a:rPr lang="en-US" sz="2400" dirty="0" smtClean="0"/>
            <a:t>First story detection</a:t>
          </a:r>
          <a:endParaRPr lang="en-US" sz="2400" dirty="0"/>
        </a:p>
      </dgm:t>
    </dgm:pt>
    <dgm:pt modelId="{4BA21640-3F1C-4338-A318-27E558DABC58}" type="sibTrans" cxnId="{6A4A6648-952B-4E34-9088-8C43DB0D11A2}">
      <dgm:prSet/>
      <dgm:spPr/>
      <dgm:t>
        <a:bodyPr/>
        <a:lstStyle/>
        <a:p>
          <a:pPr algn="ctr"/>
          <a:endParaRPr lang="en-US"/>
        </a:p>
      </dgm:t>
    </dgm:pt>
    <dgm:pt modelId="{FF185912-B6D9-4BB7-98ED-90E96F402D02}" type="parTrans" cxnId="{6A4A6648-952B-4E34-9088-8C43DB0D11A2}">
      <dgm:prSet/>
      <dgm:spPr/>
      <dgm:t>
        <a:bodyPr/>
        <a:lstStyle/>
        <a:p>
          <a:pPr algn="ctr"/>
          <a:endParaRPr lang="en-US"/>
        </a:p>
      </dgm:t>
    </dgm:pt>
    <dgm:pt modelId="{2448B345-860F-4268-B8CB-BB3DB73F1495}" type="pres">
      <dgm:prSet presAssocID="{6B8B2B87-E3EC-43A7-8C04-D73238B4D88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BE754D-77CF-4026-8773-192257F43B02}" type="pres">
      <dgm:prSet presAssocID="{6B8B2B87-E3EC-43A7-8C04-D73238B4D885}" presName="matrix" presStyleCnt="0"/>
      <dgm:spPr/>
    </dgm:pt>
    <dgm:pt modelId="{8BB356DA-FD64-4D9F-A843-54B4A3833089}" type="pres">
      <dgm:prSet presAssocID="{6B8B2B87-E3EC-43A7-8C04-D73238B4D885}" presName="tile1" presStyleLbl="node1" presStyleIdx="0" presStyleCnt="4"/>
      <dgm:spPr/>
      <dgm:t>
        <a:bodyPr/>
        <a:lstStyle/>
        <a:p>
          <a:endParaRPr lang="en-US"/>
        </a:p>
      </dgm:t>
    </dgm:pt>
    <dgm:pt modelId="{A3CDB5D7-A734-4356-901A-FFF1CA185645}" type="pres">
      <dgm:prSet presAssocID="{6B8B2B87-E3EC-43A7-8C04-D73238B4D88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FA39C-9E38-4CE6-87DC-5E820E9D5755}" type="pres">
      <dgm:prSet presAssocID="{6B8B2B87-E3EC-43A7-8C04-D73238B4D885}" presName="tile2" presStyleLbl="node1" presStyleIdx="1" presStyleCnt="4"/>
      <dgm:spPr/>
      <dgm:t>
        <a:bodyPr/>
        <a:lstStyle/>
        <a:p>
          <a:endParaRPr lang="en-US"/>
        </a:p>
      </dgm:t>
    </dgm:pt>
    <dgm:pt modelId="{1B37E38A-642D-4B29-B5C8-D5A92D75AD44}" type="pres">
      <dgm:prSet presAssocID="{6B8B2B87-E3EC-43A7-8C04-D73238B4D88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05289-C428-43E4-A313-52F59C6B5F24}" type="pres">
      <dgm:prSet presAssocID="{6B8B2B87-E3EC-43A7-8C04-D73238B4D885}" presName="tile3" presStyleLbl="node1" presStyleIdx="2" presStyleCnt="4"/>
      <dgm:spPr/>
      <dgm:t>
        <a:bodyPr/>
        <a:lstStyle/>
        <a:p>
          <a:endParaRPr lang="en-US"/>
        </a:p>
      </dgm:t>
    </dgm:pt>
    <dgm:pt modelId="{A5ADA289-E10D-4920-89C6-959F9BAC579D}" type="pres">
      <dgm:prSet presAssocID="{6B8B2B87-E3EC-43A7-8C04-D73238B4D88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015F1-CAC8-45AF-BF2F-0A6DF7FF5E14}" type="pres">
      <dgm:prSet presAssocID="{6B8B2B87-E3EC-43A7-8C04-D73238B4D885}" presName="tile4" presStyleLbl="node1" presStyleIdx="3" presStyleCnt="4"/>
      <dgm:spPr/>
      <dgm:t>
        <a:bodyPr/>
        <a:lstStyle/>
        <a:p>
          <a:endParaRPr lang="en-US"/>
        </a:p>
      </dgm:t>
    </dgm:pt>
    <dgm:pt modelId="{F9CEAA69-BB4A-4CBB-9BDB-572B3FD6338E}" type="pres">
      <dgm:prSet presAssocID="{6B8B2B87-E3EC-43A7-8C04-D73238B4D88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06035-6559-4A7F-9859-10125EA6BE22}" type="pres">
      <dgm:prSet presAssocID="{6B8B2B87-E3EC-43A7-8C04-D73238B4D885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120C262-55DB-4F79-8B32-9325B6C71DA1}" type="presOf" srcId="{B7FF4739-D464-4EE4-8511-61FB62E481EB}" destId="{D2DFA39C-9E38-4CE6-87DC-5E820E9D5755}" srcOrd="0" destOrd="0" presId="urn:microsoft.com/office/officeart/2005/8/layout/matrix1"/>
    <dgm:cxn modelId="{6A4A6648-952B-4E34-9088-8C43DB0D11A2}" srcId="{B504DFCF-4997-405A-BBB6-E9E990B6DE96}" destId="{A0AC2E7B-B0A9-4DEC-8A29-A9D650FD5FDB}" srcOrd="0" destOrd="0" parTransId="{FF185912-B6D9-4BB7-98ED-90E96F402D02}" sibTransId="{4BA21640-3F1C-4338-A318-27E558DABC58}"/>
    <dgm:cxn modelId="{68F23D4D-DE29-4DC5-AD1A-2508DD0B87B1}" type="presOf" srcId="{55793E06-CC03-4EA1-BC3E-E3962229A30A}" destId="{F9CEAA69-BB4A-4CBB-9BDB-572B3FD6338E}" srcOrd="1" destOrd="0" presId="urn:microsoft.com/office/officeart/2005/8/layout/matrix1"/>
    <dgm:cxn modelId="{63E30370-D802-4737-91D9-DE9412C886C9}" srcId="{B504DFCF-4997-405A-BBB6-E9E990B6DE96}" destId="{55793E06-CC03-4EA1-BC3E-E3962229A30A}" srcOrd="3" destOrd="0" parTransId="{60EB4B68-C583-4B8F-BD6A-97352044B16B}" sibTransId="{0D3FEC6B-7627-4E30-A35A-99B12E429B62}"/>
    <dgm:cxn modelId="{5BC7752C-F798-4734-BE91-184FFF97E560}" type="presOf" srcId="{A0AC2E7B-B0A9-4DEC-8A29-A9D650FD5FDB}" destId="{A3CDB5D7-A734-4356-901A-FFF1CA185645}" srcOrd="1" destOrd="0" presId="urn:microsoft.com/office/officeart/2005/8/layout/matrix1"/>
    <dgm:cxn modelId="{1586605A-0446-4511-8AE0-E1373AA5376A}" type="presOf" srcId="{FFC7E2FC-5CE4-4291-B052-7C4913BBAC22}" destId="{A5ADA289-E10D-4920-89C6-959F9BAC579D}" srcOrd="1" destOrd="0" presId="urn:microsoft.com/office/officeart/2005/8/layout/matrix1"/>
    <dgm:cxn modelId="{935C0B46-EAD1-4F43-A2C2-B6ABE7D413FF}" type="presOf" srcId="{55793E06-CC03-4EA1-BC3E-E3962229A30A}" destId="{5ED015F1-CAC8-45AF-BF2F-0A6DF7FF5E14}" srcOrd="0" destOrd="0" presId="urn:microsoft.com/office/officeart/2005/8/layout/matrix1"/>
    <dgm:cxn modelId="{5E1B3351-146C-4713-B2EE-BFEB0A8A8D7E}" type="presOf" srcId="{B7FF4739-D464-4EE4-8511-61FB62E481EB}" destId="{1B37E38A-642D-4B29-B5C8-D5A92D75AD44}" srcOrd="1" destOrd="0" presId="urn:microsoft.com/office/officeart/2005/8/layout/matrix1"/>
    <dgm:cxn modelId="{77D0F8A6-F130-4C0B-A07D-3D713BFCD2D5}" type="presOf" srcId="{FFC7E2FC-5CE4-4291-B052-7C4913BBAC22}" destId="{96305289-C428-43E4-A313-52F59C6B5F24}" srcOrd="0" destOrd="0" presId="urn:microsoft.com/office/officeart/2005/8/layout/matrix1"/>
    <dgm:cxn modelId="{3F51AD4E-929C-4C09-A55F-8214ABF9A74E}" type="presOf" srcId="{A0AC2E7B-B0A9-4DEC-8A29-A9D650FD5FDB}" destId="{8BB356DA-FD64-4D9F-A843-54B4A3833089}" srcOrd="0" destOrd="0" presId="urn:microsoft.com/office/officeart/2005/8/layout/matrix1"/>
    <dgm:cxn modelId="{874E6A67-1897-4489-AA34-A23B67F4EA8E}" type="presOf" srcId="{B504DFCF-4997-405A-BBB6-E9E990B6DE96}" destId="{4B606035-6559-4A7F-9859-10125EA6BE22}" srcOrd="0" destOrd="0" presId="urn:microsoft.com/office/officeart/2005/8/layout/matrix1"/>
    <dgm:cxn modelId="{F76030D3-3049-4BD0-B647-2F09534AB9D2}" srcId="{6B8B2B87-E3EC-43A7-8C04-D73238B4D885}" destId="{B504DFCF-4997-405A-BBB6-E9E990B6DE96}" srcOrd="0" destOrd="0" parTransId="{E12DDDE7-D919-4E7A-A5D2-D764722B130E}" sibTransId="{D5A2A996-638B-41F8-9D5B-43AAEEEB6A43}"/>
    <dgm:cxn modelId="{7DD23957-A641-48EB-A597-490D154FA694}" srcId="{B504DFCF-4997-405A-BBB6-E9E990B6DE96}" destId="{FFC7E2FC-5CE4-4291-B052-7C4913BBAC22}" srcOrd="2" destOrd="0" parTransId="{B127C190-B845-4452-A5CB-FEA8196D0AC4}" sibTransId="{FBDF1057-115D-4B03-9848-5FF1C0C626C6}"/>
    <dgm:cxn modelId="{F2FADE55-8224-4F0A-AB26-C08B761414AB}" type="presOf" srcId="{6B8B2B87-E3EC-43A7-8C04-D73238B4D885}" destId="{2448B345-860F-4268-B8CB-BB3DB73F1495}" srcOrd="0" destOrd="0" presId="urn:microsoft.com/office/officeart/2005/8/layout/matrix1"/>
    <dgm:cxn modelId="{556F0D59-8C02-4E4C-AF04-AE1C998EBD94}" srcId="{B504DFCF-4997-405A-BBB6-E9E990B6DE96}" destId="{B7FF4739-D464-4EE4-8511-61FB62E481EB}" srcOrd="1" destOrd="0" parTransId="{E1A8C383-1235-49B7-9BDE-5CC7C457DD2B}" sibTransId="{8AEBBDF3-7C72-49E3-B1EB-AB41FB052EF5}"/>
    <dgm:cxn modelId="{6109E677-08B9-4380-B390-8FE58DCCE483}" type="presParOf" srcId="{2448B345-860F-4268-B8CB-BB3DB73F1495}" destId="{21BE754D-77CF-4026-8773-192257F43B02}" srcOrd="0" destOrd="0" presId="urn:microsoft.com/office/officeart/2005/8/layout/matrix1"/>
    <dgm:cxn modelId="{988CF181-09DF-4AE9-84EE-CDAE2872C9D1}" type="presParOf" srcId="{21BE754D-77CF-4026-8773-192257F43B02}" destId="{8BB356DA-FD64-4D9F-A843-54B4A3833089}" srcOrd="0" destOrd="0" presId="urn:microsoft.com/office/officeart/2005/8/layout/matrix1"/>
    <dgm:cxn modelId="{F7090D9C-85FF-4D29-B9AC-9C38C52DCBB8}" type="presParOf" srcId="{21BE754D-77CF-4026-8773-192257F43B02}" destId="{A3CDB5D7-A734-4356-901A-FFF1CA185645}" srcOrd="1" destOrd="0" presId="urn:microsoft.com/office/officeart/2005/8/layout/matrix1"/>
    <dgm:cxn modelId="{1B992BFD-13F2-40A2-A61B-46C95D35FA90}" type="presParOf" srcId="{21BE754D-77CF-4026-8773-192257F43B02}" destId="{D2DFA39C-9E38-4CE6-87DC-5E820E9D5755}" srcOrd="2" destOrd="0" presId="urn:microsoft.com/office/officeart/2005/8/layout/matrix1"/>
    <dgm:cxn modelId="{52C53EE9-FBAD-43CA-99CC-E44B59181CE4}" type="presParOf" srcId="{21BE754D-77CF-4026-8773-192257F43B02}" destId="{1B37E38A-642D-4B29-B5C8-D5A92D75AD44}" srcOrd="3" destOrd="0" presId="urn:microsoft.com/office/officeart/2005/8/layout/matrix1"/>
    <dgm:cxn modelId="{6FC1EDFC-7C5E-4592-BF9B-942BEED11A87}" type="presParOf" srcId="{21BE754D-77CF-4026-8773-192257F43B02}" destId="{96305289-C428-43E4-A313-52F59C6B5F24}" srcOrd="4" destOrd="0" presId="urn:microsoft.com/office/officeart/2005/8/layout/matrix1"/>
    <dgm:cxn modelId="{07AB8EEB-FC42-480D-8918-6A5CAF546CCC}" type="presParOf" srcId="{21BE754D-77CF-4026-8773-192257F43B02}" destId="{A5ADA289-E10D-4920-89C6-959F9BAC579D}" srcOrd="5" destOrd="0" presId="urn:microsoft.com/office/officeart/2005/8/layout/matrix1"/>
    <dgm:cxn modelId="{44CFB828-C5D0-4906-A075-26A03FD8A768}" type="presParOf" srcId="{21BE754D-77CF-4026-8773-192257F43B02}" destId="{5ED015F1-CAC8-45AF-BF2F-0A6DF7FF5E14}" srcOrd="6" destOrd="0" presId="urn:microsoft.com/office/officeart/2005/8/layout/matrix1"/>
    <dgm:cxn modelId="{1C27E195-3F0F-4D77-82C6-1C38C3574E54}" type="presParOf" srcId="{21BE754D-77CF-4026-8773-192257F43B02}" destId="{F9CEAA69-BB4A-4CBB-9BDB-572B3FD6338E}" srcOrd="7" destOrd="0" presId="urn:microsoft.com/office/officeart/2005/8/layout/matrix1"/>
    <dgm:cxn modelId="{43D08496-A14C-406D-BF32-7EFBDE97F4E7}" type="presParOf" srcId="{2448B345-860F-4268-B8CB-BB3DB73F1495}" destId="{4B606035-6559-4A7F-9859-10125EA6BE2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356DA-FD64-4D9F-A843-54B4A3833089}">
      <dsp:nvSpPr>
        <dsp:cNvPr id="0" name=""/>
        <dsp:cNvSpPr/>
      </dsp:nvSpPr>
      <dsp:spPr>
        <a:xfrm rot="16200000">
          <a:off x="810418" y="-810418"/>
          <a:ext cx="2379662" cy="40005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New event detection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First story detection</a:t>
          </a:r>
          <a:endParaRPr lang="en-US" sz="2400" kern="1200" dirty="0"/>
        </a:p>
      </dsp:txBody>
      <dsp:txXfrm rot="5400000">
        <a:off x="-1" y="1"/>
        <a:ext cx="4000500" cy="1784746"/>
      </dsp:txXfrm>
    </dsp:sp>
    <dsp:sp modelId="{D2DFA39C-9E38-4CE6-87DC-5E820E9D5755}">
      <dsp:nvSpPr>
        <dsp:cNvPr id="0" name=""/>
        <dsp:cNvSpPr/>
      </dsp:nvSpPr>
      <dsp:spPr>
        <a:xfrm>
          <a:off x="4000500" y="0"/>
          <a:ext cx="4000500" cy="237966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Topic tracking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Event tracking</a:t>
          </a:r>
          <a:endParaRPr lang="en-US" sz="3200" b="1" kern="1200" dirty="0"/>
        </a:p>
      </dsp:txBody>
      <dsp:txXfrm>
        <a:off x="4000500" y="0"/>
        <a:ext cx="4000500" cy="1784746"/>
      </dsp:txXfrm>
    </dsp:sp>
    <dsp:sp modelId="{96305289-C428-43E4-A313-52F59C6B5F24}">
      <dsp:nvSpPr>
        <dsp:cNvPr id="0" name=""/>
        <dsp:cNvSpPr/>
      </dsp:nvSpPr>
      <dsp:spPr>
        <a:xfrm rot="10800000">
          <a:off x="0" y="2379662"/>
          <a:ext cx="4000500" cy="237966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Story link detection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Link detection</a:t>
          </a:r>
          <a:endParaRPr lang="en-US" sz="3200" kern="1200" dirty="0"/>
        </a:p>
      </dsp:txBody>
      <dsp:txXfrm rot="10800000">
        <a:off x="0" y="2974578"/>
        <a:ext cx="4000500" cy="1784746"/>
      </dsp:txXfrm>
    </dsp:sp>
    <dsp:sp modelId="{5ED015F1-CAC8-45AF-BF2F-0A6DF7FF5E14}">
      <dsp:nvSpPr>
        <dsp:cNvPr id="0" name=""/>
        <dsp:cNvSpPr/>
      </dsp:nvSpPr>
      <dsp:spPr>
        <a:xfrm rot="5400000">
          <a:off x="4810918" y="1569243"/>
          <a:ext cx="2379662" cy="40005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Topic detection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Event detection</a:t>
          </a:r>
          <a:endParaRPr lang="en-US" sz="3200" kern="1200" dirty="0"/>
        </a:p>
      </dsp:txBody>
      <dsp:txXfrm rot="-5400000">
        <a:off x="4000499" y="2974578"/>
        <a:ext cx="4000500" cy="1784746"/>
      </dsp:txXfrm>
    </dsp:sp>
    <dsp:sp modelId="{4B606035-6559-4A7F-9859-10125EA6BE22}">
      <dsp:nvSpPr>
        <dsp:cNvPr id="0" name=""/>
        <dsp:cNvSpPr/>
      </dsp:nvSpPr>
      <dsp:spPr>
        <a:xfrm>
          <a:off x="2800349" y="1784746"/>
          <a:ext cx="2400300" cy="1189831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TDT</a:t>
          </a:r>
          <a:endParaRPr lang="en-US" sz="3200" kern="1200" dirty="0"/>
        </a:p>
      </dsp:txBody>
      <dsp:txXfrm>
        <a:off x="2858432" y="1842829"/>
        <a:ext cx="2284134" cy="1073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8180EC-2454-423C-B8F0-0607B6D02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348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6C65BC-E977-4A18-A08F-FDA934B95FC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3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smtClean="0"/>
              <a:t>ابتدا</a:t>
            </a:r>
            <a:r>
              <a:rPr lang="fa-IR" baseline="0" dirty="0" smtClean="0"/>
              <a:t> به طور خلاصه یه معرفی خواهم داشت از موضوع و در ادامه مفاهیم اصلی رو تعریف میکنم.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پروپوزال من روی تسک </a:t>
            </a:r>
            <a:r>
              <a:rPr lang="en-US" baseline="0" dirty="0" smtClean="0"/>
              <a:t>Tracking</a:t>
            </a:r>
            <a:r>
              <a:rPr lang="fa-IR" baseline="0" dirty="0" smtClean="0"/>
              <a:t> تعریف شده و توضیحی از این تسک ارایه میدم و بهترین راه حل هایی که تاحالا ارائه شده رو به کلی توضیح میدم خدمتتون.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در ادامه یه سری مسائل با تسک</a:t>
            </a:r>
            <a:r>
              <a:rPr lang="en-US" baseline="0" dirty="0" smtClean="0"/>
              <a:t> tracking</a:t>
            </a:r>
            <a:r>
              <a:rPr lang="fa-IR" baseline="0" dirty="0" smtClean="0"/>
              <a:t>  داریم که به بیان مساله میپردازم و راه حل هایی که به نظر میتونه مسائل رو حل کنه عرض مکینم.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نهایتا به تعریف اصلی موضوع پروپوزال میپردازم </a:t>
            </a:r>
            <a:r>
              <a:rPr lang="fa-IR" baseline="0" dirty="0" smtClean="0">
                <a:sym typeface="Wingdings" panose="05000000000000000000" pitchFamily="2" charset="2"/>
              </a:rPr>
              <a:t> و نهایتا روش ارزیابی و کاربردها رو در موردشون صحبت خواهم کرد.</a:t>
            </a:r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26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smtClean="0"/>
              <a:t>تاپیک</a:t>
            </a:r>
            <a:r>
              <a:rPr lang="fa-IR" baseline="0" dirty="0" smtClean="0"/>
              <a:t> رو به عنوان یک اتفاق یا فعالیت اولیه و تمام اتفاقات و حواشی اون میدونیم.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fa-IR" baseline="0" dirty="0" smtClean="0"/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baseline="0" dirty="0" smtClean="0"/>
              <a:t>یه مثالی که میتونه موضوع رو روشن کنه و تقریبا همه جا هم استفاده شده اینه که برای مثال، سقوط هواپیما به طور کلی میتونه به عنوان  یک </a:t>
            </a:r>
            <a:r>
              <a:rPr lang="en-US" baseline="0" dirty="0" smtClean="0"/>
              <a:t>topic</a:t>
            </a:r>
            <a:r>
              <a:rPr lang="fa-IR" baseline="0" dirty="0" smtClean="0"/>
              <a:t> در نظر گرفته بشه اما سقوط هواپیمای فلان کشور در یک تاریخ خاص یک </a:t>
            </a:r>
            <a:r>
              <a:rPr lang="en-US" baseline="0" dirty="0" smtClean="0"/>
              <a:t>instance</a:t>
            </a:r>
            <a:r>
              <a:rPr lang="fa-IR" baseline="0" dirty="0" smtClean="0"/>
              <a:t> با نمونه از موضوع سقوط هواپیماست که به عنوان یک </a:t>
            </a:r>
            <a:r>
              <a:rPr lang="en-US" baseline="0" dirty="0" smtClean="0"/>
              <a:t>event</a:t>
            </a:r>
            <a:r>
              <a:rPr lang="fa-IR" baseline="0" dirty="0" smtClean="0"/>
              <a:t> ما اونو مشناسیم. حالا به طور سلسله مراتبی هم میتونیم تعریف </a:t>
            </a:r>
            <a:r>
              <a:rPr lang="en-US" baseline="0" dirty="0" smtClean="0"/>
              <a:t>topic</a:t>
            </a:r>
            <a:r>
              <a:rPr lang="fa-IR" baseline="0" dirty="0" smtClean="0"/>
              <a:t> و </a:t>
            </a:r>
            <a:r>
              <a:rPr lang="en-US" baseline="0" dirty="0" smtClean="0"/>
              <a:t>event</a:t>
            </a:r>
            <a:r>
              <a:rPr lang="fa-IR" baseline="0" dirty="0" smtClean="0"/>
              <a:t> رو عوض کنیم. اما چیزی که اینجا ما روش خیلی تاکیید داریم تمام متون خبری حول و حوش یک رویداد خبری است. حالا رویداد خبری میتونه به وسعت چیزی مثل انتخابات آمریکا باشه که خیلی طولانی و گستردس یا میتونه یک رخداد خبری باشه که طول عمرش نهایتا یکی دو هفته بیشتر نیست مثل همون جریان بمب افکن های روسی که تو همدان مستقر شدن.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استوری هم به عنوان یک تیکه منسجم از مجموعه داده های خبری در نظر میگیریم که یک یا چندتا گزاره خبری در باره یک </a:t>
            </a:r>
            <a:r>
              <a:rPr lang="en-US" baseline="0" dirty="0" smtClean="0"/>
              <a:t>event</a:t>
            </a:r>
            <a:r>
              <a:rPr lang="fa-IR" baseline="0" dirty="0" smtClean="0"/>
              <a:t> خاص رو داره بیان میکنه. حالا ما اینجا هر سند خبری که در مورد یک رخداد داره حرف میزنه رو یک </a:t>
            </a:r>
            <a:r>
              <a:rPr lang="en-US" baseline="0" dirty="0" smtClean="0"/>
              <a:t>Story</a:t>
            </a:r>
            <a:r>
              <a:rPr lang="fa-IR" baseline="0" dirty="0" smtClean="0"/>
              <a:t>میدونیم.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59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 smtClean="0"/>
                  <a:t>معرفی</a:t>
                </a:r>
                <a:r>
                  <a:rPr lang="fa-IR" baseline="0" dirty="0" smtClean="0"/>
                  <a:t> روکیو:</a:t>
                </a:r>
                <a:endParaRPr lang="en-US" baseline="0" dirty="0" smtClean="0"/>
              </a:p>
              <a:p>
                <a:pPr algn="r" rtl="1"/>
                <a:r>
                  <a:rPr lang="fa-IR" baseline="0" dirty="0" smtClean="0"/>
                  <a:t>یکی از روش های </a:t>
                </a:r>
                <a:r>
                  <a:rPr lang="en-US" baseline="0" dirty="0" smtClean="0"/>
                  <a:t>query expansion</a:t>
                </a:r>
                <a:r>
                  <a:rPr lang="fa-IR" baseline="0" dirty="0" smtClean="0"/>
                  <a:t> هستش و عملا یه کوییری جدید رو بر اساس یه ضریبی از مجموعه اسناد </a:t>
                </a:r>
                <a:r>
                  <a:rPr lang="en-US" baseline="0" dirty="0" smtClean="0"/>
                  <a:t>Relevant</a:t>
                </a:r>
                <a:r>
                  <a:rPr lang="fa-IR" baseline="0" dirty="0" smtClean="0"/>
                  <a:t> و مجموعه اسناد </a:t>
                </a:r>
                <a:r>
                  <a:rPr lang="en-US" baseline="0" dirty="0" smtClean="0"/>
                  <a:t>non-relevant</a:t>
                </a:r>
                <a:r>
                  <a:rPr lang="fa-IR" baseline="0" dirty="0" smtClean="0"/>
                  <a:t> میسازه.</a:t>
                </a:r>
              </a:p>
              <a:p>
                <a:pPr algn="r" rtl="1"/>
                <a:r>
                  <a:rPr lang="fa-IR" baseline="0" dirty="0" smtClean="0"/>
                  <a:t>از این ایده استفاده شده و حالا ما هر </a:t>
                </a:r>
                <a:r>
                  <a:rPr lang="en-US" baseline="0" dirty="0" smtClean="0"/>
                  <a:t>event</a:t>
                </a:r>
                <a:r>
                  <a:rPr lang="fa-IR" baseline="0" dirty="0" smtClean="0"/>
                  <a:t> رو که با تعدادی سند شناختیم میتونیم مدل کنیم.</a:t>
                </a:r>
              </a:p>
              <a:p>
                <a:pPr algn="r" rtl="1"/>
                <a:r>
                  <a:rPr lang="fa-IR" baseline="0" dirty="0" smtClean="0"/>
                  <a:t>گاما</a:t>
                </a:r>
                <a:endParaRPr lang="en-US" baseline="0" dirty="0" smtClean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C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r>
                        <m:rPr>
                          <m:nor/>
                        </m:rPr>
                        <a:rPr lang="en-US" dirty="0" smtClean="0"/>
                        <m:t>D</m:t>
                      </m:r>
                      <m:r>
                        <m:rPr>
                          <m:nor/>
                        </m:rPr>
                        <a:rPr lang="en-US" dirty="0" smtClean="0"/>
                        <m:t>,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m:rPr>
                          <m:nor/>
                        </m:rPr>
                        <a:rPr lang="en-US" dirty="0" smtClean="0"/>
                        <m:t>)</m:t>
                      </m:r>
                      <m:r>
                        <m:rPr>
                          <m:nor/>
                        </m:rPr>
                        <a:rPr lang="fa-IR" b="0" i="0" dirty="0" smtClean="0"/>
                        <m:t> </m:t>
                      </m:r>
                    </m:oMath>
                  </m:oMathPara>
                </a14:m>
                <a:endParaRPr lang="fa-IR" b="0" dirty="0" smtClean="0"/>
              </a:p>
              <a:p>
                <a:pPr algn="r" rtl="1"/>
                <a:r>
                  <a:rPr lang="fa-IR" dirty="0" smtClean="0"/>
                  <a:t>پروتوتایپ</a:t>
                </a:r>
                <a:r>
                  <a:rPr lang="fa-IR" baseline="0" dirty="0" smtClean="0"/>
                  <a:t> یا </a:t>
                </a:r>
                <a:r>
                  <a:rPr lang="en-US" baseline="0" dirty="0" smtClean="0"/>
                  <a:t>centroid</a:t>
                </a:r>
                <a:r>
                  <a:rPr lang="fa-IR" baseline="0" dirty="0" smtClean="0"/>
                  <a:t> هر </a:t>
                </a:r>
                <a:r>
                  <a:rPr lang="en-US" baseline="0" dirty="0" smtClean="0"/>
                  <a:t>event</a:t>
                </a:r>
                <a:r>
                  <a:rPr lang="fa-IR" baseline="0" dirty="0" smtClean="0"/>
                  <a:t> هستش.</a:t>
                </a:r>
              </a:p>
              <a:p>
                <a:pPr algn="r" rtl="1"/>
                <a:endParaRPr lang="fa-IR" baseline="0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 smtClean="0"/>
                  <a:t>معرفی</a:t>
                </a:r>
                <a:r>
                  <a:rPr lang="fa-IR" baseline="0" dirty="0" smtClean="0"/>
                  <a:t> روکیو:</a:t>
                </a:r>
                <a:endParaRPr lang="en-US" baseline="0" dirty="0" smtClean="0"/>
              </a:p>
              <a:p>
                <a:pPr algn="r" rtl="1"/>
                <a:r>
                  <a:rPr lang="fa-IR" baseline="0" dirty="0" smtClean="0"/>
                  <a:t>یکی از روش های </a:t>
                </a:r>
                <a:r>
                  <a:rPr lang="en-US" baseline="0" dirty="0" smtClean="0"/>
                  <a:t>query expansion</a:t>
                </a:r>
                <a:r>
                  <a:rPr lang="fa-IR" baseline="0" dirty="0" smtClean="0"/>
                  <a:t> هستش و عملا یه کوییری جدید رو بر اساس یه ضریبی از مجموعه اسناد </a:t>
                </a:r>
                <a:r>
                  <a:rPr lang="en-US" baseline="0" dirty="0" smtClean="0"/>
                  <a:t>Relevant</a:t>
                </a:r>
                <a:r>
                  <a:rPr lang="fa-IR" baseline="0" dirty="0" smtClean="0"/>
                  <a:t> و مجموعه اسناد </a:t>
                </a:r>
                <a:r>
                  <a:rPr lang="en-US" baseline="0" dirty="0" smtClean="0"/>
                  <a:t>non-relevant</a:t>
                </a:r>
                <a:r>
                  <a:rPr lang="fa-IR" baseline="0" dirty="0" smtClean="0"/>
                  <a:t> میسازه.</a:t>
                </a:r>
              </a:p>
              <a:p>
                <a:pPr algn="r" rtl="1"/>
                <a:r>
                  <a:rPr lang="fa-IR" baseline="0" dirty="0" smtClean="0"/>
                  <a:t>از این ایده استفاده شده و حالا ما هر </a:t>
                </a:r>
                <a:r>
                  <a:rPr lang="en-US" baseline="0" dirty="0" smtClean="0"/>
                  <a:t>event</a:t>
                </a:r>
                <a:r>
                  <a:rPr lang="fa-IR" baseline="0" dirty="0" smtClean="0"/>
                  <a:t> رو که با تعدادی سند شناختیم میتونیم مدل کنیم.</a:t>
                </a:r>
              </a:p>
              <a:p>
                <a:pPr algn="r" rtl="1"/>
                <a:r>
                  <a:rPr lang="fa-IR" baseline="0" dirty="0" smtClean="0"/>
                  <a:t>گاما</a:t>
                </a:r>
                <a:endParaRPr lang="en-US" baseline="0" dirty="0" smtClean="0"/>
              </a:p>
              <a:p>
                <a:pPr algn="r" rtl="1"/>
                <a:r>
                  <a:rPr lang="en-US" i="0" dirty="0" smtClean="0">
                    <a:latin typeface="Cambria Math" panose="02040503050406030204" pitchFamily="18" charset="0"/>
                  </a:rPr>
                  <a:t>"C(D,</a:t>
                </a:r>
                <a:r>
                  <a:rPr lang="el-GR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 γ</a:t>
                </a:r>
                <a:r>
                  <a:rPr lang="en-US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)</a:t>
                </a:r>
                <a:r>
                  <a:rPr lang="fa-IR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i="0" dirty="0" smtClean="0"/>
                  <a:t>"</a:t>
                </a:r>
                <a:endParaRPr lang="fa-IR" b="0" dirty="0" smtClean="0"/>
              </a:p>
              <a:p>
                <a:pPr algn="r" rtl="1"/>
                <a:r>
                  <a:rPr lang="fa-IR" dirty="0" smtClean="0"/>
                  <a:t>پروتوتایپ</a:t>
                </a:r>
                <a:r>
                  <a:rPr lang="fa-IR" baseline="0" dirty="0" smtClean="0"/>
                  <a:t> یا </a:t>
                </a:r>
                <a:r>
                  <a:rPr lang="en-US" baseline="0" dirty="0" smtClean="0"/>
                  <a:t>centroid</a:t>
                </a:r>
                <a:r>
                  <a:rPr lang="fa-IR" baseline="0" dirty="0" smtClean="0"/>
                  <a:t> هر </a:t>
                </a:r>
                <a:r>
                  <a:rPr lang="en-US" baseline="0" dirty="0" smtClean="0"/>
                  <a:t>event</a:t>
                </a:r>
                <a:r>
                  <a:rPr lang="fa-IR" baseline="0" dirty="0" smtClean="0"/>
                  <a:t> هستش.</a:t>
                </a:r>
              </a:p>
              <a:p>
                <a:pPr algn="r" rtl="1"/>
                <a:endParaRPr lang="fa-IR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27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مثالش</a:t>
            </a:r>
            <a:r>
              <a:rPr lang="fa-IR" baseline="0" dirty="0" smtClean="0"/>
              <a:t> هم خبر درباره سرشماری نفوس و مسکن که با یه سرچ ساده اونقدر سند برمیگرده که بیشتر این اسناد هم به درد کاربر نمیخوره.</a:t>
            </a:r>
          </a:p>
          <a:p>
            <a:pPr algn="r" rtl="1"/>
            <a:r>
              <a:rPr lang="fa-IR" baseline="0" dirty="0" smtClean="0"/>
              <a:t>مثلا کلی خبر درباره شروع آمارگیری در فلان استان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59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048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995362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711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23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084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082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  <a:lvl2pPr marL="344487" indent="0">
              <a:buNone/>
              <a:defRPr>
                <a:latin typeface="Calibri" panose="020F0502020204030204" pitchFamily="34" charset="0"/>
              </a:defRPr>
            </a:lvl2pPr>
            <a:lvl3pPr marL="671512" indent="0">
              <a:buNone/>
              <a:defRPr>
                <a:latin typeface="Calibri" panose="020F0502020204030204" pitchFamily="34" charset="0"/>
              </a:defRPr>
            </a:lvl3pPr>
            <a:lvl4pPr marL="1023937" indent="0">
              <a:buNone/>
              <a:defRPr>
                <a:latin typeface="Calibri" panose="020F0502020204030204" pitchFamily="34" charset="0"/>
              </a:defRPr>
            </a:lvl4pPr>
            <a:lvl5pPr marL="1341438" indent="0"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39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7971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83075-5CFA-4CC5-B626-C1CEA7230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85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8591-3DA2-4522-A7E3-AA6964BBE5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58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943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037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253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673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25410"/>
            <a:ext cx="8077200" cy="2228850"/>
          </a:xfrm>
        </p:spPr>
        <p:txBody>
          <a:bodyPr/>
          <a:lstStyle/>
          <a:p>
            <a:pPr eaLnBrk="1" hangingPunct="1"/>
            <a:r>
              <a:rPr lang="en-US" altLang="en-US" sz="3300" dirty="0" smtClean="0">
                <a:solidFill>
                  <a:srgbClr val="3333CC"/>
                </a:solidFill>
                <a:latin typeface="Calibri" panose="020F0502020204030204" pitchFamily="34" charset="0"/>
              </a:rPr>
              <a:t>Sub-event detection in news data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Newsworthy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duration of an event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visibility of an event to the general public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blog postings written about the </a:t>
            </a:r>
            <a:r>
              <a:rPr lang="en-US" dirty="0" smtClean="0"/>
              <a:t>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User generated data (Telegram, Twitter, comments)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controversial </a:t>
            </a:r>
            <a:r>
              <a:rPr lang="en-US" dirty="0" smtClean="0"/>
              <a:t>discussions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10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08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generated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07794"/>
          </a:xfrm>
        </p:spPr>
        <p:txBody>
          <a:bodyPr/>
          <a:lstStyle/>
          <a:p>
            <a:pPr algn="ctr"/>
            <a:r>
              <a:rPr lang="en-US" dirty="0"/>
              <a:t>Earthquake Shakes Twitter Users:</a:t>
            </a:r>
          </a:p>
          <a:p>
            <a:pPr algn="ctr"/>
            <a:r>
              <a:rPr lang="en-US" dirty="0"/>
              <a:t>Real-time Event Detection by Social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11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000250"/>
            <a:ext cx="41148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Sub-event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events usually evolve (e.g., natural disasters, protests, etc.) and therefore, for most events, there is a set of sub-events nested within them.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Users </a:t>
            </a:r>
            <a:r>
              <a:rPr lang="en-US" dirty="0"/>
              <a:t>generate novel data when a new </a:t>
            </a:r>
            <a:r>
              <a:rPr lang="en-US" dirty="0" smtClean="0"/>
              <a:t>sub- event occurs.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content of the new data is different from the </a:t>
            </a:r>
            <a:r>
              <a:rPr lang="en-US" dirty="0" smtClean="0"/>
              <a:t>previous </a:t>
            </a:r>
            <a:r>
              <a:rPr lang="en-US" dirty="0"/>
              <a:t>and it represents the current state of the </a:t>
            </a:r>
            <a:r>
              <a:rPr lang="en-US" dirty="0" smtClean="0"/>
              <a:t>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12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89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13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"/>
            <a:ext cx="7052680" cy="57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Sub-event detection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Time interval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Event based Time interval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Set time interval based on congestion control mechanism.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newsworthy metrics+ subevent detection+ </a:t>
            </a:r>
            <a:r>
              <a:rPr lang="en-US" smtClean="0"/>
              <a:t>tracking techniques.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14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10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15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/>
              <a:t>Evaluation Methodology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419503"/>
                <a:ext cx="8229600" cy="421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 smtClean="0"/>
                  <a:t>Performance is measured in terms of detection cost, which is a weighted sum of </a:t>
                </a:r>
                <a:r>
                  <a:rPr lang="en-US" altLang="en-US" b="1" i="1" dirty="0">
                    <a:solidFill>
                      <a:srgbClr val="008000"/>
                    </a:solidFill>
                  </a:rPr>
                  <a:t>miss</a:t>
                </a:r>
                <a:r>
                  <a:rPr lang="en-US" altLang="en-US" dirty="0"/>
                  <a:t> and </a:t>
                </a:r>
                <a:r>
                  <a:rPr lang="en-US" altLang="en-US" b="1" i="1" dirty="0">
                    <a:solidFill>
                      <a:srgbClr val="CC0000"/>
                    </a:solidFill>
                  </a:rPr>
                  <a:t>false alarm</a:t>
                </a:r>
                <a:r>
                  <a:rPr lang="en-US" altLang="en-US" dirty="0"/>
                  <a:t> probabilities</a:t>
                </a:r>
                <a:r>
                  <a:rPr lang="en-US" altLang="en-US" dirty="0" smtClean="0"/>
                  <a:t>:</a:t>
                </a:r>
              </a:p>
              <a:p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/>
                  <a:t>   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𝐷𝑒𝑡</m:t>
                        </m:r>
                      </m:sub>
                    </m:sSub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en-US" sz="28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d>
                      <m:d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800" dirty="0" smtClean="0"/>
              </a:p>
              <a:p>
                <a:pPr/>
                <a:r>
                  <a:rPr lang="en-US" altLang="en-US" sz="2400" dirty="0" smtClean="0"/>
                  <a:t>Detection </a:t>
                </a:r>
                <a:r>
                  <a:rPr lang="en-US" altLang="en-US" sz="2400" dirty="0"/>
                  <a:t>Cost is normalized to lie between 0 and 1:</a:t>
                </a:r>
                <a:r>
                  <a:rPr lang="en-US" altLang="en-US" sz="2800" dirty="0"/>
                  <a:t/>
                </a:r>
                <a:br>
                  <a:rPr lang="en-US" alt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𝐷𝑒𝑡</m:t>
                              </m:r>
                            </m:sub>
                          </m:sSub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altLang="en-US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𝐷𝑒𝑡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𝑚𝑖𝑠𝑠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𝐹𝐴</m:t>
                              </m:r>
                            </m:sub>
                          </m:s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800" dirty="0" smtClean="0"/>
              </a:p>
              <a:p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altLang="en-US" dirty="0" smtClean="0"/>
                  <a:t> are pre-specified.</a:t>
                </a:r>
                <a:endParaRPr lang="fa-IR" altLang="en-US" dirty="0" smtClean="0"/>
              </a:p>
              <a:p>
                <a:endParaRPr lang="en-US" alt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r>
                      <a:rPr lang="fa-IR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𝑚𝑖𝑠𝑠𝑒𝑑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𝑑𝑒𝑡𝑒𝑐𝑡𝑖𝑜𝑠</m:t>
                        </m:r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𝑡𝑎𝑟𝑔𝑒𝑡𝑠</m:t>
                        </m:r>
                      </m:den>
                    </m:f>
                  </m:oMath>
                </a14:m>
                <a:r>
                  <a:rPr lang="en-US" altLang="en-US" b="0" dirty="0" smtClean="0"/>
                  <a:t>,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fa-IR" alt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𝑎𝑙𝑎𝑟𝑚𝑠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𝑡𝑎𝑟𝑔𝑒𝑡𝑠</m:t>
                        </m:r>
                      </m:den>
                    </m:f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9503"/>
                <a:ext cx="8229600" cy="4219297"/>
              </a:xfrm>
              <a:prstGeom prst="rect">
                <a:avLst/>
              </a:prstGeom>
              <a:blipFill rotWithShape="0">
                <a:blip r:embed="rId2"/>
                <a:stretch>
                  <a:fillRect l="-1111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038600" cy="49117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News summarization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Storyline extraction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16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6" y="457200"/>
            <a:ext cx="4281704" cy="52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17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sp>
        <p:nvSpPr>
          <p:cNvPr id="6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2431029" y="4953000"/>
            <a:ext cx="42819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600" dirty="0"/>
              <a:t>Thank </a:t>
            </a:r>
            <a:r>
              <a:rPr lang="en-US" altLang="en-US" sz="6600" dirty="0" smtClean="0"/>
              <a:t>You</a:t>
            </a:r>
            <a:endParaRPr lang="en-US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529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dirty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 fontScale="85000" lnSpcReduction="20000"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Introduction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Topic and story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Tracking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State of the art solutions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Problems with Tracking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Newsworthy metrics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User generate data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Sub event detection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Evaluation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applications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</a:t>
            </a:fld>
            <a:r>
              <a:rPr lang="en-US" altLang="en-US" dirty="0" smtClean="0"/>
              <a:t> of </a:t>
            </a:r>
            <a:r>
              <a:rPr lang="en-US" altLang="en-US" dirty="0" smtClean="0"/>
              <a:t>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8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>
                <a:solidFill>
                  <a:srgbClr val="006600"/>
                </a:solidFill>
              </a:rPr>
              <a:t>introduction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3</a:t>
            </a:fld>
            <a:r>
              <a:rPr lang="en-US" altLang="en-US" dirty="0" smtClean="0"/>
              <a:t> of </a:t>
            </a:r>
            <a:r>
              <a:rPr lang="en-US" altLang="en-US" dirty="0" smtClean="0"/>
              <a:t>17</a:t>
            </a:r>
            <a:endParaRPr lang="en-US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731975"/>
              </p:ext>
            </p:extLst>
          </p:nvPr>
        </p:nvGraphicFramePr>
        <p:xfrm>
          <a:off x="609600" y="1143000"/>
          <a:ext cx="8001000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1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4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 kern="0" dirty="0" smtClean="0">
                <a:latin typeface="Calibri" panose="020F0502020204030204" pitchFamily="34" charset="0"/>
              </a:rPr>
              <a:t>Topic and 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190685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0000"/>
                </a:solidFill>
              </a:rPr>
              <a:t>topic</a:t>
            </a:r>
            <a:r>
              <a:rPr lang="en-US" sz="3200" dirty="0" smtClean="0"/>
              <a:t> is :</a:t>
            </a:r>
          </a:p>
          <a:p>
            <a:pPr lvl="1"/>
            <a:r>
              <a:rPr lang="en-US" sz="3200" dirty="0" smtClean="0"/>
              <a:t>A seminal </a:t>
            </a:r>
            <a:r>
              <a:rPr lang="en-US" sz="3200" dirty="0" smtClean="0">
                <a:solidFill>
                  <a:srgbClr val="FF0000"/>
                </a:solidFill>
              </a:rPr>
              <a:t>event</a:t>
            </a:r>
            <a:r>
              <a:rPr lang="en-US" sz="3200" dirty="0" smtClean="0"/>
              <a:t> or activity, along with all directly related events and activities.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0000"/>
                </a:solidFill>
              </a:rPr>
              <a:t>story</a:t>
            </a:r>
            <a:r>
              <a:rPr lang="en-US" sz="3200" dirty="0" smtClean="0"/>
              <a:t> is:</a:t>
            </a:r>
          </a:p>
          <a:p>
            <a:pPr lvl="1"/>
            <a:r>
              <a:rPr lang="en-US" sz="3200" dirty="0" smtClean="0"/>
              <a:t>a topically cohesive segment of news that includes two or more </a:t>
            </a:r>
            <a:r>
              <a:rPr lang="en-US" sz="3200" dirty="0" smtClean="0">
                <a:solidFill>
                  <a:srgbClr val="FF0000"/>
                </a:solidFill>
              </a:rPr>
              <a:t>declarative</a:t>
            </a:r>
            <a:r>
              <a:rPr lang="en-US" sz="3200" dirty="0" smtClean="0"/>
              <a:t> clauses about a single event.</a:t>
            </a:r>
          </a:p>
        </p:txBody>
      </p:sp>
    </p:spTree>
    <p:extLst>
      <p:ext uri="{BB962C8B-B14F-4D97-AF65-F5344CB8AC3E}">
        <p14:creationId xmlns:p14="http://schemas.microsoft.com/office/powerpoint/2010/main" val="26641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/>
              <a:t>Topic tracking task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5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800" dirty="0" smtClean="0"/>
                  <a:t>To </a:t>
                </a:r>
                <a:r>
                  <a:rPr lang="en-US" altLang="en-US" sz="2800" b="1" dirty="0" smtClean="0"/>
                  <a:t>detect</a:t>
                </a:r>
                <a:r>
                  <a:rPr lang="en-US" altLang="en-US" sz="2800" dirty="0" smtClean="0"/>
                  <a:t> the story that discuss the </a:t>
                </a:r>
                <a:r>
                  <a:rPr lang="en-US" altLang="en-US" sz="2800" b="1" dirty="0" smtClean="0"/>
                  <a:t>target topic</a:t>
                </a:r>
                <a:r>
                  <a:rPr lang="en-US" altLang="en-US" sz="2800" dirty="0" smtClean="0"/>
                  <a:t>, in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800" dirty="0" smtClean="0"/>
                  <a:t>Multiple source stream.</a:t>
                </a:r>
              </a:p>
              <a:p>
                <a:pPr marL="612775" lvl="1" indent="-285750" eaLnBrk="1" hangingPunct="1">
                  <a:buFont typeface="Wingdings" panose="05000000000000000000" pitchFamily="2" charset="2"/>
                  <a:buChar char="ü"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training: </a:t>
                </a:r>
                <a:r>
                  <a:rPr lang="en-US" altLang="en-US" sz="1800" dirty="0" smtClean="0"/>
                  <a:t>given a stream of sample stories,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sz="1800" dirty="0" smtClean="0"/>
                  <a:t> of them known as discuss a given target topic.</a:t>
                </a:r>
              </a:p>
              <a:p>
                <a:pPr marL="612775" lvl="1" indent="-285750" eaLnBrk="1" hangingPunct="1">
                  <a:buFont typeface="Wingdings" panose="05000000000000000000" pitchFamily="2" charset="2"/>
                  <a:buChar char="ü"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Test: </a:t>
                </a:r>
                <a:r>
                  <a:rPr lang="en-US" altLang="en-US" sz="1800" dirty="0" smtClean="0"/>
                  <a:t>Find </a:t>
                </a: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all</a:t>
                </a:r>
                <a:r>
                  <a:rPr lang="en-US" altLang="en-US" sz="1800" dirty="0" smtClean="0"/>
                  <a:t> subsequent stories that discuss the target topic.</a:t>
                </a:r>
                <a:endParaRPr lang="en-US" altLang="en-US" sz="2800" dirty="0" smtClean="0"/>
              </a:p>
            </p:txBody>
          </p:sp>
        </mc:Choice>
        <mc:Fallback xmlns="">
          <p:sp>
            <p:nvSpPr>
              <p:cNvPr id="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1481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3124200"/>
            <a:ext cx="727165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solutions: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Improved KNN</a:t>
            </a:r>
            <a:r>
              <a:rPr lang="fa-IR" dirty="0" smtClean="0"/>
              <a:t> </a:t>
            </a:r>
            <a:r>
              <a:rPr lang="en-US" dirty="0" smtClean="0"/>
              <a:t>and Rocchio:</a:t>
            </a:r>
          </a:p>
          <a:p>
            <a:r>
              <a:rPr lang="en-US" dirty="0" smtClean="0"/>
              <a:t>Document representation:</a:t>
            </a:r>
          </a:p>
          <a:p>
            <a:r>
              <a:rPr lang="en-US" dirty="0" smtClean="0"/>
              <a:t>Rocchio: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6</a:t>
            </a:fld>
            <a:r>
              <a:rPr lang="en-US" altLang="en-US" dirty="0" smtClean="0"/>
              <a:t> </a:t>
            </a:r>
            <a:r>
              <a:rPr lang="en-US" altLang="en-US" dirty="0"/>
              <a:t>of 17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76400"/>
            <a:ext cx="41148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2514600"/>
            <a:ext cx="4733925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025" y="3314700"/>
            <a:ext cx="3533775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775" y="4171950"/>
            <a:ext cx="2943225" cy="476250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2514599" y="5283589"/>
            <a:ext cx="4219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26561" y="5441345"/>
            <a:ext cx="151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KNN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solutions: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7</a:t>
            </a:fld>
            <a:r>
              <a:rPr lang="en-US" altLang="en-US" dirty="0" smtClean="0"/>
              <a:t> </a:t>
            </a:r>
            <a:r>
              <a:rPr lang="en-US" altLang="en-US" dirty="0"/>
              <a:t>of 17</a:t>
            </a:r>
            <a:endParaRPr lang="en-US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04" y="2133600"/>
            <a:ext cx="8849196" cy="3385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1430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 detection: LDA + Co-occurrence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883769" cy="304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8</a:t>
            </a:fld>
            <a:r>
              <a:rPr lang="en-US" altLang="en-US" dirty="0" smtClean="0"/>
              <a:t> </a:t>
            </a:r>
            <a:r>
              <a:rPr lang="en-US" altLang="en-US" dirty="0"/>
              <a:t>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0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dirty="0"/>
              <a:t>problems: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 smtClean="0"/>
              <a:t> Find </a:t>
            </a:r>
            <a:r>
              <a:rPr lang="en-US" altLang="en-US" sz="2800" dirty="0">
                <a:solidFill>
                  <a:srgbClr val="FF0000"/>
                </a:solidFill>
              </a:rPr>
              <a:t>all</a:t>
            </a:r>
            <a:r>
              <a:rPr lang="en-US" altLang="en-US" sz="2800" dirty="0"/>
              <a:t> subsequent stories that discuss the target topic</a:t>
            </a:r>
            <a:r>
              <a:rPr lang="en-US" altLang="en-US" sz="2800" dirty="0" smtClean="0"/>
              <a:t>.</a:t>
            </a:r>
          </a:p>
          <a:p>
            <a:endParaRPr lang="en-US" dirty="0"/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Duplicated document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Lexical variation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Unimportant document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9</a:t>
            </a:fld>
            <a:r>
              <a:rPr lang="en-US" altLang="en-US" dirty="0" smtClean="0"/>
              <a:t> of </a:t>
            </a:r>
            <a:r>
              <a:rPr lang="en-US" altLang="en-US" dirty="0"/>
              <a:t>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1822</TotalTime>
  <Words>809</Words>
  <Application>Microsoft Office PowerPoint</Application>
  <PresentationFormat>On-screen Show (4:3)</PresentationFormat>
  <Paragraphs>118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Garamond</vt:lpstr>
      <vt:lpstr>Wingdings</vt:lpstr>
      <vt:lpstr>Edge</vt:lpstr>
      <vt:lpstr>Sub-event detection in news data stream</vt:lpstr>
      <vt:lpstr>OUTLINE</vt:lpstr>
      <vt:lpstr>introduction</vt:lpstr>
      <vt:lpstr>PowerPoint Presentation</vt:lpstr>
      <vt:lpstr>Topic tracking task</vt:lpstr>
      <vt:lpstr>State of the art solutions:</vt:lpstr>
      <vt:lpstr>State of the art solutions:</vt:lpstr>
      <vt:lpstr>PowerPoint Presentation</vt:lpstr>
      <vt:lpstr>problems:</vt:lpstr>
      <vt:lpstr>Newsworthy metrics</vt:lpstr>
      <vt:lpstr>User generated data</vt:lpstr>
      <vt:lpstr>Sub-event detection</vt:lpstr>
      <vt:lpstr>PowerPoint Presentation</vt:lpstr>
      <vt:lpstr>Sub-event detection challenges</vt:lpstr>
      <vt:lpstr>Evaluation Methodology</vt:lpstr>
      <vt:lpstr>Application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“RainForest – A Framework for Fast Decision Tree Construction of Large Datasets”  J. Gehrke, R. Ramakrishnan, V. Ganti.</dc:title>
  <dc:creator>Gio Kao</dc:creator>
  <cp:lastModifiedBy>Mostafa</cp:lastModifiedBy>
  <cp:revision>523</cp:revision>
  <dcterms:created xsi:type="dcterms:W3CDTF">2002-10-18T02:03:16Z</dcterms:created>
  <dcterms:modified xsi:type="dcterms:W3CDTF">2016-12-13T07:53:17Z</dcterms:modified>
</cp:coreProperties>
</file>