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25"/>
  </p:notesMasterIdLst>
  <p:sldIdLst>
    <p:sldId id="256" r:id="rId2"/>
    <p:sldId id="313" r:id="rId3"/>
    <p:sldId id="306" r:id="rId4"/>
    <p:sldId id="307" r:id="rId5"/>
    <p:sldId id="321" r:id="rId6"/>
    <p:sldId id="309" r:id="rId7"/>
    <p:sldId id="320" r:id="rId8"/>
    <p:sldId id="318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11" r:id="rId20"/>
    <p:sldId id="332" r:id="rId21"/>
    <p:sldId id="310" r:id="rId22"/>
    <p:sldId id="333" r:id="rId23"/>
    <p:sldId id="334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DC0000"/>
    <a:srgbClr val="3333CC"/>
    <a:srgbClr val="333333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6" autoAdjust="0"/>
    <p:restoredTop sz="82716" autoAdjust="0"/>
  </p:normalViewPr>
  <p:slideViewPr>
    <p:cSldViewPr>
      <p:cViewPr>
        <p:scale>
          <a:sx n="75" d="100"/>
          <a:sy n="75" d="100"/>
        </p:scale>
        <p:origin x="840" y="-18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8B2B87-E3EC-43A7-8C04-D73238B4D885}" type="doc">
      <dgm:prSet loTypeId="urn:microsoft.com/office/officeart/2005/8/layout/matrix1" loCatId="matrix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504DFCF-4997-405A-BBB6-E9E990B6DE96}">
      <dgm:prSet phldrT="[Text]"/>
      <dgm:spPr/>
      <dgm:t>
        <a:bodyPr/>
        <a:lstStyle/>
        <a:p>
          <a:pPr algn="ctr"/>
          <a:r>
            <a:rPr lang="en-US" dirty="0" smtClean="0"/>
            <a:t>TDT</a:t>
          </a:r>
          <a:endParaRPr lang="en-US" dirty="0"/>
        </a:p>
      </dgm:t>
    </dgm:pt>
    <dgm:pt modelId="{E12DDDE7-D919-4E7A-A5D2-D764722B130E}" type="parTrans" cxnId="{F76030D3-3049-4BD0-B647-2F09534AB9D2}">
      <dgm:prSet/>
      <dgm:spPr/>
      <dgm:t>
        <a:bodyPr/>
        <a:lstStyle/>
        <a:p>
          <a:pPr algn="ctr"/>
          <a:endParaRPr lang="en-US"/>
        </a:p>
      </dgm:t>
    </dgm:pt>
    <dgm:pt modelId="{D5A2A996-638B-41F8-9D5B-43AAEEEB6A43}" type="sibTrans" cxnId="{F76030D3-3049-4BD0-B647-2F09534AB9D2}">
      <dgm:prSet/>
      <dgm:spPr/>
      <dgm:t>
        <a:bodyPr/>
        <a:lstStyle/>
        <a:p>
          <a:pPr algn="ctr"/>
          <a:endParaRPr lang="en-US"/>
        </a:p>
      </dgm:t>
    </dgm:pt>
    <dgm:pt modelId="{B7FF4739-D464-4EE4-8511-61FB62E481EB}">
      <dgm:prSet phldrT="[Text]" custT="1"/>
      <dgm:spPr/>
      <dgm:t>
        <a:bodyPr/>
        <a:lstStyle/>
        <a:p>
          <a:pPr algn="ctr"/>
          <a:r>
            <a:rPr lang="en-US" sz="2800" b="1" dirty="0" smtClean="0"/>
            <a:t>Topic tracking</a:t>
          </a:r>
        </a:p>
      </dgm:t>
    </dgm:pt>
    <dgm:pt modelId="{E1A8C383-1235-49B7-9BDE-5CC7C457DD2B}" type="parTrans" cxnId="{556F0D59-8C02-4E4C-AF04-AE1C998EBD94}">
      <dgm:prSet/>
      <dgm:spPr/>
      <dgm:t>
        <a:bodyPr/>
        <a:lstStyle/>
        <a:p>
          <a:pPr algn="ctr"/>
          <a:endParaRPr lang="en-US"/>
        </a:p>
      </dgm:t>
    </dgm:pt>
    <dgm:pt modelId="{8AEBBDF3-7C72-49E3-B1EB-AB41FB052EF5}" type="sibTrans" cxnId="{556F0D59-8C02-4E4C-AF04-AE1C998EBD94}">
      <dgm:prSet/>
      <dgm:spPr/>
      <dgm:t>
        <a:bodyPr/>
        <a:lstStyle/>
        <a:p>
          <a:pPr algn="ctr"/>
          <a:endParaRPr lang="en-US"/>
        </a:p>
      </dgm:t>
    </dgm:pt>
    <dgm:pt modelId="{FFC7E2FC-5CE4-4291-B052-7C4913BBAC22}">
      <dgm:prSet phldrT="[Text]" custT="1"/>
      <dgm:spPr/>
      <dgm:t>
        <a:bodyPr/>
        <a:lstStyle/>
        <a:p>
          <a:pPr algn="ctr"/>
          <a:r>
            <a:rPr lang="en-US" sz="2800" baseline="0" dirty="0" smtClean="0"/>
            <a:t>Story link detection</a:t>
          </a:r>
        </a:p>
      </dgm:t>
    </dgm:pt>
    <dgm:pt modelId="{B127C190-B845-4452-A5CB-FEA8196D0AC4}" type="parTrans" cxnId="{7DD23957-A641-48EB-A597-490D154FA694}">
      <dgm:prSet/>
      <dgm:spPr/>
      <dgm:t>
        <a:bodyPr/>
        <a:lstStyle/>
        <a:p>
          <a:pPr algn="ctr"/>
          <a:endParaRPr lang="en-US"/>
        </a:p>
      </dgm:t>
    </dgm:pt>
    <dgm:pt modelId="{FBDF1057-115D-4B03-9848-5FF1C0C626C6}" type="sibTrans" cxnId="{7DD23957-A641-48EB-A597-490D154FA694}">
      <dgm:prSet/>
      <dgm:spPr/>
      <dgm:t>
        <a:bodyPr/>
        <a:lstStyle/>
        <a:p>
          <a:pPr algn="ctr"/>
          <a:endParaRPr lang="en-US"/>
        </a:p>
      </dgm:t>
    </dgm:pt>
    <dgm:pt modelId="{55793E06-CC03-4EA1-BC3E-E3962229A30A}">
      <dgm:prSet phldrT="[Text]" custT="1"/>
      <dgm:spPr/>
      <dgm:t>
        <a:bodyPr/>
        <a:lstStyle/>
        <a:p>
          <a:pPr algn="ctr"/>
          <a:r>
            <a:rPr lang="en-US" sz="2800" dirty="0" smtClean="0"/>
            <a:t>Topic detection</a:t>
          </a:r>
        </a:p>
      </dgm:t>
    </dgm:pt>
    <dgm:pt modelId="{60EB4B68-C583-4B8F-BD6A-97352044B16B}" type="parTrans" cxnId="{63E30370-D802-4737-91D9-DE9412C886C9}">
      <dgm:prSet/>
      <dgm:spPr/>
      <dgm:t>
        <a:bodyPr/>
        <a:lstStyle/>
        <a:p>
          <a:pPr algn="ctr"/>
          <a:endParaRPr lang="en-US"/>
        </a:p>
      </dgm:t>
    </dgm:pt>
    <dgm:pt modelId="{0D3FEC6B-7627-4E30-A35A-99B12E429B62}" type="sibTrans" cxnId="{63E30370-D802-4737-91D9-DE9412C886C9}">
      <dgm:prSet/>
      <dgm:spPr/>
      <dgm:t>
        <a:bodyPr/>
        <a:lstStyle/>
        <a:p>
          <a:pPr algn="ctr"/>
          <a:endParaRPr lang="en-US"/>
        </a:p>
      </dgm:t>
    </dgm:pt>
    <dgm:pt modelId="{A0AC2E7B-B0A9-4DEC-8A29-A9D650FD5FDB}">
      <dgm:prSet phldrT="[Text]" custT="1"/>
      <dgm:spPr/>
      <dgm:t>
        <a:bodyPr/>
        <a:lstStyle/>
        <a:p>
          <a:pPr algn="ctr"/>
          <a:r>
            <a:rPr lang="en-US" sz="2800" b="1" dirty="0" smtClean="0"/>
            <a:t>New event detection</a:t>
          </a:r>
        </a:p>
      </dgm:t>
    </dgm:pt>
    <dgm:pt modelId="{4BA21640-3F1C-4338-A318-27E558DABC58}" type="sibTrans" cxnId="{6A4A6648-952B-4E34-9088-8C43DB0D11A2}">
      <dgm:prSet/>
      <dgm:spPr/>
      <dgm:t>
        <a:bodyPr/>
        <a:lstStyle/>
        <a:p>
          <a:pPr algn="ctr"/>
          <a:endParaRPr lang="en-US"/>
        </a:p>
      </dgm:t>
    </dgm:pt>
    <dgm:pt modelId="{FF185912-B6D9-4BB7-98ED-90E96F402D02}" type="parTrans" cxnId="{6A4A6648-952B-4E34-9088-8C43DB0D11A2}">
      <dgm:prSet/>
      <dgm:spPr/>
      <dgm:t>
        <a:bodyPr/>
        <a:lstStyle/>
        <a:p>
          <a:pPr algn="ctr"/>
          <a:endParaRPr lang="en-US"/>
        </a:p>
      </dgm:t>
    </dgm:pt>
    <dgm:pt modelId="{2448B345-860F-4268-B8CB-BB3DB73F1495}" type="pres">
      <dgm:prSet presAssocID="{6B8B2B87-E3EC-43A7-8C04-D73238B4D885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BE754D-77CF-4026-8773-192257F43B02}" type="pres">
      <dgm:prSet presAssocID="{6B8B2B87-E3EC-43A7-8C04-D73238B4D885}" presName="matrix" presStyleCnt="0"/>
      <dgm:spPr/>
    </dgm:pt>
    <dgm:pt modelId="{8BB356DA-FD64-4D9F-A843-54B4A3833089}" type="pres">
      <dgm:prSet presAssocID="{6B8B2B87-E3EC-43A7-8C04-D73238B4D885}" presName="tile1" presStyleLbl="node1" presStyleIdx="0" presStyleCnt="4"/>
      <dgm:spPr/>
      <dgm:t>
        <a:bodyPr/>
        <a:lstStyle/>
        <a:p>
          <a:endParaRPr lang="en-US"/>
        </a:p>
      </dgm:t>
    </dgm:pt>
    <dgm:pt modelId="{A3CDB5D7-A734-4356-901A-FFF1CA185645}" type="pres">
      <dgm:prSet presAssocID="{6B8B2B87-E3EC-43A7-8C04-D73238B4D885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DFA39C-9E38-4CE6-87DC-5E820E9D5755}" type="pres">
      <dgm:prSet presAssocID="{6B8B2B87-E3EC-43A7-8C04-D73238B4D885}" presName="tile2" presStyleLbl="node1" presStyleIdx="1" presStyleCnt="4"/>
      <dgm:spPr/>
      <dgm:t>
        <a:bodyPr/>
        <a:lstStyle/>
        <a:p>
          <a:endParaRPr lang="en-US"/>
        </a:p>
      </dgm:t>
    </dgm:pt>
    <dgm:pt modelId="{1B37E38A-642D-4B29-B5C8-D5A92D75AD44}" type="pres">
      <dgm:prSet presAssocID="{6B8B2B87-E3EC-43A7-8C04-D73238B4D885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05289-C428-43E4-A313-52F59C6B5F24}" type="pres">
      <dgm:prSet presAssocID="{6B8B2B87-E3EC-43A7-8C04-D73238B4D885}" presName="tile3" presStyleLbl="node1" presStyleIdx="2" presStyleCnt="4"/>
      <dgm:spPr/>
      <dgm:t>
        <a:bodyPr/>
        <a:lstStyle/>
        <a:p>
          <a:endParaRPr lang="en-US"/>
        </a:p>
      </dgm:t>
    </dgm:pt>
    <dgm:pt modelId="{A5ADA289-E10D-4920-89C6-959F9BAC579D}" type="pres">
      <dgm:prSet presAssocID="{6B8B2B87-E3EC-43A7-8C04-D73238B4D885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D015F1-CAC8-45AF-BF2F-0A6DF7FF5E14}" type="pres">
      <dgm:prSet presAssocID="{6B8B2B87-E3EC-43A7-8C04-D73238B4D885}" presName="tile4" presStyleLbl="node1" presStyleIdx="3" presStyleCnt="4"/>
      <dgm:spPr/>
      <dgm:t>
        <a:bodyPr/>
        <a:lstStyle/>
        <a:p>
          <a:endParaRPr lang="en-US"/>
        </a:p>
      </dgm:t>
    </dgm:pt>
    <dgm:pt modelId="{F9CEAA69-BB4A-4CBB-9BDB-572B3FD6338E}" type="pres">
      <dgm:prSet presAssocID="{6B8B2B87-E3EC-43A7-8C04-D73238B4D885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06035-6559-4A7F-9859-10125EA6BE22}" type="pres">
      <dgm:prSet presAssocID="{6B8B2B87-E3EC-43A7-8C04-D73238B4D885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1120C262-55DB-4F79-8B32-9325B6C71DA1}" type="presOf" srcId="{B7FF4739-D464-4EE4-8511-61FB62E481EB}" destId="{D2DFA39C-9E38-4CE6-87DC-5E820E9D5755}" srcOrd="0" destOrd="0" presId="urn:microsoft.com/office/officeart/2005/8/layout/matrix1"/>
    <dgm:cxn modelId="{6A4A6648-952B-4E34-9088-8C43DB0D11A2}" srcId="{B504DFCF-4997-405A-BBB6-E9E990B6DE96}" destId="{A0AC2E7B-B0A9-4DEC-8A29-A9D650FD5FDB}" srcOrd="0" destOrd="0" parTransId="{FF185912-B6D9-4BB7-98ED-90E96F402D02}" sibTransId="{4BA21640-3F1C-4338-A318-27E558DABC58}"/>
    <dgm:cxn modelId="{68F23D4D-DE29-4DC5-AD1A-2508DD0B87B1}" type="presOf" srcId="{55793E06-CC03-4EA1-BC3E-E3962229A30A}" destId="{F9CEAA69-BB4A-4CBB-9BDB-572B3FD6338E}" srcOrd="1" destOrd="0" presId="urn:microsoft.com/office/officeart/2005/8/layout/matrix1"/>
    <dgm:cxn modelId="{63E30370-D802-4737-91D9-DE9412C886C9}" srcId="{B504DFCF-4997-405A-BBB6-E9E990B6DE96}" destId="{55793E06-CC03-4EA1-BC3E-E3962229A30A}" srcOrd="3" destOrd="0" parTransId="{60EB4B68-C583-4B8F-BD6A-97352044B16B}" sibTransId="{0D3FEC6B-7627-4E30-A35A-99B12E429B62}"/>
    <dgm:cxn modelId="{5BC7752C-F798-4734-BE91-184FFF97E560}" type="presOf" srcId="{A0AC2E7B-B0A9-4DEC-8A29-A9D650FD5FDB}" destId="{A3CDB5D7-A734-4356-901A-FFF1CA185645}" srcOrd="1" destOrd="0" presId="urn:microsoft.com/office/officeart/2005/8/layout/matrix1"/>
    <dgm:cxn modelId="{1586605A-0446-4511-8AE0-E1373AA5376A}" type="presOf" srcId="{FFC7E2FC-5CE4-4291-B052-7C4913BBAC22}" destId="{A5ADA289-E10D-4920-89C6-959F9BAC579D}" srcOrd="1" destOrd="0" presId="urn:microsoft.com/office/officeart/2005/8/layout/matrix1"/>
    <dgm:cxn modelId="{935C0B46-EAD1-4F43-A2C2-B6ABE7D413FF}" type="presOf" srcId="{55793E06-CC03-4EA1-BC3E-E3962229A30A}" destId="{5ED015F1-CAC8-45AF-BF2F-0A6DF7FF5E14}" srcOrd="0" destOrd="0" presId="urn:microsoft.com/office/officeart/2005/8/layout/matrix1"/>
    <dgm:cxn modelId="{5E1B3351-146C-4713-B2EE-BFEB0A8A8D7E}" type="presOf" srcId="{B7FF4739-D464-4EE4-8511-61FB62E481EB}" destId="{1B37E38A-642D-4B29-B5C8-D5A92D75AD44}" srcOrd="1" destOrd="0" presId="urn:microsoft.com/office/officeart/2005/8/layout/matrix1"/>
    <dgm:cxn modelId="{77D0F8A6-F130-4C0B-A07D-3D713BFCD2D5}" type="presOf" srcId="{FFC7E2FC-5CE4-4291-B052-7C4913BBAC22}" destId="{96305289-C428-43E4-A313-52F59C6B5F24}" srcOrd="0" destOrd="0" presId="urn:microsoft.com/office/officeart/2005/8/layout/matrix1"/>
    <dgm:cxn modelId="{3F51AD4E-929C-4C09-A55F-8214ABF9A74E}" type="presOf" srcId="{A0AC2E7B-B0A9-4DEC-8A29-A9D650FD5FDB}" destId="{8BB356DA-FD64-4D9F-A843-54B4A3833089}" srcOrd="0" destOrd="0" presId="urn:microsoft.com/office/officeart/2005/8/layout/matrix1"/>
    <dgm:cxn modelId="{874E6A67-1897-4489-AA34-A23B67F4EA8E}" type="presOf" srcId="{B504DFCF-4997-405A-BBB6-E9E990B6DE96}" destId="{4B606035-6559-4A7F-9859-10125EA6BE22}" srcOrd="0" destOrd="0" presId="urn:microsoft.com/office/officeart/2005/8/layout/matrix1"/>
    <dgm:cxn modelId="{F76030D3-3049-4BD0-B647-2F09534AB9D2}" srcId="{6B8B2B87-E3EC-43A7-8C04-D73238B4D885}" destId="{B504DFCF-4997-405A-BBB6-E9E990B6DE96}" srcOrd="0" destOrd="0" parTransId="{E12DDDE7-D919-4E7A-A5D2-D764722B130E}" sibTransId="{D5A2A996-638B-41F8-9D5B-43AAEEEB6A43}"/>
    <dgm:cxn modelId="{7DD23957-A641-48EB-A597-490D154FA694}" srcId="{B504DFCF-4997-405A-BBB6-E9E990B6DE96}" destId="{FFC7E2FC-5CE4-4291-B052-7C4913BBAC22}" srcOrd="2" destOrd="0" parTransId="{B127C190-B845-4452-A5CB-FEA8196D0AC4}" sibTransId="{FBDF1057-115D-4B03-9848-5FF1C0C626C6}"/>
    <dgm:cxn modelId="{F2FADE55-8224-4F0A-AB26-C08B761414AB}" type="presOf" srcId="{6B8B2B87-E3EC-43A7-8C04-D73238B4D885}" destId="{2448B345-860F-4268-B8CB-BB3DB73F1495}" srcOrd="0" destOrd="0" presId="urn:microsoft.com/office/officeart/2005/8/layout/matrix1"/>
    <dgm:cxn modelId="{556F0D59-8C02-4E4C-AF04-AE1C998EBD94}" srcId="{B504DFCF-4997-405A-BBB6-E9E990B6DE96}" destId="{B7FF4739-D464-4EE4-8511-61FB62E481EB}" srcOrd="1" destOrd="0" parTransId="{E1A8C383-1235-49B7-9BDE-5CC7C457DD2B}" sibTransId="{8AEBBDF3-7C72-49E3-B1EB-AB41FB052EF5}"/>
    <dgm:cxn modelId="{6109E677-08B9-4380-B390-8FE58DCCE483}" type="presParOf" srcId="{2448B345-860F-4268-B8CB-BB3DB73F1495}" destId="{21BE754D-77CF-4026-8773-192257F43B02}" srcOrd="0" destOrd="0" presId="urn:microsoft.com/office/officeart/2005/8/layout/matrix1"/>
    <dgm:cxn modelId="{988CF181-09DF-4AE9-84EE-CDAE2872C9D1}" type="presParOf" srcId="{21BE754D-77CF-4026-8773-192257F43B02}" destId="{8BB356DA-FD64-4D9F-A843-54B4A3833089}" srcOrd="0" destOrd="0" presId="urn:microsoft.com/office/officeart/2005/8/layout/matrix1"/>
    <dgm:cxn modelId="{F7090D9C-85FF-4D29-B9AC-9C38C52DCBB8}" type="presParOf" srcId="{21BE754D-77CF-4026-8773-192257F43B02}" destId="{A3CDB5D7-A734-4356-901A-FFF1CA185645}" srcOrd="1" destOrd="0" presId="urn:microsoft.com/office/officeart/2005/8/layout/matrix1"/>
    <dgm:cxn modelId="{1B992BFD-13F2-40A2-A61B-46C95D35FA90}" type="presParOf" srcId="{21BE754D-77CF-4026-8773-192257F43B02}" destId="{D2DFA39C-9E38-4CE6-87DC-5E820E9D5755}" srcOrd="2" destOrd="0" presId="urn:microsoft.com/office/officeart/2005/8/layout/matrix1"/>
    <dgm:cxn modelId="{52C53EE9-FBAD-43CA-99CC-E44B59181CE4}" type="presParOf" srcId="{21BE754D-77CF-4026-8773-192257F43B02}" destId="{1B37E38A-642D-4B29-B5C8-D5A92D75AD44}" srcOrd="3" destOrd="0" presId="urn:microsoft.com/office/officeart/2005/8/layout/matrix1"/>
    <dgm:cxn modelId="{6FC1EDFC-7C5E-4592-BF9B-942BEED11A87}" type="presParOf" srcId="{21BE754D-77CF-4026-8773-192257F43B02}" destId="{96305289-C428-43E4-A313-52F59C6B5F24}" srcOrd="4" destOrd="0" presId="urn:microsoft.com/office/officeart/2005/8/layout/matrix1"/>
    <dgm:cxn modelId="{07AB8EEB-FC42-480D-8918-6A5CAF546CCC}" type="presParOf" srcId="{21BE754D-77CF-4026-8773-192257F43B02}" destId="{A5ADA289-E10D-4920-89C6-959F9BAC579D}" srcOrd="5" destOrd="0" presId="urn:microsoft.com/office/officeart/2005/8/layout/matrix1"/>
    <dgm:cxn modelId="{44CFB828-C5D0-4906-A075-26A03FD8A768}" type="presParOf" srcId="{21BE754D-77CF-4026-8773-192257F43B02}" destId="{5ED015F1-CAC8-45AF-BF2F-0A6DF7FF5E14}" srcOrd="6" destOrd="0" presId="urn:microsoft.com/office/officeart/2005/8/layout/matrix1"/>
    <dgm:cxn modelId="{1C27E195-3F0F-4D77-82C6-1C38C3574E54}" type="presParOf" srcId="{21BE754D-77CF-4026-8773-192257F43B02}" destId="{F9CEAA69-BB4A-4CBB-9BDB-572B3FD6338E}" srcOrd="7" destOrd="0" presId="urn:microsoft.com/office/officeart/2005/8/layout/matrix1"/>
    <dgm:cxn modelId="{43D08496-A14C-406D-BF32-7EFBDE97F4E7}" type="presParOf" srcId="{2448B345-860F-4268-B8CB-BB3DB73F1495}" destId="{4B606035-6559-4A7F-9859-10125EA6BE2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98180EC-2454-423C-B8F0-0607B6D02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13485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6C65BC-E977-4A18-A08F-FDA934B95FC8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137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fa-IR" dirty="0" smtClean="0"/>
              <a:t>ابتدا</a:t>
            </a:r>
            <a:r>
              <a:rPr lang="fa-IR" baseline="0" dirty="0" smtClean="0"/>
              <a:t> به طور خلاصه یه معرفی خواهم داشت از موضوع و در ادامه مفاهیم اصلی رو تعریف میکنم.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fa-IR" baseline="0" dirty="0" smtClean="0"/>
              <a:t>پروپوزال من روی تسک </a:t>
            </a:r>
            <a:r>
              <a:rPr lang="en-US" baseline="0" dirty="0" smtClean="0"/>
              <a:t>Tracking</a:t>
            </a:r>
            <a:r>
              <a:rPr lang="fa-IR" baseline="0" dirty="0" smtClean="0"/>
              <a:t> تعریف شده و توضیحی از این تسک ارایه میدم و بهترین راه حل هایی که تاحالا ارائه شده رو به کلی توضیح میدم خدمتتون.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fa-IR" baseline="0" dirty="0" smtClean="0"/>
              <a:t>در ادامه یه سری مسائل با تسک</a:t>
            </a:r>
            <a:r>
              <a:rPr lang="en-US" baseline="0" dirty="0" smtClean="0"/>
              <a:t> tracking</a:t>
            </a:r>
            <a:r>
              <a:rPr lang="fa-IR" baseline="0" dirty="0" smtClean="0"/>
              <a:t>  داریم که به بیان مساله میپردازم و راه حل هایی که به نظر میتونه مسائل رو حل کنه عرض مکینم.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fa-IR" baseline="0" dirty="0" smtClean="0"/>
              <a:t>نهایتا به تعریف اصلی موضوع پروپوزال میپردازم </a:t>
            </a:r>
            <a:r>
              <a:rPr lang="fa-IR" baseline="0" dirty="0" smtClean="0">
                <a:sym typeface="Wingdings" panose="05000000000000000000" pitchFamily="2" charset="2"/>
              </a:rPr>
              <a:t> و نهایتا روش ارزیابی و کاربردها رو در موردشون صحبت خواهم کرد.</a:t>
            </a:r>
            <a:endParaRPr lang="fa-I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180EC-2454-423C-B8F0-0607B6D02935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6260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180EC-2454-423C-B8F0-0607B6D02935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3591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بیان</a:t>
            </a:r>
            <a:r>
              <a:rPr lang="fa-IR" baseline="0" dirty="0" smtClean="0"/>
              <a:t> مشکل مفهوم جدید و قدیمی بود</a:t>
            </a:r>
          </a:p>
          <a:p>
            <a:r>
              <a:rPr lang="fa-IR" baseline="0" dirty="0" smtClean="0"/>
              <a:t>البته خیلی روی مفهوم قدیمی بودن یا تکراری بودن یه خبر مشکلی نداریم اما در تشخیص جدید بودن خبر کمی دچار ابهام هستیم</a:t>
            </a:r>
          </a:p>
          <a:p>
            <a:r>
              <a:rPr lang="fa-IR" baseline="0" dirty="0" smtClean="0"/>
              <a:t>بعضی وقتا خبر در حد 1 عدد نسبت به خبرهای قبلی جدید هست و واقعا خیلی برای کسی که تگ میزنه شاید محسوس نباشه این تغییر</a:t>
            </a:r>
          </a:p>
          <a:p>
            <a:r>
              <a:rPr lang="fa-IR" baseline="0" dirty="0" smtClean="0"/>
              <a:t>به همین خاطر 5 تا تگ زدیم و اینترفیس و اینا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180EC-2454-423C-B8F0-0607B6D02935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6947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خب طبیعتا اینجا</a:t>
            </a:r>
            <a:r>
              <a:rPr lang="fa-IR" baseline="0" dirty="0" smtClean="0"/>
              <a:t> شباهت کسینوسی به تنهایی به هیچ وجه کارایی نداره. به همین خاطر تو نواحی خاصی مجبوریم یه کار دیگه انجام بدیم.</a:t>
            </a:r>
          </a:p>
          <a:p>
            <a:r>
              <a:rPr lang="fa-IR" baseline="0" dirty="0" smtClean="0"/>
              <a:t>حالا مسئله خودم رو مطرح کن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180EC-2454-423C-B8F0-0607B6D02935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0843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180EC-2454-423C-B8F0-0607B6D02935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6329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اینجا</a:t>
            </a:r>
            <a:r>
              <a:rPr lang="fa-IR" baseline="0" dirty="0" smtClean="0"/>
              <a:t> فقط گاما اسکور مطرحه در حالیکه بتا اسکور پخش و پلاس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180EC-2454-423C-B8F0-0607B6D02935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3593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اینجا هم بتا هم گاما زیر 0.4 میتونه تعداد زیادی از جدید</a:t>
            </a:r>
            <a:r>
              <a:rPr lang="fa-IR" baseline="0" dirty="0" smtClean="0"/>
              <a:t> ها رو کاراکترایز کنه </a:t>
            </a:r>
          </a:p>
          <a:p>
            <a:pPr algn="r" rtl="1"/>
            <a:r>
              <a:rPr lang="fa-IR" baseline="0" dirty="0" smtClean="0"/>
              <a:t>اما تعداد بیشتری هم </a:t>
            </a:r>
            <a:r>
              <a:rPr lang="en-US" baseline="0" dirty="0" smtClean="0"/>
              <a:t>old</a:t>
            </a:r>
            <a:r>
              <a:rPr lang="fa-IR" baseline="0" dirty="0" smtClean="0"/>
              <a:t> در گاما پیدا میشه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180EC-2454-423C-B8F0-0607B6D02935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64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048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995362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0" name="Slide Number Placeholder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 smtClean="0"/>
              <a:t> of 17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7119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 smtClean="0"/>
              <a:t> of 27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2231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 smtClean="0"/>
              <a:t> of 27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60846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 smtClean="0"/>
              <a:t> of 27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0823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/>
          <a:lstStyle>
            <a:lvl1pPr marL="0" indent="0">
              <a:buNone/>
              <a:defRPr>
                <a:latin typeface="Calibri" panose="020F0502020204030204" pitchFamily="34" charset="0"/>
              </a:defRPr>
            </a:lvl1pPr>
            <a:lvl2pPr marL="344487" indent="0">
              <a:buNone/>
              <a:defRPr>
                <a:latin typeface="Calibri" panose="020F0502020204030204" pitchFamily="34" charset="0"/>
              </a:defRPr>
            </a:lvl2pPr>
            <a:lvl3pPr marL="671512" indent="0">
              <a:buNone/>
              <a:defRPr>
                <a:latin typeface="Calibri" panose="020F0502020204030204" pitchFamily="34" charset="0"/>
              </a:defRPr>
            </a:lvl3pPr>
            <a:lvl4pPr marL="1023937" indent="0">
              <a:buNone/>
              <a:defRPr>
                <a:latin typeface="Calibri" panose="020F0502020204030204" pitchFamily="34" charset="0"/>
              </a:defRPr>
            </a:lvl4pPr>
            <a:lvl5pPr marL="1341438" indent="0">
              <a:buNone/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 smtClean="0"/>
              <a:t> of 17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4390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 smtClean="0"/>
              <a:t> of 17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7971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83075-5CFA-4CC5-B626-C1CEA72300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858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68591-3DA2-4522-A7E3-AA6964BBE5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358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 smtClean="0"/>
              <a:t> of 17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9435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 smtClean="0"/>
              <a:t> of 17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037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 smtClean="0"/>
              <a:t> of 27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2530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 smtClean="0"/>
              <a:t> of 27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6736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 smtClean="0"/>
              <a:t> of 17</a:t>
            </a:r>
            <a:endParaRPr lang="en-US" altLang="en-US" dirty="0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25410"/>
            <a:ext cx="8077200" cy="2228850"/>
          </a:xfrm>
        </p:spPr>
        <p:txBody>
          <a:bodyPr/>
          <a:lstStyle/>
          <a:p>
            <a:pPr eaLnBrk="1" hangingPunct="1"/>
            <a:r>
              <a:rPr lang="en-US" altLang="en-US" sz="3300" dirty="0" smtClean="0">
                <a:solidFill>
                  <a:srgbClr val="3333CC"/>
                </a:solidFill>
                <a:latin typeface="Calibri" panose="020F0502020204030204" pitchFamily="34" charset="0"/>
              </a:rPr>
              <a:t>Sub-event detection in news data stream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Novelty and redundancy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a new document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/>
                  <a:t> arrives in the system, the previous N ones are already </a:t>
                </a:r>
                <a:r>
                  <a:rPr lang="en-US" sz="2400" dirty="0" smtClean="0"/>
                  <a:t>stored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24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 novelty score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𝑁𝑆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computed, indicating the novelty of this document for the given </a:t>
                </a:r>
                <a:r>
                  <a:rPr lang="en-US" sz="2400" dirty="0" smtClean="0"/>
                  <a:t>corpus.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96" t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10</a:t>
            </a:fld>
            <a:r>
              <a:rPr lang="en-US" altLang="en-US" dirty="0" smtClean="0"/>
              <a:t> of 21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657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similar 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11</a:t>
            </a:fld>
            <a:r>
              <a:rPr lang="en-US" altLang="en-US" dirty="0" smtClean="0"/>
              <a:t> of 21</a:t>
            </a:r>
            <a:endParaRPr lang="en-US" alt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819400" y="1828800"/>
            <a:ext cx="0" cy="3657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6399" y="1461952"/>
            <a:ext cx="228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Cosine </a:t>
            </a:r>
            <a:r>
              <a:rPr lang="en-US" dirty="0" smtClean="0"/>
              <a:t>Similarity 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819400" y="4648200"/>
            <a:ext cx="2743200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19400" y="2743200"/>
            <a:ext cx="2743200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372100" y="2538307"/>
                <a:ext cx="1016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100" y="2538307"/>
                <a:ext cx="1016000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384800" y="4448145"/>
                <a:ext cx="1016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800" y="4448145"/>
                <a:ext cx="101600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Left Brace 19"/>
          <p:cNvSpPr/>
          <p:nvPr/>
        </p:nvSpPr>
        <p:spPr>
          <a:xfrm>
            <a:off x="2438400" y="4648200"/>
            <a:ext cx="228600" cy="838200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/>
          <p:cNvSpPr/>
          <p:nvPr/>
        </p:nvSpPr>
        <p:spPr>
          <a:xfrm>
            <a:off x="2428875" y="1900162"/>
            <a:ext cx="228600" cy="838200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676399" y="2119207"/>
            <a:ext cx="633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76399" y="4867245"/>
            <a:ext cx="676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>
            <a:off x="2895600" y="2819400"/>
            <a:ext cx="2667000" cy="175260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other features</a:t>
            </a:r>
          </a:p>
          <a:p>
            <a:pPr algn="ctr"/>
            <a:r>
              <a:rPr lang="en-US" sz="1600" dirty="0" smtClean="0"/>
              <a:t>(News Agency Match,</a:t>
            </a:r>
          </a:p>
          <a:p>
            <a:pPr algn="ctr"/>
            <a:r>
              <a:rPr lang="en-US" sz="1600" dirty="0" smtClean="0"/>
              <a:t>Time Diff,</a:t>
            </a:r>
          </a:p>
          <a:p>
            <a:pPr algn="ctr"/>
            <a:r>
              <a:rPr lang="en-US" sz="1600" dirty="0" smtClean="0"/>
              <a:t>Comments Similarity,</a:t>
            </a:r>
          </a:p>
          <a:p>
            <a:pPr algn="ctr"/>
            <a:r>
              <a:rPr lang="en-US" sz="1600" dirty="0" smtClean="0"/>
              <a:t>Tweets Similarity,</a:t>
            </a:r>
          </a:p>
          <a:p>
            <a:pPr algn="ctr"/>
            <a:r>
              <a:rPr lang="en-US" sz="1600" dirty="0" smtClean="0"/>
              <a:t>Named Entities,</a:t>
            </a:r>
          </a:p>
          <a:p>
            <a:pPr algn="ctr"/>
            <a:r>
              <a:rPr lang="en-US" sz="1600" dirty="0" smtClean="0"/>
              <a:t>…)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8774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(Tweets)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038600" cy="152399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good </a:t>
            </a:r>
            <a:r>
              <a:rPr lang="en-US" sz="2000" dirty="0"/>
              <a:t>goal by </a:t>
            </a:r>
            <a:r>
              <a:rPr lang="en-US" sz="2000" dirty="0" smtClean="0"/>
              <a:t>Neymar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goal</a:t>
            </a:r>
            <a:r>
              <a:rPr lang="en-US" sz="2000" dirty="0"/>
              <a:t>! </a:t>
            </a:r>
            <a:r>
              <a:rPr lang="en-US" sz="2000" dirty="0" smtClean="0"/>
              <a:t>Neymar </a:t>
            </a:r>
            <a:r>
              <a:rPr lang="en-US" sz="2000" dirty="0"/>
              <a:t>scores for </a:t>
            </a:r>
            <a:r>
              <a:rPr lang="en-US" sz="2000" dirty="0" smtClean="0"/>
              <a:t>brazil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goal !!! </a:t>
            </a:r>
            <a:r>
              <a:rPr lang="en-US" sz="2000" dirty="0" smtClean="0"/>
              <a:t>Neymar </a:t>
            </a:r>
            <a:r>
              <a:rPr lang="en-US" sz="2000" dirty="0"/>
              <a:t>scores </a:t>
            </a:r>
            <a:r>
              <a:rPr lang="en-US" sz="2000" dirty="0" smtClean="0"/>
              <a:t>again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watching the game tonight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12</a:t>
            </a:fld>
            <a:r>
              <a:rPr lang="en-US" altLang="en-US" dirty="0" smtClean="0"/>
              <a:t> of 21</a:t>
            </a:r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725" y="900111"/>
            <a:ext cx="4552950" cy="40528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8" t="3773" r="7776" b="13209"/>
          <a:stretch/>
        </p:blipFill>
        <p:spPr>
          <a:xfrm>
            <a:off x="228600" y="3119436"/>
            <a:ext cx="3352800" cy="335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3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Entities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13</a:t>
            </a:fld>
            <a:r>
              <a:rPr lang="en-US" altLang="en-US" dirty="0" smtClean="0"/>
              <a:t> of 21</a:t>
            </a:r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245" y="1072833"/>
            <a:ext cx="6423509" cy="477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5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14</a:t>
            </a:fld>
            <a:r>
              <a:rPr lang="en-US" altLang="en-US" dirty="0" smtClean="0"/>
              <a:t> of 21</a:t>
            </a:r>
            <a:endParaRPr lang="en-US" alt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90600" y="28956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Snip Single Corner Rectangle 10"/>
          <p:cNvSpPr/>
          <p:nvPr/>
        </p:nvSpPr>
        <p:spPr>
          <a:xfrm rot="5400000">
            <a:off x="304800" y="1493520"/>
            <a:ext cx="1371600" cy="1066800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New Doc</a:t>
            </a:r>
            <a:endParaRPr lang="en-US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228600" y="3688080"/>
            <a:ext cx="1524000" cy="121920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LSH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752600" y="2026920"/>
            <a:ext cx="3657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28800" y="429768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Snip Single Corner Rectangle 20"/>
          <p:cNvSpPr/>
          <p:nvPr/>
        </p:nvSpPr>
        <p:spPr>
          <a:xfrm rot="5400000">
            <a:off x="2628900" y="3573780"/>
            <a:ext cx="762000" cy="685800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26" name="Snip Single Corner Rectangle 25"/>
          <p:cNvSpPr/>
          <p:nvPr/>
        </p:nvSpPr>
        <p:spPr>
          <a:xfrm rot="5400000">
            <a:off x="3409188" y="3726180"/>
            <a:ext cx="762000" cy="685800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27" name="Snip Single Corner Rectangle 26"/>
          <p:cNvSpPr/>
          <p:nvPr/>
        </p:nvSpPr>
        <p:spPr>
          <a:xfrm rot="5400000">
            <a:off x="2802636" y="4229100"/>
            <a:ext cx="762000" cy="685800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173225" y="4953000"/>
            <a:ext cx="2319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Nearest Neighbor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187953" y="4246880"/>
            <a:ext cx="12222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465064" y="1676400"/>
            <a:ext cx="2078736" cy="3230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Content Similarity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User generated data similarity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Other features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</p:cNvCxnSpPr>
          <p:nvPr/>
        </p:nvCxnSpPr>
        <p:spPr>
          <a:xfrm flipV="1">
            <a:off x="7543800" y="2438400"/>
            <a:ext cx="457200" cy="822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543800" y="3291839"/>
            <a:ext cx="457200" cy="822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006080" y="2192020"/>
            <a:ext cx="1137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000999" y="389757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32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468" y="990600"/>
            <a:ext cx="7599064" cy="419258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15</a:t>
            </a:fld>
            <a:r>
              <a:rPr lang="en-US" altLang="en-US" dirty="0" smtClean="0"/>
              <a:t> of 21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4516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16</a:t>
            </a:fld>
            <a:r>
              <a:rPr lang="en-US" altLang="en-US" dirty="0" smtClean="0"/>
              <a:t> of 21</a:t>
            </a:r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5401"/>
            <a:ext cx="7122822" cy="44842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275" y="4191000"/>
            <a:ext cx="26098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90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17</a:t>
            </a:fld>
            <a:r>
              <a:rPr lang="en-US" altLang="en-US" dirty="0" smtClean="0"/>
              <a:t> of 21</a:t>
            </a:r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49" y="1295400"/>
            <a:ext cx="8179551" cy="421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80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6482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3 News Agency (</a:t>
            </a:r>
            <a:r>
              <a:rPr lang="fa-IR" dirty="0" smtClean="0"/>
              <a:t>3000</a:t>
            </a:r>
            <a:r>
              <a:rPr lang="en-US" dirty="0" smtClean="0"/>
              <a:t> news article)</a:t>
            </a:r>
          </a:p>
          <a:p>
            <a:pPr marL="801687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Tabnak</a:t>
            </a:r>
            <a:endParaRPr lang="en-US" dirty="0" smtClean="0"/>
          </a:p>
          <a:p>
            <a:pPr marL="801687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Khabaronline</a:t>
            </a:r>
            <a:endParaRPr lang="en-US" dirty="0" smtClean="0"/>
          </a:p>
          <a:p>
            <a:pPr marL="801687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FardaNews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Major Events</a:t>
            </a:r>
          </a:p>
          <a:p>
            <a:pPr marL="801687" lvl="1" indent="-457200" algn="r" rtl="1">
              <a:buFont typeface="Arial" panose="020B0604020202020204" pitchFamily="34" charset="0"/>
              <a:buChar char="•"/>
            </a:pPr>
            <a:r>
              <a:rPr lang="fa-IR" dirty="0" smtClean="0"/>
              <a:t>ترور دانشمند هسته ای</a:t>
            </a:r>
          </a:p>
          <a:p>
            <a:pPr marL="801687" lvl="1" indent="-457200" algn="r" rtl="1">
              <a:buFont typeface="Arial" panose="020B0604020202020204" pitchFamily="34" charset="0"/>
              <a:buChar char="•"/>
            </a:pPr>
            <a:r>
              <a:rPr lang="fa-IR" dirty="0" smtClean="0"/>
              <a:t>قتل روح الله داداشی</a:t>
            </a:r>
          </a:p>
          <a:p>
            <a:pPr marL="801687" lvl="1" indent="-457200" algn="r" rtl="1">
              <a:buFont typeface="Arial" panose="020B0604020202020204" pitchFamily="34" charset="0"/>
              <a:buChar char="•"/>
            </a:pPr>
            <a:r>
              <a:rPr lang="fa-IR" dirty="0" smtClean="0"/>
              <a:t>مذاکرات هسته ای</a:t>
            </a:r>
          </a:p>
          <a:p>
            <a:pPr marL="801687" lvl="1" indent="-457200" algn="r" rtl="1">
              <a:buFont typeface="Arial" panose="020B0604020202020204" pitchFamily="34" charset="0"/>
              <a:buChar char="•"/>
            </a:pPr>
            <a:r>
              <a:rPr lang="fa-IR" dirty="0" smtClean="0"/>
              <a:t>سهمه بندی بنزین</a:t>
            </a:r>
          </a:p>
          <a:p>
            <a:pPr marL="801687" lvl="1" indent="-457200" algn="r" rtl="1">
              <a:buFont typeface="Arial" panose="020B0604020202020204" pitchFamily="34" charset="0"/>
              <a:buChar char="•"/>
            </a:pPr>
            <a:r>
              <a:rPr lang="fa-IR" dirty="0" smtClean="0"/>
              <a:t>جام جهانی 2010</a:t>
            </a:r>
          </a:p>
          <a:p>
            <a:pPr marL="801687" lvl="1" indent="-457200" algn="r" rtl="1">
              <a:buFont typeface="Arial" panose="020B0604020202020204" pitchFamily="34" charset="0"/>
              <a:buChar char="•"/>
            </a:pPr>
            <a:r>
              <a:rPr lang="fa-IR" dirty="0" smtClean="0"/>
              <a:t>تحولات مصر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18</a:t>
            </a:fld>
            <a:r>
              <a:rPr lang="en-US" altLang="en-US" dirty="0" smtClean="0"/>
              <a:t> of 21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7710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19</a:t>
            </a:fld>
            <a:r>
              <a:rPr lang="en-US" altLang="en-US" dirty="0" smtClean="0"/>
              <a:t> of 21</a:t>
            </a:r>
            <a:endParaRPr lang="en-US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altLang="en-US" sz="4400" dirty="0"/>
              <a:t>Evaluation Methodology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0" y="1419503"/>
                <a:ext cx="8229600" cy="4219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dirty="0" smtClean="0"/>
                  <a:t>Performance is measured in terms of detection cost, which is a weighted sum of </a:t>
                </a:r>
                <a:r>
                  <a:rPr lang="en-US" altLang="en-US" b="1" i="1" dirty="0">
                    <a:solidFill>
                      <a:srgbClr val="008000"/>
                    </a:solidFill>
                  </a:rPr>
                  <a:t>miss</a:t>
                </a:r>
                <a:r>
                  <a:rPr lang="en-US" altLang="en-US" dirty="0"/>
                  <a:t> and </a:t>
                </a:r>
                <a:r>
                  <a:rPr lang="en-US" altLang="en-US" b="1" i="1" dirty="0">
                    <a:solidFill>
                      <a:srgbClr val="CC0000"/>
                    </a:solidFill>
                  </a:rPr>
                  <a:t>false alarm</a:t>
                </a:r>
                <a:r>
                  <a:rPr lang="en-US" altLang="en-US" dirty="0"/>
                  <a:t> probabilities</a:t>
                </a:r>
                <a:r>
                  <a:rPr lang="en-US" altLang="en-US" dirty="0" smtClean="0"/>
                  <a:t>:</a:t>
                </a:r>
              </a:p>
              <a:p>
                <a:r>
                  <a:rPr lang="en-US" altLang="en-US" dirty="0"/>
                  <a:t/>
                </a:r>
                <a:br>
                  <a:rPr lang="en-US" altLang="en-US" dirty="0"/>
                </a:br>
                <a:r>
                  <a:rPr lang="en-US" altLang="en-US" dirty="0"/>
                  <a:t>    </a:t>
                </a:r>
                <a:r>
                  <a:rPr lang="en-US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𝐷𝑒𝑡</m:t>
                        </m:r>
                      </m:sub>
                    </m:sSub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𝑀𝑖𝑠𝑠</m:t>
                        </m:r>
                      </m:sub>
                    </m:sSub>
                    <m:sSub>
                      <m:sSubPr>
                        <m:ctrlPr>
                          <a:rPr lang="en-US" alt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𝑚𝑖𝑠𝑠</m:t>
                        </m:r>
                      </m:sub>
                    </m:sSub>
                    <m:sSub>
                      <m:sSubPr>
                        <m:ctrlPr>
                          <a:rPr lang="en-US" alt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  <m:r>
                      <a:rPr lang="en-US" altLang="en-US" sz="2800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800" b="1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  <m:sSub>
                      <m:sSubPr>
                        <m:ctrlPr>
                          <a:rPr lang="en-US" alt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  <m:d>
                      <m:dPr>
                        <m:ctrlPr>
                          <a:rPr lang="en-US" alt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800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en-US" sz="2800" b="0" i="1" dirty="0" smtClean="0">
                                <a:latin typeface="Cambria Math" panose="02040503050406030204" pitchFamily="18" charset="0"/>
                              </a:rPr>
                              <m:t>𝑡𝑎𝑟𝑔𝑒𝑡</m:t>
                            </m:r>
                          </m:sub>
                        </m:sSub>
                      </m:e>
                    </m:d>
                  </m:oMath>
                </a14:m>
                <a:endParaRPr lang="en-US" altLang="en-US" sz="2800" dirty="0" smtClean="0"/>
              </a:p>
              <a:p>
                <a:pPr/>
                <a:r>
                  <a:rPr lang="en-US" altLang="en-US" sz="2400" dirty="0" smtClean="0"/>
                  <a:t>Detection </a:t>
                </a:r>
                <a:r>
                  <a:rPr lang="en-US" altLang="en-US" sz="2400" dirty="0"/>
                  <a:t>Cost is normalized to lie between 0 and 1:</a:t>
                </a:r>
                <a:r>
                  <a:rPr lang="en-US" altLang="en-US" sz="2800" dirty="0"/>
                  <a:t/>
                </a:r>
                <a:br>
                  <a:rPr lang="en-US" alt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en-US" sz="2800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en-US" sz="2800" i="1" dirty="0">
                                  <a:latin typeface="Cambria Math" panose="02040503050406030204" pitchFamily="18" charset="0"/>
                                </a:rPr>
                                <m:t>𝐷𝑒𝑡</m:t>
                              </m:r>
                            </m:sub>
                          </m:sSub>
                          <m:r>
                            <a:rPr lang="en-US" altLang="en-US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en-US" altLang="en-US" sz="28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𝐷𝑒𝑡</m:t>
                              </m:r>
                            </m:sub>
                          </m:sSub>
                        </m:num>
                        <m:den>
                          <m:r>
                            <a:rPr lang="en-US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en-US" sz="28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en-US" sz="28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⁡{</m:t>
                          </m:r>
                          <m:sSub>
                            <m:sSubPr>
                              <m:ctrlP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𝑚𝑖𝑠𝑠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𝑡𝑎𝑟𝑔𝑒𝑡</m:t>
                              </m:r>
                            </m:sub>
                          </m:sSub>
                          <m:r>
                            <a:rPr lang="en-US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𝐹𝐴</m:t>
                              </m:r>
                            </m:sub>
                          </m:sSub>
                          <m:r>
                            <a:rPr lang="en-US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𝑡𝑎𝑟𝑔𝑒𝑡</m:t>
                              </m:r>
                            </m:sub>
                          </m:sSub>
                          <m:r>
                            <a:rPr lang="en-US" altLang="en-US" sz="28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)}</m:t>
                          </m:r>
                        </m:den>
                      </m:f>
                      <m:r>
                        <a:rPr lang="en-US" alt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en-US" sz="2800" dirty="0" smtClean="0"/>
              </a:p>
              <a:p>
                <a:endParaRPr lang="en-US" alt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𝑀𝑖𝑠𝑠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02</m:t>
                    </m:r>
                  </m:oMath>
                </a14:m>
                <a:r>
                  <a:rPr lang="en-US" altLang="en-US" dirty="0" smtClean="0"/>
                  <a:t> are pre-specified.</a:t>
                </a:r>
                <a:endParaRPr lang="fa-IR" altLang="en-US" dirty="0" smtClean="0"/>
              </a:p>
              <a:p>
                <a:endParaRPr lang="en-US" alt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𝑚𝑖𝑠𝑠</m:t>
                        </m:r>
                      </m:sub>
                    </m:sSub>
                    <m:r>
                      <a:rPr lang="fa-IR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a-IR" altLang="en-US" i="1" dirty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𝑚𝑖𝑠𝑠𝑒𝑑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𝑑𝑒𝑡𝑒𝑐𝑡𝑖𝑜𝑠</m:t>
                        </m:r>
                      </m:num>
                      <m:den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𝑡𝑎𝑟𝑔𝑒𝑡𝑠</m:t>
                        </m:r>
                      </m:den>
                    </m:f>
                  </m:oMath>
                </a14:m>
                <a:r>
                  <a:rPr lang="en-US" altLang="en-US" b="0" dirty="0" smtClean="0"/>
                  <a:t>,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  <m:r>
                      <a:rPr lang="fa-IR" alt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a-IR" altLang="en-US" i="1" dirty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𝑓𝑎𝑙𝑠𝑒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𝑎𝑙𝑎𝑟𝑚𝑠</m:t>
                        </m:r>
                      </m:num>
                      <m:den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𝑛𝑜𝑛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𝑡𝑎𝑟𝑔𝑒𝑡𝑠</m:t>
                        </m:r>
                      </m:den>
                    </m:f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19503"/>
                <a:ext cx="8229600" cy="4219297"/>
              </a:xfrm>
              <a:prstGeom prst="rect">
                <a:avLst/>
              </a:prstGeom>
              <a:blipFill rotWithShape="0">
                <a:blip r:embed="rId3"/>
                <a:stretch>
                  <a:fillRect l="-1111" t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04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altLang="en-US" dirty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>
            <a:normAutofit/>
          </a:bodyPr>
          <a:lstStyle/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Introduction</a:t>
            </a:r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Tracking</a:t>
            </a:r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New event detection</a:t>
            </a:r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Sub event detection</a:t>
            </a:r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challenges</a:t>
            </a:r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dataset, evaluation and results</a:t>
            </a:r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en-US" sz="2800" dirty="0" smtClean="0"/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en-US" sz="2800" dirty="0" smtClean="0"/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en-US" sz="2800" dirty="0" smtClean="0"/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en-US" sz="2800" dirty="0" smtClean="0"/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en-US" sz="2800" dirty="0" smtClean="0"/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2</a:t>
            </a:fld>
            <a:r>
              <a:rPr lang="en-US" altLang="en-US" dirty="0" smtClean="0"/>
              <a:t> of 21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481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12787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20</a:t>
            </a:fld>
            <a:r>
              <a:rPr lang="en-US" altLang="en-US" dirty="0" smtClean="0"/>
              <a:t> of 21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9076291"/>
                  </p:ext>
                </p:extLst>
              </p:nvPr>
            </p:nvGraphicFramePr>
            <p:xfrm>
              <a:off x="1238250" y="2362200"/>
              <a:ext cx="6667500" cy="32766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6875"/>
                    <a:gridCol w="1666875"/>
                    <a:gridCol w="1666875"/>
                    <a:gridCol w="1666875"/>
                  </a:tblGrid>
                  <a:tr h="55779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System</a:t>
                          </a:r>
                          <a:endParaRPr lang="en-US" sz="2400" dirty="0"/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Topic-</a:t>
                          </a:r>
                          <a:r>
                            <a:rPr lang="en-US" sz="2400" baseline="0" dirty="0" smtClean="0"/>
                            <a:t> weighted</a:t>
                          </a:r>
                          <a:endParaRPr lang="en-US" sz="2400" dirty="0" smtClean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906269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𝑃𝑟𝑒𝑐𝑖𝑠𝑖𝑜𝑛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𝑅𝑒𝑐𝑎𝑙𝑙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𝐷𝑒𝑡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dirty="0" smtClean="0"/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𝑛𝑜𝑟𝑚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 smtClean="0"/>
                        </a:p>
                      </a:txBody>
                      <a:tcPr anchor="ctr"/>
                    </a:tc>
                  </a:tr>
                  <a:tr h="90626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baseline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0.92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0.56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0.625</a:t>
                          </a:r>
                          <a:endParaRPr lang="en-US" sz="2400" dirty="0"/>
                        </a:p>
                      </a:txBody>
                      <a:tcPr anchor="ctr"/>
                    </a:tc>
                  </a:tr>
                  <a:tr h="90626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our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0.94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0.68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0.475</a:t>
                          </a:r>
                          <a:endParaRPr lang="en-US" sz="2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9076291"/>
                  </p:ext>
                </p:extLst>
              </p:nvPr>
            </p:nvGraphicFramePr>
            <p:xfrm>
              <a:off x="1238250" y="2362200"/>
              <a:ext cx="6667500" cy="32766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6875"/>
                    <a:gridCol w="1666875"/>
                    <a:gridCol w="1666875"/>
                    <a:gridCol w="1666875"/>
                  </a:tblGrid>
                  <a:tr h="55779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System</a:t>
                          </a:r>
                          <a:endParaRPr lang="en-US" sz="2400" dirty="0"/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Topic-</a:t>
                          </a:r>
                          <a:r>
                            <a:rPr lang="en-US" sz="2400" baseline="0" dirty="0" smtClean="0"/>
                            <a:t> weighted</a:t>
                          </a:r>
                          <a:endParaRPr lang="en-US" sz="2400" dirty="0" smtClean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906269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733" t="-62416" r="-202198" b="-2013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62416" r="-101460" b="-2013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1099" t="-62416" r="-1832" b="-201342"/>
                          </a:stretch>
                        </a:blipFill>
                      </a:tcPr>
                    </a:tc>
                  </a:tr>
                  <a:tr h="90626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baseline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0.92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0.56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0.625</a:t>
                          </a:r>
                          <a:endParaRPr lang="en-US" sz="2400" dirty="0"/>
                        </a:p>
                      </a:txBody>
                      <a:tcPr anchor="ctr"/>
                    </a:tc>
                  </a:tr>
                  <a:tr h="90626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our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0.94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0.68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0.475</a:t>
                          </a:r>
                          <a:endParaRPr lang="en-US" sz="2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20695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21</a:t>
            </a:fld>
            <a:r>
              <a:rPr lang="en-US" altLang="en-US" dirty="0" smtClean="0"/>
              <a:t> of 21</a:t>
            </a:r>
            <a:endParaRPr lang="en-US" altLang="en-US" dirty="0"/>
          </a:p>
        </p:txBody>
      </p:sp>
      <p:sp>
        <p:nvSpPr>
          <p:cNvPr id="6" name="Text Box 6"/>
          <p:cNvSpPr txBox="1">
            <a:spLocks noGrp="1" noChangeArrowheads="1"/>
          </p:cNvSpPr>
          <p:nvPr>
            <p:ph idx="1"/>
          </p:nvPr>
        </p:nvSpPr>
        <p:spPr bwMode="auto">
          <a:xfrm>
            <a:off x="2431029" y="4953000"/>
            <a:ext cx="428194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600" dirty="0"/>
              <a:t>Thank </a:t>
            </a:r>
            <a:r>
              <a:rPr lang="en-US" altLang="en-US" sz="6600" dirty="0" smtClean="0"/>
              <a:t>You</a:t>
            </a:r>
            <a:endParaRPr lang="en-US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45293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96"/>
          <a:stretch/>
        </p:blipFill>
        <p:spPr>
          <a:xfrm>
            <a:off x="457200" y="1106551"/>
            <a:ext cx="8229600" cy="3770250"/>
          </a:xfrm>
        </p:spPr>
      </p:pic>
    </p:spTree>
    <p:extLst>
      <p:ext uri="{BB962C8B-B14F-4D97-AF65-F5344CB8AC3E}">
        <p14:creationId xmlns:p14="http://schemas.microsoft.com/office/powerpoint/2010/main" val="896204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11"/>
          <a:stretch/>
        </p:blipFill>
        <p:spPr>
          <a:xfrm>
            <a:off x="457200" y="1447800"/>
            <a:ext cx="8229600" cy="3657600"/>
          </a:xfrm>
        </p:spPr>
      </p:pic>
    </p:spTree>
    <p:extLst>
      <p:ext uri="{BB962C8B-B14F-4D97-AF65-F5344CB8AC3E}">
        <p14:creationId xmlns:p14="http://schemas.microsoft.com/office/powerpoint/2010/main" val="254615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altLang="en-US" sz="4400" dirty="0">
                <a:solidFill>
                  <a:srgbClr val="006600"/>
                </a:solidFill>
              </a:rPr>
              <a:t>introduction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3</a:t>
            </a:fld>
            <a:r>
              <a:rPr lang="en-US" altLang="en-US" dirty="0" smtClean="0"/>
              <a:t> of 21</a:t>
            </a:r>
            <a:endParaRPr lang="en-US" alt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2914036"/>
              </p:ext>
            </p:extLst>
          </p:nvPr>
        </p:nvGraphicFramePr>
        <p:xfrm>
          <a:off x="609600" y="1143000"/>
          <a:ext cx="8001000" cy="4759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812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altLang="en-US" sz="4400" dirty="0"/>
              <a:t>Topic tracking task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4</a:t>
            </a:fld>
            <a:r>
              <a:rPr lang="en-US" altLang="en-US" dirty="0" smtClean="0"/>
              <a:t> of 21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143000"/>
                <a:ext cx="8229600" cy="4987925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en-US" sz="2800" dirty="0" smtClean="0"/>
                  <a:t>To </a:t>
                </a:r>
                <a:r>
                  <a:rPr lang="en-US" altLang="en-US" sz="2800" b="1" dirty="0" smtClean="0"/>
                  <a:t>detect</a:t>
                </a:r>
                <a:r>
                  <a:rPr lang="en-US" altLang="en-US" sz="2800" dirty="0" smtClean="0"/>
                  <a:t> the story that discuss the </a:t>
                </a:r>
                <a:r>
                  <a:rPr lang="en-US" altLang="en-US" sz="2800" b="1" dirty="0" smtClean="0"/>
                  <a:t>target topic</a:t>
                </a:r>
                <a:r>
                  <a:rPr lang="en-US" altLang="en-US" sz="2800" dirty="0" smtClean="0"/>
                  <a:t>, in</a:t>
                </a:r>
              </a:p>
              <a:p>
                <a:pPr marL="0" indent="0" eaLnBrk="1" hangingPunct="1">
                  <a:buNone/>
                </a:pPr>
                <a:r>
                  <a:rPr lang="en-US" altLang="en-US" sz="2800" dirty="0" smtClean="0"/>
                  <a:t>Multiple source stream.</a:t>
                </a:r>
              </a:p>
              <a:p>
                <a:pPr marL="612775" lvl="1" indent="-285750" eaLnBrk="1" hangingPunct="1">
                  <a:buFont typeface="Wingdings" panose="05000000000000000000" pitchFamily="2" charset="2"/>
                  <a:buChar char="ü"/>
                </a:pPr>
                <a:r>
                  <a:rPr lang="en-US" altLang="en-US" sz="1800" dirty="0" smtClean="0">
                    <a:solidFill>
                      <a:srgbClr val="FF0000"/>
                    </a:solidFill>
                  </a:rPr>
                  <a:t>training: </a:t>
                </a:r>
                <a:r>
                  <a:rPr lang="en-US" altLang="en-US" sz="1800" dirty="0" smtClean="0"/>
                  <a:t>given a stream of sample stories,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en-US" sz="1800" dirty="0" smtClean="0"/>
                  <a:t> of them known as discuss a given target topic.</a:t>
                </a:r>
              </a:p>
              <a:p>
                <a:pPr marL="612775" lvl="1" indent="-285750" eaLnBrk="1" hangingPunct="1">
                  <a:buFont typeface="Wingdings" panose="05000000000000000000" pitchFamily="2" charset="2"/>
                  <a:buChar char="ü"/>
                </a:pPr>
                <a:r>
                  <a:rPr lang="en-US" altLang="en-US" sz="1800" dirty="0" smtClean="0">
                    <a:solidFill>
                      <a:srgbClr val="FF0000"/>
                    </a:solidFill>
                  </a:rPr>
                  <a:t>Test: </a:t>
                </a:r>
                <a:r>
                  <a:rPr lang="en-US" altLang="en-US" sz="1800" dirty="0" smtClean="0"/>
                  <a:t>Find </a:t>
                </a:r>
                <a:r>
                  <a:rPr lang="en-US" altLang="en-US" sz="1800" dirty="0" smtClean="0">
                    <a:solidFill>
                      <a:srgbClr val="FF0000"/>
                    </a:solidFill>
                  </a:rPr>
                  <a:t>all</a:t>
                </a:r>
                <a:r>
                  <a:rPr lang="en-US" altLang="en-US" sz="1800" dirty="0" smtClean="0"/>
                  <a:t> subsequent stories that discuss the target topic.</a:t>
                </a:r>
                <a:endParaRPr lang="en-US" altLang="en-US" sz="2800" dirty="0" smtClean="0"/>
              </a:p>
            </p:txBody>
          </p:sp>
        </mc:Choice>
        <mc:Fallback xmlns="">
          <p:sp>
            <p:nvSpPr>
              <p:cNvPr id="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7925"/>
              </a:xfrm>
              <a:blipFill rotWithShape="0">
                <a:blip r:embed="rId2"/>
                <a:stretch>
                  <a:fillRect l="-1481" t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71" y="3124200"/>
            <a:ext cx="7271657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Event Detection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3657600"/>
            <a:ext cx="6239028" cy="23907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5</a:t>
            </a:fld>
            <a:r>
              <a:rPr lang="en-US" altLang="en-US" dirty="0" smtClean="0"/>
              <a:t> of 21</a:t>
            </a:r>
            <a:endParaRPr lang="en-US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143001"/>
            <a:ext cx="8229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 sz="3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344487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671512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023937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341438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sz="2800" kern="0" dirty="0"/>
              <a:t>New Event Detection is the task of detecting stories </a:t>
            </a:r>
            <a:r>
              <a:rPr lang="en-US" altLang="en-US" sz="2800" kern="0" dirty="0" smtClean="0"/>
              <a:t>about </a:t>
            </a:r>
            <a:r>
              <a:rPr lang="en-US" altLang="en-US" sz="2800" kern="0" dirty="0" smtClean="0">
                <a:solidFill>
                  <a:srgbClr val="FF0000"/>
                </a:solidFill>
              </a:rPr>
              <a:t>previously unseen</a:t>
            </a:r>
            <a:r>
              <a:rPr lang="en-US" altLang="en-US" sz="2800" kern="0" dirty="0" smtClean="0"/>
              <a:t> events </a:t>
            </a:r>
            <a:r>
              <a:rPr lang="en-US" altLang="en-US" sz="2800" kern="0" dirty="0"/>
              <a:t>in a stream of news stories. </a:t>
            </a:r>
            <a:endParaRPr lang="en-US" altLang="en-US" sz="2800" kern="0" dirty="0" smtClean="0"/>
          </a:p>
        </p:txBody>
      </p:sp>
    </p:spTree>
    <p:extLst>
      <p:ext uri="{BB962C8B-B14F-4D97-AF65-F5344CB8AC3E}">
        <p14:creationId xmlns:p14="http://schemas.microsoft.com/office/powerpoint/2010/main" val="339370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dirty="0"/>
              <a:t>problems: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800" dirty="0" smtClean="0"/>
              <a:t> Find </a:t>
            </a:r>
            <a:r>
              <a:rPr lang="en-US" altLang="en-US" sz="2800" dirty="0">
                <a:solidFill>
                  <a:srgbClr val="FF0000"/>
                </a:solidFill>
              </a:rPr>
              <a:t>all</a:t>
            </a:r>
            <a:r>
              <a:rPr lang="en-US" altLang="en-US" sz="2800" dirty="0"/>
              <a:t> subsequent stories that discuss the target topic</a:t>
            </a:r>
            <a:r>
              <a:rPr lang="en-US" altLang="en-US" sz="2800" dirty="0" smtClean="0"/>
              <a:t>.</a:t>
            </a:r>
          </a:p>
          <a:p>
            <a:endParaRPr lang="en-US" dirty="0"/>
          </a:p>
          <a:p>
            <a:pPr marL="801687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Duplicated document</a:t>
            </a:r>
          </a:p>
          <a:p>
            <a:pPr marL="801687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Lexical variation</a:t>
            </a:r>
          </a:p>
          <a:p>
            <a:pPr marL="801687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Unimportant document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6</a:t>
            </a:fld>
            <a:r>
              <a:rPr lang="en-US" altLang="en-US" dirty="0" smtClean="0"/>
              <a:t> of 21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2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Sub-event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events usually evolve (e.g., natural disasters, protests, etc.) and therefore, for most events, there is a set of sub-events nested within them. 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Users </a:t>
            </a:r>
            <a:r>
              <a:rPr lang="en-US" dirty="0"/>
              <a:t>generate novel data when a new </a:t>
            </a:r>
            <a:r>
              <a:rPr lang="en-US" dirty="0" smtClean="0"/>
              <a:t>sub- event occurs.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content of the new data is different from the </a:t>
            </a:r>
            <a:r>
              <a:rPr lang="en-US" dirty="0" smtClean="0"/>
              <a:t>previous </a:t>
            </a:r>
            <a:r>
              <a:rPr lang="en-US" dirty="0"/>
              <a:t>and it represents the current state of the </a:t>
            </a:r>
            <a:r>
              <a:rPr lang="en-US" dirty="0" smtClean="0"/>
              <a:t>event.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7</a:t>
            </a:fld>
            <a:r>
              <a:rPr lang="en-US" altLang="en-US" dirty="0" smtClean="0"/>
              <a:t> of 21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4966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Sub-event detection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ubevent definition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Novelty and redundancy definition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Very similar 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Named Entities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User generated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8</a:t>
            </a:fld>
            <a:r>
              <a:rPr lang="en-US" altLang="en-US" dirty="0" smtClean="0"/>
              <a:t> of 21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103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Subevent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724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Subevents have been studied for event tracking </a:t>
            </a:r>
            <a:r>
              <a:rPr lang="en-US" dirty="0" smtClean="0"/>
              <a:t>applications. However</a:t>
            </a:r>
            <a:r>
              <a:rPr lang="en-US" dirty="0"/>
              <a:t>, most current research is specifically related to social media applications, like </a:t>
            </a:r>
            <a:r>
              <a:rPr lang="en-US" dirty="0" smtClean="0">
                <a:solidFill>
                  <a:srgbClr val="FF0000"/>
                </a:solidFill>
              </a:rPr>
              <a:t>Twitter</a:t>
            </a:r>
            <a:r>
              <a:rPr lang="en-US" dirty="0"/>
              <a:t>, in terms of both its definition of subevents and methodologies. For </a:t>
            </a:r>
            <a:r>
              <a:rPr lang="en-US" dirty="0" smtClean="0"/>
              <a:t>example a </a:t>
            </a:r>
            <a:r>
              <a:rPr lang="en-US" dirty="0"/>
              <a:t>subevent is defined as a topic that is discussed intensively in the Twitter stream for a short period of time before fading away. Accordingly, the subevent detection method relies on modeling the </a:t>
            </a:r>
            <a:r>
              <a:rPr lang="en-US" b="1" dirty="0" smtClean="0">
                <a:solidFill>
                  <a:srgbClr val="FF0000"/>
                </a:solidFill>
              </a:rPr>
              <a:t>burstiness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cohesiveness</a:t>
            </a:r>
            <a:r>
              <a:rPr lang="en-US" dirty="0" smtClean="0"/>
              <a:t> </a:t>
            </a:r>
            <a:r>
              <a:rPr lang="en-US" dirty="0"/>
              <a:t>properties of tweets in the stream. We instead aim to provide a </a:t>
            </a:r>
            <a:r>
              <a:rPr lang="en-US" dirty="0">
                <a:solidFill>
                  <a:srgbClr val="FF0000"/>
                </a:solidFill>
              </a:rPr>
              <a:t>more general definition</a:t>
            </a:r>
            <a:r>
              <a:rPr lang="en-US" dirty="0"/>
              <a:t> of subevents as well as present a method for identifying </a:t>
            </a:r>
            <a:r>
              <a:rPr lang="en-US" dirty="0">
                <a:solidFill>
                  <a:srgbClr val="FF0000"/>
                </a:solidFill>
              </a:rPr>
              <a:t>subevent at the article level</a:t>
            </a:r>
            <a:r>
              <a:rPr lang="fa-I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9</a:t>
            </a:fld>
            <a:r>
              <a:rPr lang="en-US" altLang="en-US" dirty="0" smtClean="0"/>
              <a:t> of 21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71119652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2196</TotalTime>
  <Words>766</Words>
  <Application>Microsoft Office PowerPoint</Application>
  <PresentationFormat>On-screen Show (4:3)</PresentationFormat>
  <Paragraphs>152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Garamond</vt:lpstr>
      <vt:lpstr>Wingdings</vt:lpstr>
      <vt:lpstr>Edge</vt:lpstr>
      <vt:lpstr>Sub-event detection in news data stream</vt:lpstr>
      <vt:lpstr>OUTLINE</vt:lpstr>
      <vt:lpstr>introduction</vt:lpstr>
      <vt:lpstr>Topic tracking task</vt:lpstr>
      <vt:lpstr>New Event Detection</vt:lpstr>
      <vt:lpstr>problems:</vt:lpstr>
      <vt:lpstr>Sub-event detection</vt:lpstr>
      <vt:lpstr>Sub-event detection challenges</vt:lpstr>
      <vt:lpstr>Subevent definition</vt:lpstr>
      <vt:lpstr>Novelty and redundancy</vt:lpstr>
      <vt:lpstr>Very similar content</vt:lpstr>
      <vt:lpstr>Comments (Tweets) Similarity</vt:lpstr>
      <vt:lpstr>Named Entities</vt:lpstr>
      <vt:lpstr>PowerPoint Presentation</vt:lpstr>
      <vt:lpstr>LSH</vt:lpstr>
      <vt:lpstr>LSH</vt:lpstr>
      <vt:lpstr>LSH</vt:lpstr>
      <vt:lpstr>dataset</vt:lpstr>
      <vt:lpstr>Evaluation Methodology</vt:lpstr>
      <vt:lpstr>Results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sub-event detection in news data stream</dc:title>
  <dc:creator>mostafa</dc:creator>
  <cp:lastModifiedBy>Mostafa</cp:lastModifiedBy>
  <cp:revision>639</cp:revision>
  <dcterms:created xsi:type="dcterms:W3CDTF">2002-10-18T02:03:16Z</dcterms:created>
  <dcterms:modified xsi:type="dcterms:W3CDTF">2017-11-27T16:15:36Z</dcterms:modified>
</cp:coreProperties>
</file>