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5" r:id="rId4"/>
    <p:sldId id="264" r:id="rId5"/>
    <p:sldId id="262" r:id="rId6"/>
    <p:sldId id="258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28" autoAdjust="0"/>
  </p:normalViewPr>
  <p:slideViewPr>
    <p:cSldViewPr snapToGrid="0">
      <p:cViewPr varScale="1">
        <p:scale>
          <a:sx n="60" d="100"/>
          <a:sy n="60" d="100"/>
        </p:scale>
        <p:origin x="8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1CD8B-8C7C-4E31-B6A6-65C72303BBAA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EE972-C875-4AC8-BC37-66AD416D0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50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Storyline-topic-word</a:t>
            </a:r>
          </a:p>
          <a:p>
            <a:r>
              <a:rPr lang="en-US" dirty="0" smtClean="0"/>
              <a:t>Storyline-topic</a:t>
            </a:r>
          </a:p>
          <a:p>
            <a:r>
              <a:rPr lang="en-US" dirty="0" smtClean="0"/>
              <a:t>Storyline-entity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E972-C875-4AC8-BC37-66AD416D08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43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3951-B708-4246-AB85-6346D0495BA0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D7D-811B-4503-BB38-A1CA8EBC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46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3951-B708-4246-AB85-6346D0495BA0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D7D-811B-4503-BB38-A1CA8EBC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36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3951-B708-4246-AB85-6346D0495BA0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D7D-811B-4503-BB38-A1CA8EBC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1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3951-B708-4246-AB85-6346D0495BA0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D7D-811B-4503-BB38-A1CA8EBC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1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3951-B708-4246-AB85-6346D0495BA0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D7D-811B-4503-BB38-A1CA8EBC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0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3951-B708-4246-AB85-6346D0495BA0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D7D-811B-4503-BB38-A1CA8EBC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9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3951-B708-4246-AB85-6346D0495BA0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D7D-811B-4503-BB38-A1CA8EBC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5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3951-B708-4246-AB85-6346D0495BA0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D7D-811B-4503-BB38-A1CA8EBC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2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3951-B708-4246-AB85-6346D0495BA0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D7D-811B-4503-BB38-A1CA8EBC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0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3951-B708-4246-AB85-6346D0495BA0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D7D-811B-4503-BB38-A1CA8EBC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3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3951-B708-4246-AB85-6346D0495BA0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D7D-811B-4503-BB38-A1CA8EBC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1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A3951-B708-4246-AB85-6346D0495BA0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5AD7D-811B-4503-BB38-A1CA8EBC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2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atalog.ldc.upenn.edu/LDC2005T1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New Event Detection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Storyline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6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98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 Event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4953"/>
            <a:ext cx="10515600" cy="5845214"/>
          </a:xfrm>
        </p:spPr>
        <p:txBody>
          <a:bodyPr>
            <a:noAutofit/>
          </a:bodyPr>
          <a:lstStyle/>
          <a:p>
            <a:r>
              <a:rPr lang="en-US" sz="2400" dirty="0" smtClean="0"/>
              <a:t>Dataset: TDT </a:t>
            </a:r>
            <a:r>
              <a:rPr lang="en-US" sz="2400" dirty="0"/>
              <a:t>corpus (</a:t>
            </a:r>
            <a:r>
              <a:rPr lang="en-US" sz="2400" dirty="0">
                <a:hlinkClick r:id="rId2"/>
              </a:rPr>
              <a:t>https://catalog.ldc.upenn.edu/LDC2005T16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A major obstacle is the high degree of lexical variation in documents that cover the same </a:t>
            </a:r>
            <a:r>
              <a:rPr lang="en-US" sz="2400" dirty="0" smtClean="0"/>
              <a:t>event(</a:t>
            </a:r>
            <a:r>
              <a:rPr lang="en-US" sz="2400" dirty="0"/>
              <a:t>Using paraphrases for improving first story detection in news and </a:t>
            </a:r>
            <a:r>
              <a:rPr lang="en-US" sz="2400" dirty="0" smtClean="0"/>
              <a:t>Twitter</a:t>
            </a:r>
            <a:r>
              <a:rPr lang="en-US" sz="2400" b="1" dirty="0" smtClean="0"/>
              <a:t>; Conference </a:t>
            </a:r>
            <a:r>
              <a:rPr lang="en-US" sz="2400" b="1" dirty="0"/>
              <a:t>of the North American Chapter of the Association for Computational Linguistics: Human Language Technologies; </a:t>
            </a:r>
            <a:r>
              <a:rPr lang="en-US" sz="2400" b="1" dirty="0" smtClean="0"/>
              <a:t>HLT-NAACL;2012 </a:t>
            </a:r>
            <a:r>
              <a:rPr lang="en-US" sz="2400" dirty="0" smtClean="0"/>
              <a:t>)</a:t>
            </a:r>
          </a:p>
          <a:p>
            <a:pPr lvl="3"/>
            <a:r>
              <a:rPr lang="en-US" sz="1400" dirty="0" smtClean="0"/>
              <a:t>Word embedding</a:t>
            </a:r>
            <a:endParaRPr lang="en-US" sz="1400" dirty="0"/>
          </a:p>
          <a:p>
            <a:pPr marL="0" indent="0" algn="r">
              <a:buNone/>
            </a:pPr>
            <a:r>
              <a:rPr lang="fa-IR" sz="2400" dirty="0"/>
              <a:t>کارهایی که برای بهبود پیچیدگی زمانی انجام شده </a:t>
            </a:r>
            <a:r>
              <a:rPr lang="fa-IR" sz="2400" dirty="0" smtClean="0"/>
              <a:t>عموما. </a:t>
            </a:r>
            <a:r>
              <a:rPr lang="fa-IR" sz="2400" dirty="0"/>
              <a:t>مقاله های این مورد:</a:t>
            </a:r>
          </a:p>
          <a:p>
            <a:r>
              <a:rPr lang="en-US" sz="2400" dirty="0"/>
              <a:t>New event detection based on indexing-tree and named </a:t>
            </a:r>
            <a:r>
              <a:rPr lang="en-US" sz="2400" dirty="0" smtClean="0"/>
              <a:t>entity;</a:t>
            </a:r>
            <a:r>
              <a:rPr lang="en-US" sz="2400" b="1" dirty="0" smtClean="0"/>
              <a:t>sigir2007</a:t>
            </a:r>
            <a:endParaRPr lang="fa-IR" sz="2400" b="1" dirty="0"/>
          </a:p>
          <a:p>
            <a:r>
              <a:rPr lang="en-US" sz="2400" dirty="0"/>
              <a:t>On-line new event detection using time window </a:t>
            </a:r>
            <a:r>
              <a:rPr lang="en-US" sz="2400" dirty="0" smtClean="0"/>
              <a:t>strategy;</a:t>
            </a:r>
            <a:r>
              <a:rPr lang="en-US" sz="2400" b="1" dirty="0" smtClean="0"/>
              <a:t>icmlc;2011</a:t>
            </a:r>
          </a:p>
          <a:p>
            <a:endParaRPr lang="en-US" sz="2400" b="1" dirty="0"/>
          </a:p>
          <a:p>
            <a:pPr marL="0" indent="0">
              <a:buNone/>
            </a:pPr>
            <a:endParaRPr lang="fa-IR" sz="2400" dirty="0"/>
          </a:p>
          <a:p>
            <a:pPr marL="0" indent="0" algn="just" rtl="1">
              <a:lnSpc>
                <a:spcPct val="100000"/>
              </a:lnSpc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01256" y="5801322"/>
            <a:ext cx="1155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7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708" y="820847"/>
            <a:ext cx="6134583" cy="505613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551271" y="648182"/>
            <a:ext cx="2986268" cy="14931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87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چالش: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27398"/>
          </a:xfrm>
        </p:spPr>
        <p:txBody>
          <a:bodyPr/>
          <a:lstStyle/>
          <a:p>
            <a:pPr marL="0" indent="0" algn="r">
              <a:buNone/>
            </a:pPr>
            <a:r>
              <a:rPr lang="fa-IR" dirty="0">
                <a:cs typeface="B Nazanin" panose="00000400000000000000" pitchFamily="2" charset="-78"/>
              </a:rPr>
              <a:t>نکته: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cs typeface="B Nazanin" panose="00000400000000000000" pitchFamily="2" charset="-78"/>
              </a:rPr>
              <a:t>Individual comparison to each document in the history has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been shown to be superior to a clustering approach where new documents are compared to the generated clusters(a system for NED;</a:t>
            </a:r>
            <a:r>
              <a:rPr lang="en-US" b="1" dirty="0">
                <a:cs typeface="B Nazanin" panose="00000400000000000000" pitchFamily="2" charset="-78"/>
              </a:rPr>
              <a:t>sigir2003</a:t>
            </a:r>
            <a:r>
              <a:rPr lang="en-US" dirty="0">
                <a:cs typeface="B Nazanin" panose="00000400000000000000" pitchFamily="2" charset="-78"/>
              </a:rPr>
              <a:t>)</a:t>
            </a:r>
          </a:p>
          <a:p>
            <a:pPr marL="0" indent="0" algn="just" rtl="1">
              <a:lnSpc>
                <a:spcPct val="100000"/>
              </a:lnSpc>
              <a:buNone/>
            </a:pP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ایده خام: </a:t>
            </a:r>
            <a:r>
              <a:rPr lang="fa-IR" dirty="0">
                <a:cs typeface="B Nazanin" panose="00000400000000000000" pitchFamily="2" charset="-78"/>
              </a:rPr>
              <a:t>نمایش جدیدی از خوشه </a:t>
            </a:r>
            <a:r>
              <a:rPr lang="fa-IR" dirty="0" smtClean="0">
                <a:cs typeface="B Nazanin" panose="00000400000000000000" pitchFamily="2" charset="-78"/>
              </a:rPr>
              <a:t>ها(</a:t>
            </a:r>
            <a:r>
              <a:rPr lang="en-US" dirty="0" smtClean="0">
                <a:cs typeface="B Nazanin" panose="00000400000000000000" pitchFamily="2" charset="-78"/>
              </a:rPr>
              <a:t>word embedding </a:t>
            </a:r>
            <a:r>
              <a:rPr lang="en-US" dirty="0">
                <a:cs typeface="B Nazanin" panose="00000400000000000000" pitchFamily="2" charset="-78"/>
              </a:rPr>
              <a:t>?</a:t>
            </a:r>
            <a:r>
              <a:rPr lang="fa-IR" dirty="0" smtClean="0">
                <a:cs typeface="B Nazanin" panose="00000400000000000000" pitchFamily="2" charset="-78"/>
              </a:rPr>
              <a:t>)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0065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سه موضوع مطرح شده: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کپی تمام اخبار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کپی بخشی از خبر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روایت های مختلف از یک خبر</a:t>
            </a:r>
          </a:p>
          <a:p>
            <a:pPr marL="0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این ها در حوزه </a:t>
            </a:r>
            <a:r>
              <a:rPr lang="en-US" dirty="0" smtClean="0">
                <a:cs typeface="B Nazanin" panose="00000400000000000000" pitchFamily="2" charset="-78"/>
              </a:rPr>
              <a:t>Topic Detection</a:t>
            </a:r>
            <a:r>
              <a:rPr lang="fa-IR" dirty="0" smtClean="0">
                <a:cs typeface="B Nazanin" panose="00000400000000000000" pitchFamily="2" charset="-78"/>
              </a:rPr>
              <a:t> و نیز </a:t>
            </a:r>
            <a:r>
              <a:rPr lang="en-US" dirty="0" smtClean="0">
                <a:cs typeface="B Nazanin" panose="00000400000000000000" pitchFamily="2" charset="-78"/>
              </a:rPr>
              <a:t>New Event Detection</a:t>
            </a:r>
            <a:r>
              <a:rPr lang="fa-IR" dirty="0" smtClean="0">
                <a:cs typeface="B Nazanin" panose="00000400000000000000" pitchFamily="2" charset="-78"/>
              </a:rPr>
              <a:t> جای دارند.</a:t>
            </a:r>
            <a:endParaRPr lang="en-US" dirty="0" smtClean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چالش:</a:t>
            </a:r>
          </a:p>
          <a:p>
            <a:pPr marL="0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خبری در مورد یک رخداد قدیمی اما با اطلاعاتی جدید را به عنوان </a:t>
            </a:r>
            <a:r>
              <a:rPr lang="en-US" dirty="0" smtClean="0">
                <a:cs typeface="B Nazanin" panose="00000400000000000000" pitchFamily="2" charset="-78"/>
              </a:rPr>
              <a:t>Event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 smtClean="0">
                <a:cs typeface="B Nazanin" panose="00000400000000000000" pitchFamily="2" charset="-78"/>
              </a:rPr>
              <a:t>جدید شناسایی نکنیم.</a:t>
            </a:r>
          </a:p>
          <a:p>
            <a:pPr marL="0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در واقع </a:t>
            </a:r>
            <a:r>
              <a:rPr lang="en-US" dirty="0" smtClean="0">
                <a:cs typeface="B Nazanin" panose="00000400000000000000" pitchFamily="2" charset="-78"/>
              </a:rPr>
              <a:t>Event</a:t>
            </a:r>
            <a:r>
              <a:rPr lang="fa-IR" dirty="0" smtClean="0">
                <a:cs typeface="B Nazanin" panose="00000400000000000000" pitchFamily="2" charset="-78"/>
              </a:rPr>
              <a:t> جدیدی رخ نداده است اما اطلاعات جدیدی تولید شده است.</a:t>
            </a:r>
          </a:p>
          <a:p>
            <a:pPr marL="0" indent="0" algn="ctr" rtl="1">
              <a:buNone/>
            </a:pPr>
            <a:r>
              <a:rPr lang="en-US" b="1" dirty="0" smtClean="0">
                <a:cs typeface="B Nazanin" panose="00000400000000000000" pitchFamily="2" charset="-78"/>
              </a:rPr>
              <a:t>Storyline </a:t>
            </a:r>
            <a:r>
              <a:rPr lang="en-US" b="1" dirty="0" smtClean="0">
                <a:cs typeface="B Nazanin" panose="00000400000000000000" pitchFamily="2" charset="-78"/>
              </a:rPr>
              <a:t>detection</a:t>
            </a:r>
            <a:r>
              <a:rPr lang="en-US" b="1" dirty="0">
                <a:cs typeface="B Nazanin" panose="00000400000000000000" pitchFamily="2" charset="-78"/>
              </a:rPr>
              <a:t>?</a:t>
            </a:r>
            <a:endParaRPr lang="fa-IR" b="1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25138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9827"/>
          </a:xfrm>
        </p:spPr>
        <p:txBody>
          <a:bodyPr>
            <a:noAutofit/>
          </a:bodyPr>
          <a:lstStyle/>
          <a:p>
            <a:r>
              <a:rPr lang="en-US" sz="3200" b="1" dirty="0"/>
              <a:t>reveal the temporal structure of stories(Storyline Detection)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4952"/>
            <a:ext cx="10515600" cy="5332011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Storyline detection </a:t>
            </a:r>
            <a:r>
              <a:rPr lang="en-US" dirty="0"/>
              <a:t>from news articles aims at summarizing events described under a certain news topic and revealing how those events evolve over time.</a:t>
            </a:r>
          </a:p>
          <a:p>
            <a:pPr lvl="1" algn="just"/>
            <a:r>
              <a:rPr lang="en-US" dirty="0"/>
              <a:t>First: </a:t>
            </a:r>
            <a:r>
              <a:rPr lang="en-US" dirty="0">
                <a:solidFill>
                  <a:srgbClr val="FF0000"/>
                </a:solidFill>
              </a:rPr>
              <a:t>detection of events </a:t>
            </a:r>
            <a:r>
              <a:rPr lang="en-US" dirty="0"/>
              <a:t>from news articles published in different time periods</a:t>
            </a:r>
          </a:p>
          <a:p>
            <a:pPr lvl="1" algn="just"/>
            <a:r>
              <a:rPr lang="en-US" dirty="0"/>
              <a:t>Then: </a:t>
            </a:r>
            <a:r>
              <a:rPr lang="en-US" dirty="0">
                <a:solidFill>
                  <a:srgbClr val="FF0000"/>
                </a:solidFill>
              </a:rPr>
              <a:t>construction of storylines </a:t>
            </a:r>
            <a:r>
              <a:rPr lang="en-US" dirty="0"/>
              <a:t>by linking events into coherent news stories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717" y="3194613"/>
            <a:ext cx="6582981" cy="2982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233" y="6287458"/>
            <a:ext cx="1155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Unsupervised Bayesian Modelling Approach to Storyline Detection from News </a:t>
            </a:r>
            <a:r>
              <a:rPr lang="en-US" dirty="0" smtClean="0"/>
              <a:t>Articles;EMNLP</a:t>
            </a:r>
            <a:r>
              <a:rPr lang="en-US" dirty="0"/>
              <a:t>;</a:t>
            </a: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2615" y="5108255"/>
            <a:ext cx="34612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Generative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Parameter Estimation (Gibbs sampling)</a:t>
            </a:r>
          </a:p>
        </p:txBody>
      </p:sp>
    </p:spTree>
    <p:extLst>
      <p:ext uri="{BB962C8B-B14F-4D97-AF65-F5344CB8AC3E}">
        <p14:creationId xmlns:p14="http://schemas.microsoft.com/office/powerpoint/2010/main" val="405093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9827"/>
          </a:xfrm>
        </p:spPr>
        <p:txBody>
          <a:bodyPr>
            <a:noAutofit/>
          </a:bodyPr>
          <a:lstStyle/>
          <a:p>
            <a:r>
              <a:rPr lang="en-US" sz="3200" dirty="0" smtClean="0"/>
              <a:t>Storyline Detection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016634"/>
            <a:ext cx="5193179" cy="28129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147" y="2847372"/>
            <a:ext cx="4785706" cy="32067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66463" y="540783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IJCAI 2016:International Joint Conference on Artificial Intelligence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93893" y="10166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EMNLP 2015: Conference on Empirical Methods in 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2166007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3215" y="268537"/>
            <a:ext cx="8426370" cy="652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48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309</Words>
  <Application>Microsoft Office PowerPoint</Application>
  <PresentationFormat>Widescreen</PresentationFormat>
  <Paragraphs>38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 Nazanin</vt:lpstr>
      <vt:lpstr>Calibri</vt:lpstr>
      <vt:lpstr>Calibri Light</vt:lpstr>
      <vt:lpstr>Office Theme</vt:lpstr>
      <vt:lpstr> New Event Detection Storyline Detection</vt:lpstr>
      <vt:lpstr>New Event Detection</vt:lpstr>
      <vt:lpstr>PowerPoint Presentation</vt:lpstr>
      <vt:lpstr>چالش:</vt:lpstr>
      <vt:lpstr>سه موضوع مطرح شده:</vt:lpstr>
      <vt:lpstr>reveal the temporal structure of stories(Storyline Detection)</vt:lpstr>
      <vt:lpstr>Storyline Detection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Storyline Detection</dc:title>
  <dc:creator>Mostafa</dc:creator>
  <cp:lastModifiedBy>Mostafa</cp:lastModifiedBy>
  <cp:revision>114</cp:revision>
  <dcterms:created xsi:type="dcterms:W3CDTF">2016-08-05T16:48:20Z</dcterms:created>
  <dcterms:modified xsi:type="dcterms:W3CDTF">2016-08-08T06:06:07Z</dcterms:modified>
</cp:coreProperties>
</file>