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28" autoAdjust="0"/>
  </p:normalViewPr>
  <p:slideViewPr>
    <p:cSldViewPr snapToGrid="0">
      <p:cViewPr varScale="1">
        <p:scale>
          <a:sx n="60" d="100"/>
          <a:sy n="60" d="100"/>
        </p:scale>
        <p:origin x="8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1CD8B-8C7C-4E31-B6A6-65C72303BBA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EE972-C875-4AC8-BC37-66AD416D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5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4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3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1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0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9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5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2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0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3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1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A3951-B708-4246-AB85-6346D0495BA0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2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naacl.org/naacl-hlt-2015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800" y="21637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New Event Detection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First Story Detection</a:t>
            </a:r>
            <a:br>
              <a:rPr lang="en-US" dirty="0" smtClean="0"/>
            </a:br>
            <a:r>
              <a:rPr lang="en-US" dirty="0" smtClean="0"/>
              <a:t>Novelty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6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2300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Online Novelty Detection in </a:t>
            </a:r>
            <a:r>
              <a:rPr lang="en-US" dirty="0" smtClean="0"/>
              <a:t>News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56" y="622301"/>
            <a:ext cx="11551534" cy="5548353"/>
          </a:xfrm>
        </p:spPr>
        <p:txBody>
          <a:bodyPr>
            <a:noAutofit/>
          </a:bodyPr>
          <a:lstStyle/>
          <a:p>
            <a:r>
              <a:rPr lang="en-US" sz="2400" dirty="0" smtClean="0"/>
              <a:t>cosine </a:t>
            </a:r>
            <a:r>
              <a:rPr lang="en-US" sz="2400" dirty="0"/>
              <a:t>similarity has been reported to work better than most of </a:t>
            </a:r>
            <a:r>
              <a:rPr lang="en-US" sz="2400" dirty="0" smtClean="0"/>
              <a:t>the previously </a:t>
            </a:r>
            <a:r>
              <a:rPr lang="en-US" sz="2400" dirty="0"/>
              <a:t>proposed approaches </a:t>
            </a:r>
            <a:r>
              <a:rPr lang="en-US" sz="2400" dirty="0" smtClean="0"/>
              <a:t>and </a:t>
            </a:r>
            <a:r>
              <a:rPr lang="en-US" sz="2400" dirty="0"/>
              <a:t>was shown to outperform even </a:t>
            </a:r>
            <a:r>
              <a:rPr lang="en-US" sz="2400" dirty="0" smtClean="0"/>
              <a:t>complex language-model-based </a:t>
            </a:r>
            <a:r>
              <a:rPr lang="en-US" sz="2400" dirty="0"/>
              <a:t>approaches in most cases</a:t>
            </a:r>
            <a:r>
              <a:rPr lang="en-US" sz="2400" dirty="0" smtClean="0"/>
              <a:t>.</a:t>
            </a:r>
            <a:endParaRPr lang="en-US" sz="2000" dirty="0"/>
          </a:p>
          <a:p>
            <a:pPr lvl="1"/>
            <a:r>
              <a:rPr lang="en-US" sz="2000" dirty="0"/>
              <a:t>document-to-document </a:t>
            </a:r>
            <a:r>
              <a:rPr lang="en-US" sz="2000" dirty="0" smtClean="0"/>
              <a:t>approaches</a:t>
            </a:r>
          </a:p>
          <a:p>
            <a:pPr lvl="1"/>
            <a:r>
              <a:rPr lang="en-US" sz="2000" dirty="0"/>
              <a:t>document-to-summary </a:t>
            </a:r>
            <a:r>
              <a:rPr lang="en-US" sz="2000" dirty="0" smtClean="0"/>
              <a:t>approaches</a:t>
            </a:r>
          </a:p>
          <a:p>
            <a:r>
              <a:rPr lang="en-US" dirty="0" smtClean="0"/>
              <a:t> </a:t>
            </a:r>
            <a:r>
              <a:rPr lang="en-US" sz="2400" dirty="0"/>
              <a:t>a novel document being more likely to use a </a:t>
            </a:r>
            <a:r>
              <a:rPr lang="en-US" sz="2400" dirty="0" smtClean="0"/>
              <a:t>different vocabulary </a:t>
            </a:r>
            <a:r>
              <a:rPr lang="en-US" sz="2400" dirty="0"/>
              <a:t>than the ones in the previous documents. In a way, a document is novel </a:t>
            </a:r>
            <a:r>
              <a:rPr lang="en-US" sz="2400" dirty="0" smtClean="0"/>
              <a:t>if its </a:t>
            </a:r>
            <a:r>
              <a:rPr lang="en-US" sz="2400" dirty="0"/>
              <a:t>terms are also </a:t>
            </a:r>
            <a:r>
              <a:rPr lang="en-US" sz="2400" dirty="0" smtClean="0"/>
              <a:t>novel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01256" y="5801322"/>
            <a:ext cx="1155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992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WISE `</a:t>
            </a:r>
            <a:r>
              <a:rPr lang="en-US" dirty="0" smtClean="0"/>
              <a:t>2013;Web </a:t>
            </a:r>
            <a:r>
              <a:rPr lang="en-US" dirty="0"/>
              <a:t>Information Systems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3966172"/>
            <a:ext cx="6334125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2300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Online Novelty Detection in </a:t>
            </a:r>
            <a:r>
              <a:rPr lang="en-US" dirty="0" smtClean="0"/>
              <a:t>News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56" y="622301"/>
            <a:ext cx="11551534" cy="554835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01256" y="5801322"/>
            <a:ext cx="1155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992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WISE `</a:t>
            </a:r>
            <a:r>
              <a:rPr lang="en-US" dirty="0" smtClean="0"/>
              <a:t>2013;Web </a:t>
            </a:r>
            <a:r>
              <a:rPr lang="en-US" dirty="0"/>
              <a:t>Information Systems Engineering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48" y="2071214"/>
            <a:ext cx="11189350" cy="265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4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2300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Online Novelty Detection in </a:t>
            </a:r>
            <a:r>
              <a:rPr lang="en-US" dirty="0" smtClean="0"/>
              <a:t>News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56" y="622301"/>
            <a:ext cx="11551534" cy="5548353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aggregation (through the sum operation) of the term scores to obtain a </a:t>
            </a:r>
            <a:r>
              <a:rPr lang="en-US" sz="2400" dirty="0" smtClean="0"/>
              <a:t>document </a:t>
            </a:r>
            <a:r>
              <a:rPr lang="en-US" sz="2400" dirty="0"/>
              <a:t>score </a:t>
            </a:r>
            <a:r>
              <a:rPr lang="en-US" sz="2400" b="1" dirty="0"/>
              <a:t>reduces the impact of synonymy</a:t>
            </a:r>
            <a:r>
              <a:rPr lang="en-US" sz="2400" dirty="0"/>
              <a:t> which is a common problem when using </a:t>
            </a:r>
            <a:r>
              <a:rPr lang="en-US" sz="2400" dirty="0" smtClean="0"/>
              <a:t>bag-of-word  </a:t>
            </a:r>
            <a:r>
              <a:rPr lang="en-US" sz="2400" dirty="0"/>
              <a:t>representation and vector space model. Indeed, a document that would have terms synonymous with the ones in the other documents would probably be </a:t>
            </a:r>
            <a:r>
              <a:rPr lang="en-US" sz="2400" dirty="0" smtClean="0"/>
              <a:t>detected </a:t>
            </a:r>
            <a:r>
              <a:rPr lang="en-US" sz="2400" dirty="0"/>
              <a:t>as novel since its terms have high IDF values. Nevertheless, </a:t>
            </a:r>
            <a:r>
              <a:rPr lang="en-US" sz="2400" b="1" dirty="0"/>
              <a:t>it is very unlikely that all its terms are synonymous and overall</a:t>
            </a:r>
            <a:r>
              <a:rPr lang="en-US" sz="2400" dirty="0"/>
              <a:t>, its score should not be as high as the one of a novel document.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 novel annotated corpus that can be used as a benchmark for novelty detection in text streams extracted from a real-world news stream.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1256" y="5801322"/>
            <a:ext cx="1155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992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WISE `</a:t>
            </a:r>
            <a:r>
              <a:rPr lang="en-US" dirty="0" smtClean="0"/>
              <a:t>2013;Web </a:t>
            </a:r>
            <a:r>
              <a:rPr lang="en-US" dirty="0"/>
              <a:t>Information Systems Engineering</a:t>
            </a:r>
          </a:p>
        </p:txBody>
      </p:sp>
    </p:spTree>
    <p:extLst>
      <p:ext uri="{BB962C8B-B14F-4D97-AF65-F5344CB8AC3E}">
        <p14:creationId xmlns:p14="http://schemas.microsoft.com/office/powerpoint/2010/main" val="86391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2300"/>
          </a:xfrm>
        </p:spPr>
        <p:txBody>
          <a:bodyPr>
            <a:normAutofit/>
          </a:bodyPr>
          <a:lstStyle/>
          <a:p>
            <a:r>
              <a:rPr lang="en-US" sz="3200" dirty="0"/>
              <a:t>Using paraphrases for improving first story detection in news and Twitter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56" y="622301"/>
            <a:ext cx="11551534" cy="5548353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instead of computing the max over the entire set Dt, like in *</a:t>
            </a:r>
            <a:r>
              <a:rPr lang="en-US" sz="2400" dirty="0" smtClean="0"/>
              <a:t>, </a:t>
            </a:r>
            <a:r>
              <a:rPr lang="en-US" sz="2400" dirty="0"/>
              <a:t>they compute it over a smaller set S of </a:t>
            </a:r>
            <a:r>
              <a:rPr lang="en-US" sz="2400" dirty="0" smtClean="0"/>
              <a:t>potential </a:t>
            </a:r>
            <a:r>
              <a:rPr lang="en-US" sz="2400" dirty="0"/>
              <a:t>nearest neighbors. The set S is the set of </a:t>
            </a:r>
            <a:r>
              <a:rPr lang="en-US" sz="2400" dirty="0" smtClean="0"/>
              <a:t>documents </a:t>
            </a:r>
            <a:r>
              <a:rPr lang="en-US" sz="2400" dirty="0"/>
              <a:t>that collide with the current document under a certain type of hash </a:t>
            </a:r>
            <a:r>
              <a:rPr lang="en-US" sz="2400" dirty="0" smtClean="0"/>
              <a:t>function</a:t>
            </a:r>
            <a:r>
              <a:rPr lang="en-US" sz="2400" dirty="0" smtClean="0">
                <a:sym typeface="Wingdings" panose="05000000000000000000" pitchFamily="2" charset="2"/>
              </a:rPr>
              <a:t>: (LSH)</a:t>
            </a:r>
            <a:endParaRPr lang="en-US" sz="2400" dirty="0" smtClean="0"/>
          </a:p>
          <a:p>
            <a:pPr algn="just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01256" y="5801322"/>
            <a:ext cx="1155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865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Conference of the North American Chapter of the Association for Computational Linguistics Human Language Technologies;</a:t>
            </a:r>
            <a:r>
              <a:rPr lang="en-US" b="1" dirty="0" smtClean="0">
                <a:hlinkClick r:id="rId2"/>
              </a:rPr>
              <a:t> </a:t>
            </a:r>
            <a:r>
              <a:rPr lang="en-US" dirty="0"/>
              <a:t>NAACL </a:t>
            </a:r>
            <a:r>
              <a:rPr lang="en-US" dirty="0" smtClean="0"/>
              <a:t>HLT;2012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004" y="2018011"/>
            <a:ext cx="7743992" cy="238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50" y="5627729"/>
            <a:ext cx="26289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9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306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 New Event Detection First Story Detection Novelty Detection</vt:lpstr>
      <vt:lpstr>Efficient Online Novelty Detection in News Streams</vt:lpstr>
      <vt:lpstr>Efficient Online Novelty Detection in News Streams</vt:lpstr>
      <vt:lpstr>Efficient Online Novelty Detection in News Streams</vt:lpstr>
      <vt:lpstr>Using paraphrases for improving first story detection in news and Twitter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Storyline Detection</dc:title>
  <dc:creator>Mostafa</dc:creator>
  <cp:lastModifiedBy>Mostafa</cp:lastModifiedBy>
  <cp:revision>149</cp:revision>
  <dcterms:created xsi:type="dcterms:W3CDTF">2016-08-05T16:48:20Z</dcterms:created>
  <dcterms:modified xsi:type="dcterms:W3CDTF">2016-08-13T08:55:25Z</dcterms:modified>
</cp:coreProperties>
</file>