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8" autoAdjust="0"/>
  </p:normalViewPr>
  <p:slideViewPr>
    <p:cSldViewPr snapToGrid="0">
      <p:cViewPr varScale="1">
        <p:scale>
          <a:sx n="60" d="100"/>
          <a:sy n="60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CD8B-8C7C-4E31-B6A6-65C72303BBAA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E972-C875-4AC8-BC37-66AD416D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E972-C875-4AC8-BC37-66AD416D0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3951-B708-4246-AB85-6346D0495BA0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ir2016.dei.unipd.it/" TargetMode="External"/><Relationship Id="rId2" Type="http://schemas.openxmlformats.org/officeDocument/2006/relationships/hyperlink" Target="http://research.signalmedia.co/newsir16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2920999"/>
            <a:ext cx="9144000" cy="779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6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711201"/>
            <a:ext cx="11551534" cy="5548353"/>
          </a:xfrm>
        </p:spPr>
        <p:txBody>
          <a:bodyPr numCol="1">
            <a:noAutofit/>
          </a:bodyPr>
          <a:lstStyle/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 2002; </a:t>
            </a:r>
            <a:r>
              <a:rPr lang="en-US" b="1" dirty="0"/>
              <a:t>Jian Zhang, Jaime </a:t>
            </a:r>
            <a:r>
              <a:rPr lang="en-US" b="1" dirty="0" smtClean="0"/>
              <a:t>Carbonell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2" y="1002012"/>
            <a:ext cx="9789595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711201"/>
            <a:ext cx="11551534" cy="5548353"/>
          </a:xfrm>
        </p:spPr>
        <p:txBody>
          <a:bodyPr numCol="1">
            <a:noAutofit/>
          </a:bodyPr>
          <a:lstStyle/>
          <a:p>
            <a:pPr lvl="1" algn="just"/>
            <a:r>
              <a:rPr lang="en-US" dirty="0"/>
              <a:t>For empirical examination, ideally, we would like to </a:t>
            </a:r>
            <a:r>
              <a:rPr lang="en-US" dirty="0" smtClean="0"/>
              <a:t>have a </a:t>
            </a:r>
            <a:r>
              <a:rPr lang="en-US" dirty="0"/>
              <a:t>document collection with a large number of manually </a:t>
            </a:r>
            <a:r>
              <a:rPr lang="en-US" dirty="0" smtClean="0"/>
              <a:t>labeled </a:t>
            </a:r>
            <a:r>
              <a:rPr lang="en-US" dirty="0"/>
              <a:t>topics and events, and with a reasonable number of documents for each event. In reality, such data sets are </a:t>
            </a:r>
            <a:r>
              <a:rPr lang="en-US" dirty="0" smtClean="0"/>
              <a:t>difficult </a:t>
            </a:r>
            <a:r>
              <a:rPr lang="en-US" dirty="0"/>
              <a:t>to find. The TDT benchmark collections, for example, have over </a:t>
            </a:r>
            <a:r>
              <a:rPr lang="en-US" b="1" dirty="0"/>
              <a:t>300 manually defined events but broad topic </a:t>
            </a:r>
            <a:r>
              <a:rPr lang="en-US" b="1" dirty="0" smtClean="0"/>
              <a:t>labels </a:t>
            </a:r>
            <a:r>
              <a:rPr lang="en-US" b="1" dirty="0"/>
              <a:t>are not available</a:t>
            </a:r>
            <a:r>
              <a:rPr lang="en-US" dirty="0"/>
              <a:t>, unfortunately. We also found that the </a:t>
            </a:r>
            <a:r>
              <a:rPr lang="en-US" b="1" dirty="0"/>
              <a:t>TDT events are often sparsely labeled for a given topic, e.g., only three bombing events were labeled among many </a:t>
            </a:r>
            <a:r>
              <a:rPr lang="en-US" b="1" dirty="0" smtClean="0"/>
              <a:t>bombing </a:t>
            </a:r>
            <a:r>
              <a:rPr lang="en-US" b="1" dirty="0"/>
              <a:t>events actually reported in the TDT corpora</a:t>
            </a:r>
            <a:r>
              <a:rPr lang="en-US" dirty="0"/>
              <a:t>. Those sparsely labeled events per topic do not allow us to </a:t>
            </a:r>
            <a:r>
              <a:rPr lang="en-US" dirty="0" smtClean="0"/>
              <a:t>thoroughly </a:t>
            </a:r>
            <a:r>
              <a:rPr lang="en-US" dirty="0"/>
              <a:t>examine the power of our method in differentiating mutually </a:t>
            </a:r>
            <a:r>
              <a:rPr lang="en-US" dirty="0" smtClean="0"/>
              <a:t>confusable </a:t>
            </a:r>
            <a:r>
              <a:rPr lang="en-US" dirty="0"/>
              <a:t>events. We therefore created our own </a:t>
            </a:r>
            <a:r>
              <a:rPr lang="en-US" dirty="0" smtClean="0"/>
              <a:t>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 2002; </a:t>
            </a:r>
            <a:r>
              <a:rPr lang="en-US" b="1" dirty="0"/>
              <a:t>Jian Zhang, Jaime </a:t>
            </a:r>
            <a:r>
              <a:rPr lang="en-US" b="1" dirty="0" smtClean="0"/>
              <a:t>Carbonell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344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711201"/>
            <a:ext cx="11551534" cy="5548353"/>
          </a:xfrm>
        </p:spPr>
        <p:txBody>
          <a:bodyPr numCol="1">
            <a:noAutofit/>
          </a:bodyPr>
          <a:lstStyle/>
          <a:p>
            <a:pPr lvl="1" algn="just"/>
            <a:r>
              <a:rPr lang="en-US" b="1" dirty="0"/>
              <a:t>Automated hierarchical clustering</a:t>
            </a:r>
            <a:r>
              <a:rPr lang="en-US" dirty="0"/>
              <a:t>: Instead of using human defined topics at the upper-level in our scheme, using system-generated clusters is another challenging problem.</a:t>
            </a:r>
          </a:p>
          <a:p>
            <a:pPr lvl="1" algn="just"/>
            <a:r>
              <a:rPr lang="en-US" dirty="0" smtClean="0"/>
              <a:t> </a:t>
            </a:r>
            <a:r>
              <a:rPr lang="en-US" b="1" dirty="0"/>
              <a:t>Adaptive learning at the topic classification level</a:t>
            </a:r>
            <a:r>
              <a:rPr lang="en-US" dirty="0"/>
              <a:t>: </a:t>
            </a:r>
            <a:r>
              <a:rPr lang="en-US" dirty="0" smtClean="0"/>
              <a:t>Substantial </a:t>
            </a:r>
            <a:r>
              <a:rPr lang="en-US" dirty="0"/>
              <a:t>developments have been made recently in the adaptive filtering area of information retrieval[3], and investigating those new </a:t>
            </a:r>
            <a:r>
              <a:rPr lang="en-US" dirty="0" smtClean="0"/>
              <a:t>technique.es </a:t>
            </a:r>
            <a:r>
              <a:rPr lang="en-US" dirty="0"/>
              <a:t>for novelty </a:t>
            </a:r>
            <a:r>
              <a:rPr lang="en-US" dirty="0" smtClean="0"/>
              <a:t>detection </a:t>
            </a:r>
            <a:r>
              <a:rPr lang="en-US" dirty="0"/>
              <a:t>has not been </a:t>
            </a:r>
            <a:r>
              <a:rPr lang="en-US" dirty="0" smtClean="0"/>
              <a:t>done.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 2002; </a:t>
            </a:r>
            <a:r>
              <a:rPr lang="en-US" b="1" dirty="0"/>
              <a:t>Jian Zhang, Jaime </a:t>
            </a:r>
            <a:r>
              <a:rPr lang="en-US" b="1" dirty="0" smtClean="0"/>
              <a:t>Carbonell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893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Autofit/>
          </a:bodyPr>
          <a:lstStyle/>
          <a:p>
            <a:r>
              <a:rPr lang="en-US" sz="2800" dirty="0"/>
              <a:t>Newsjunkie: Providing Personalized Newsfeeds via Analysis of Information Novelty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256" y="711201"/>
                <a:ext cx="11551534" cy="5548353"/>
              </a:xfrm>
            </p:spPr>
            <p:txBody>
              <a:bodyPr numCol="1">
                <a:noAutofit/>
              </a:bodyPr>
              <a:lstStyle/>
              <a:p>
                <a:pPr marL="457200" lvl="1" indent="0" algn="just">
                  <a:buNone/>
                </a:pPr>
                <a:endParaRPr lang="pt-BR" b="1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pPr lvl="1" algn="just"/>
                <a:endParaRPr lang="en-US" u="sng" dirty="0" smtClean="0"/>
              </a:p>
              <a:p>
                <a:pPr lvl="1" algn="just"/>
                <a:endParaRPr lang="en-US" u="sn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56" y="711201"/>
                <a:ext cx="11551534" cy="554835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www;2004; cited by 227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9" y="2113777"/>
            <a:ext cx="7788601" cy="40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7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http://research.signalmedia.co/newsir16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First International Workshop on Recent Trends in News Information Retrieval will take place in Padua, Italy in conjunction with </a:t>
            </a:r>
            <a:r>
              <a:rPr lang="en-US" dirty="0">
                <a:hlinkClick r:id="rId3"/>
              </a:rPr>
              <a:t>ECIR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7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Controversial Events from </a:t>
            </a:r>
            <a:r>
              <a:rPr lang="en-US" dirty="0" smtClean="0"/>
              <a:t>Twitter; CIKM 2010</a:t>
            </a:r>
          </a:p>
          <a:p>
            <a:r>
              <a:rPr lang="en-US" dirty="0"/>
              <a:t>Extracting Social Events Based on Timeline and Sentiment Analysis in Twitter Corpus; </a:t>
            </a:r>
            <a:r>
              <a:rPr lang="en-US" dirty="0" smtClean="0"/>
              <a:t>NLDB 2012 </a:t>
            </a:r>
          </a:p>
          <a:p>
            <a:r>
              <a:rPr lang="en-US" dirty="0"/>
              <a:t>Hotspots of News Articles: Joint Mining of News Text &amp; Social Media to </a:t>
            </a:r>
            <a:r>
              <a:rPr lang="en-US" dirty="0" smtClean="0"/>
              <a:t>Discover </a:t>
            </a:r>
            <a:r>
              <a:rPr lang="en-US" dirty="0"/>
              <a:t>Controversial Points in </a:t>
            </a:r>
            <a:r>
              <a:rPr lang="en-US" dirty="0" smtClean="0"/>
              <a:t>News;  big data 2015</a:t>
            </a:r>
          </a:p>
          <a:p>
            <a:r>
              <a:rPr lang="en-US" dirty="0"/>
              <a:t>Earthquake Shakes Twitter Users : Real-time Event Detection by Social </a:t>
            </a:r>
            <a:r>
              <a:rPr lang="en-US" dirty="0" smtClean="0"/>
              <a:t>Sensors; www 2010; cited by ~2300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Story Detection using Multiple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 numCol="1">
            <a:noAutofit/>
          </a:bodyPr>
          <a:lstStyle/>
          <a:p>
            <a:r>
              <a:rPr lang="en-US" sz="2400" b="1" dirty="0" smtClean="0"/>
              <a:t>normalized </a:t>
            </a:r>
            <a:r>
              <a:rPr lang="en-US" sz="2400" b="1" dirty="0"/>
              <a:t>information gain is shown to be more effective than cosine similarity for the task of clustering news articles that are topically related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key idea for First Story Detection, is that acting on formed 3NN clusters rather than individual documents is less likely to return false </a:t>
            </a:r>
            <a:r>
              <a:rPr lang="en-US" sz="2400" dirty="0" smtClean="0"/>
              <a:t>positives.</a:t>
            </a:r>
          </a:p>
          <a:p>
            <a:r>
              <a:rPr lang="en-US" sz="2400" dirty="0"/>
              <a:t>Similar to the Single Linkage baseline, first stories are detected when a newly formed cluster core is dissimilar from news articles seen recently</a:t>
            </a:r>
            <a:endParaRPr lang="en-US" sz="2400" dirty="0" smtClean="0"/>
          </a:p>
          <a:p>
            <a:r>
              <a:rPr lang="en-US" sz="2400" b="1" dirty="0"/>
              <a:t>a cluster core </a:t>
            </a:r>
            <a:r>
              <a:rPr lang="en-US" sz="2400" b="1" dirty="0" smtClean="0"/>
              <a:t>A is </a:t>
            </a:r>
            <a:r>
              <a:rPr lang="en-US" sz="2400" b="1" dirty="0"/>
              <a:t>declared novel when the similarity between a news article d ∈ A and a news article n in the remainder of the collection C is below a threshold </a:t>
            </a:r>
            <a:r>
              <a:rPr lang="en-US" sz="2400" b="1" dirty="0" smtClean="0"/>
              <a:t>φ novelty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sigir2016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6" y="3743923"/>
            <a:ext cx="4450144" cy="1652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58" y="4130716"/>
            <a:ext cx="6899737" cy="1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altLang="fa-IR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r>
              <a:rPr lang="en-US" sz="2400" dirty="0"/>
              <a:t>add a threshold to filter out newly formed </a:t>
            </a:r>
            <a:r>
              <a:rPr lang="en-US" sz="2400" dirty="0" smtClean="0"/>
              <a:t>clusters that </a:t>
            </a:r>
            <a:r>
              <a:rPr lang="en-US" sz="2400" dirty="0"/>
              <a:t>are less likely to be topically related to each other. Vuurens et al. show that news articles that have a high normalized information gain are rarely topically </a:t>
            </a:r>
            <a:r>
              <a:rPr lang="en-US" sz="2400" dirty="0" smtClean="0"/>
              <a:t>related.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sigir2016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29" y="1867497"/>
            <a:ext cx="9371542" cy="1095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256" y="2962872"/>
            <a:ext cx="115515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In 3NN clustering, every node is assigned to its three nearest neighbors, not allowing links between nodes from the same news domain, and based on temporal proximity </a:t>
            </a:r>
            <a:r>
              <a:rPr lang="en-US" sz="2400" u="sng" dirty="0" smtClean="0"/>
              <a:t>between </a:t>
            </a:r>
            <a:r>
              <a:rPr lang="en-US" sz="2400" u="sng" dirty="0"/>
              <a:t>publication dates which allows the clustering to be </a:t>
            </a:r>
            <a:r>
              <a:rPr lang="en-US" sz="2400" u="sng" dirty="0" smtClean="0"/>
              <a:t>continuously </a:t>
            </a:r>
            <a:r>
              <a:rPr lang="en-US" sz="2400" u="sng" dirty="0"/>
              <a:t>updated in near real-time. </a:t>
            </a:r>
            <a:endParaRPr lang="en-U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/>
              <a:t>2-generate </a:t>
            </a:r>
            <a:r>
              <a:rPr lang="en-US" sz="2400" u="sng" dirty="0"/>
              <a:t>cluster cores are formed when three nodes each link to the other two as a one of its 3 nearest neighbors. These clusters contain information that is locally most central and therefore likely to be salient information [10].</a:t>
            </a:r>
          </a:p>
        </p:txBody>
      </p:sp>
    </p:spTree>
    <p:extLst>
      <p:ext uri="{BB962C8B-B14F-4D97-AF65-F5344CB8AC3E}">
        <p14:creationId xmlns:p14="http://schemas.microsoft.com/office/powerpoint/2010/main" val="429494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altLang="fa-IR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 inspection on the timeliness of the first stories detected </a:t>
            </a:r>
            <a:r>
              <a:rPr lang="en-US" sz="2400" b="1" dirty="0" smtClean="0"/>
              <a:t>reveals </a:t>
            </a:r>
            <a:r>
              <a:rPr lang="en-US" sz="2400" b="1" dirty="0"/>
              <a:t>weaknesses in both approaches</a:t>
            </a:r>
            <a:r>
              <a:rPr lang="en-US" sz="2400" dirty="0"/>
              <a:t>, and potentially an important aspect that should be taken into consideration in attempts to </a:t>
            </a:r>
            <a:r>
              <a:rPr lang="en-US" sz="2400" dirty="0" smtClean="0"/>
              <a:t>improve </a:t>
            </a:r>
            <a:r>
              <a:rPr lang="en-US" sz="2400" dirty="0"/>
              <a:t>FSD. Timeliness of the detection is currently not addressed by the traditional evaluations that use a DET-curve and the </a:t>
            </a:r>
            <a:r>
              <a:rPr lang="en-US" sz="2400" dirty="0" smtClean="0"/>
              <a:t>tradeoff </a:t>
            </a:r>
            <a:r>
              <a:rPr lang="en-US" sz="2400" dirty="0"/>
              <a:t>between recall and precision. </a:t>
            </a:r>
            <a:r>
              <a:rPr lang="en-US" sz="2400" b="1" dirty="0"/>
              <a:t>To evaluate future work that </a:t>
            </a:r>
            <a:r>
              <a:rPr lang="en-US" sz="2400" b="1" dirty="0" smtClean="0"/>
              <a:t>addresses </a:t>
            </a:r>
            <a:r>
              <a:rPr lang="en-US" sz="2400" b="1" dirty="0"/>
              <a:t>this issue, an additional metric to compare the timeliness of FSD approaches is required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18" y="2779712"/>
            <a:ext cx="9903164" cy="36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Autofit/>
          </a:bodyPr>
          <a:lstStyle/>
          <a:p>
            <a:r>
              <a:rPr lang="en-US" altLang="fa-IR" sz="4000" dirty="0"/>
              <a:t>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For this topic, the news slowly shifted over the cause of days from a focus on the election itself to the steadily increasing demonstrations. </a:t>
            </a:r>
            <a:r>
              <a:rPr lang="en-US" sz="2400" b="1" dirty="0"/>
              <a:t>This gradual shift towards a new topic is relatively difficult to detect for the approaches used in this </a:t>
            </a:r>
            <a:r>
              <a:rPr lang="en-US" sz="2400" b="1" dirty="0" smtClean="0"/>
              <a:t>study.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Resource-Adaptive Real-Time New Event Detection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24" y="1071861"/>
            <a:ext cx="10656951" cy="427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SIGMOD 07</a:t>
            </a:r>
          </a:p>
        </p:txBody>
      </p:sp>
    </p:spTree>
    <p:extLst>
      <p:ext uri="{BB962C8B-B14F-4D97-AF65-F5344CB8AC3E}">
        <p14:creationId xmlns:p14="http://schemas.microsoft.com/office/powerpoint/2010/main" val="34624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Sentence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54662"/>
          </a:xfrm>
        </p:spPr>
        <p:txBody>
          <a:bodyPr/>
          <a:lstStyle/>
          <a:p>
            <a:r>
              <a:rPr lang="en-US" dirty="0"/>
              <a:t>Retrieval and Novelty Detection at the Sentence </a:t>
            </a:r>
            <a:r>
              <a:rPr lang="en-US" dirty="0" smtClean="0"/>
              <a:t>Level; sigir2003</a:t>
            </a:r>
          </a:p>
          <a:p>
            <a:r>
              <a:rPr lang="en-US" dirty="0"/>
              <a:t>Novelty Detection: The TREC </a:t>
            </a:r>
            <a:r>
              <a:rPr lang="en-US" dirty="0" smtClean="0"/>
              <a:t>Experience; HTL 2005</a:t>
            </a:r>
          </a:p>
          <a:p>
            <a:r>
              <a:rPr lang="en-US" dirty="0"/>
              <a:t>Improving Novelty Detection for General Topics Using Sentence Level Information </a:t>
            </a:r>
            <a:r>
              <a:rPr lang="en-US" dirty="0" smtClean="0"/>
              <a:t>Patterns; CIKM 2006</a:t>
            </a:r>
          </a:p>
          <a:p>
            <a:endParaRPr lang="en-US" dirty="0"/>
          </a:p>
          <a:p>
            <a:endParaRPr lang="en-US" dirty="0" smtClean="0"/>
          </a:p>
          <a:p>
            <a:pPr lvl="3"/>
            <a:r>
              <a:rPr lang="en-US" sz="3600" dirty="0"/>
              <a:t>A paper by Sobboroff and </a:t>
            </a:r>
            <a:r>
              <a:rPr lang="en-US" sz="3600" dirty="0" smtClean="0"/>
              <a:t>Harman[HLT 2005] </a:t>
            </a:r>
            <a:r>
              <a:rPr lang="en-US" sz="3600" dirty="0"/>
              <a:t>reported the significant problem in evaluating such tasks, by highlighting </a:t>
            </a:r>
            <a:r>
              <a:rPr lang="en-US" sz="3600" dirty="0" smtClean="0"/>
              <a:t>problems </a:t>
            </a:r>
            <a:r>
              <a:rPr lang="en-US" sz="3600" dirty="0"/>
              <a:t>in the construction of a ground truth dataset.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Enhancing First Story Detection </a:t>
            </a:r>
            <a:r>
              <a:rPr lang="en-US" dirty="0" smtClean="0"/>
              <a:t>using Word </a:t>
            </a:r>
            <a:r>
              <a:rPr lang="en-US" dirty="0"/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 numCol="1">
            <a:noAutofit/>
          </a:bodyPr>
          <a:lstStyle/>
          <a:p>
            <a:r>
              <a:rPr lang="en-US" sz="2400" dirty="0"/>
              <a:t>In this paper we show how word embeddings can be used to increase the effectiveness of a state-of-the art Locality Sensitive Hashing (LSH) based first story detection (FSD) system over a standard </a:t>
            </a:r>
            <a:r>
              <a:rPr lang="en-US" sz="2400" b="1" dirty="0"/>
              <a:t>tweet</a:t>
            </a:r>
            <a:r>
              <a:rPr lang="en-US" sz="2400" dirty="0"/>
              <a:t> corpus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particular, we </a:t>
            </a:r>
            <a:r>
              <a:rPr lang="en-US" sz="2400" dirty="0" smtClean="0"/>
              <a:t>propose </a:t>
            </a:r>
            <a:r>
              <a:rPr lang="en-US" sz="2400" dirty="0"/>
              <a:t>to </a:t>
            </a:r>
            <a:r>
              <a:rPr lang="en-US" sz="2400" b="1" dirty="0"/>
              <a:t>expand tweets with semantically related paraphrases </a:t>
            </a:r>
            <a:r>
              <a:rPr lang="en-US" sz="2400" dirty="0"/>
              <a:t>identified via automatically mined word embeddings over a background tweet </a:t>
            </a:r>
            <a:r>
              <a:rPr lang="en-US" sz="2400" dirty="0" smtClean="0"/>
              <a:t>corpus.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sigir2016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73" y="2762549"/>
            <a:ext cx="8412053" cy="898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1256" y="3789620"/>
            <a:ext cx="11551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hash codes </a:t>
            </a:r>
            <a:r>
              <a:rPr lang="en-US" sz="2400" dirty="0"/>
              <a:t>resulting from Equation (3) can be used to index the tweets into </a:t>
            </a:r>
            <a:r>
              <a:rPr lang="en-US" sz="2400" dirty="0" smtClean="0"/>
              <a:t>hash table </a:t>
            </a:r>
            <a:r>
              <a:rPr lang="en-US" sz="2400" dirty="0"/>
              <a:t>buckets. </a:t>
            </a:r>
            <a:r>
              <a:rPr lang="en-US" sz="2400" b="1" dirty="0"/>
              <a:t>Tweets colliding in the same bucket should have a high </a:t>
            </a:r>
            <a:r>
              <a:rPr lang="en-US" sz="2400" b="1" dirty="0" smtClean="0"/>
              <a:t>likelihood </a:t>
            </a:r>
            <a:r>
              <a:rPr lang="en-US" sz="2400" b="1" dirty="0"/>
              <a:t>of being similar</a:t>
            </a:r>
            <a:r>
              <a:rPr lang="en-US" sz="2400" dirty="0"/>
              <a:t>, i.e. discussing the same event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18" y="5118495"/>
            <a:ext cx="4991162" cy="11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Topic-conditioned Novelty </a:t>
            </a:r>
            <a:r>
              <a:rPr lang="en-US" dirty="0" smtClean="0"/>
              <a:t>Detection*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711201"/>
            <a:ext cx="11551534" cy="5548353"/>
          </a:xfrm>
        </p:spPr>
        <p:txBody>
          <a:bodyPr numCol="1">
            <a:noAutofit/>
          </a:bodyPr>
          <a:lstStyle/>
          <a:p>
            <a:r>
              <a:rPr lang="en-US" sz="2400" dirty="0"/>
              <a:t>1. classifying documents into broad topics each of which consists of multiple events;</a:t>
            </a:r>
          </a:p>
          <a:p>
            <a:r>
              <a:rPr lang="en-US" sz="2400" dirty="0"/>
              <a:t>2. identifying Named Entities (NE’s), optimizing their weight relative to normal words for each topic, and computing a </a:t>
            </a:r>
            <a:r>
              <a:rPr lang="en-US" sz="2400" b="1" dirty="0"/>
              <a:t>stopword list per topic</a:t>
            </a:r>
            <a:r>
              <a:rPr lang="en-US" sz="2400" dirty="0"/>
              <a:t>;</a:t>
            </a:r>
          </a:p>
          <a:p>
            <a:r>
              <a:rPr lang="en-US" sz="2400" dirty="0"/>
              <a:t>3. measuring the novelty of a new document conditioned on the system-predicted topic for that document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Since </a:t>
            </a:r>
            <a:r>
              <a:rPr lang="en-US" sz="2000" b="1" dirty="0"/>
              <a:t>topical common words </a:t>
            </a:r>
            <a:r>
              <a:rPr lang="en-US" sz="2000" dirty="0"/>
              <a:t>cause events in the </a:t>
            </a:r>
            <a:r>
              <a:rPr lang="en-US" sz="2000" dirty="0" smtClean="0"/>
              <a:t>same topic </a:t>
            </a:r>
            <a:r>
              <a:rPr lang="en-US" sz="2000" dirty="0"/>
              <a:t>to be mutually confusing, and are a potential cause for a FSD system to miss the first story of a new event, a natural choice for us is to remove those words. We </a:t>
            </a:r>
            <a:r>
              <a:rPr lang="en-US" sz="2000" dirty="0" smtClean="0"/>
              <a:t>obtained </a:t>
            </a:r>
            <a:r>
              <a:rPr lang="en-US" sz="2000" dirty="0"/>
              <a:t>a stopword list for each topic by thresholding on the training-set document frequency of a word</a:t>
            </a:r>
            <a:r>
              <a:rPr lang="en-US" sz="2000" dirty="0" smtClean="0"/>
              <a:t>:</a:t>
            </a:r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 2002; </a:t>
            </a:r>
            <a:r>
              <a:rPr lang="en-US" b="1" dirty="0"/>
              <a:t>Jian Zhang, Jaime </a:t>
            </a:r>
            <a:r>
              <a:rPr lang="en-US" b="1" dirty="0" smtClean="0"/>
              <a:t>Carbonell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02" y="3612377"/>
            <a:ext cx="2541588" cy="12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1036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NED</vt:lpstr>
      <vt:lpstr>First Story Detection using Multiple Nearest Neighbors</vt:lpstr>
      <vt:lpstr>cont.</vt:lpstr>
      <vt:lpstr>cont.</vt:lpstr>
      <vt:lpstr>cont.</vt:lpstr>
      <vt:lpstr>Resource-Adaptive Real-Time New Event Detection</vt:lpstr>
      <vt:lpstr>Sentence level</vt:lpstr>
      <vt:lpstr>Enhancing First Story Detection using Word Embeddings</vt:lpstr>
      <vt:lpstr>Topic-conditioned Novelty Detection*</vt:lpstr>
      <vt:lpstr>PowerPoint Presentation</vt:lpstr>
      <vt:lpstr>dataset</vt:lpstr>
      <vt:lpstr>FUTURE WORK</vt:lpstr>
      <vt:lpstr>Newsjunkie: Providing Personalized Newsfeeds via Analysis of Information Novelty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Detection</dc:title>
  <dc:creator>Mostafa</dc:creator>
  <cp:lastModifiedBy>Mostafa</cp:lastModifiedBy>
  <cp:revision>250</cp:revision>
  <dcterms:created xsi:type="dcterms:W3CDTF">2016-08-05T16:48:20Z</dcterms:created>
  <dcterms:modified xsi:type="dcterms:W3CDTF">2016-08-27T08:58:22Z</dcterms:modified>
</cp:coreProperties>
</file>