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28" autoAdjust="0"/>
  </p:normalViewPr>
  <p:slideViewPr>
    <p:cSldViewPr snapToGrid="0">
      <p:cViewPr varScale="1">
        <p:scale>
          <a:sx n="60" d="100"/>
          <a:sy n="60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CD8B-8C7C-4E31-B6A6-65C72303BBA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E972-C875-4AC8-BC37-66AD416D0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EE972-C875-4AC8-BC37-66AD416D08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3951-B708-4246-AB85-6346D0495BA0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AD7D-811B-4503-BB38-A1CA8EBC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2070101"/>
            <a:ext cx="11988800" cy="2925762"/>
          </a:xfrm>
        </p:spPr>
        <p:txBody>
          <a:bodyPr>
            <a:normAutofit/>
          </a:bodyPr>
          <a:lstStyle/>
          <a:p>
            <a:r>
              <a:rPr lang="en-US" dirty="0" smtClean="0"/>
              <a:t>Sub-event detection </a:t>
            </a:r>
            <a:br>
              <a:rPr lang="en-US" dirty="0" smtClean="0"/>
            </a:br>
            <a:r>
              <a:rPr lang="en-US" dirty="0" smtClean="0"/>
              <a:t>and summarization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Summarization using </a:t>
            </a:r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 numCol="1">
            <a:noAutofit/>
          </a:bodyPr>
          <a:lstStyle/>
          <a:p>
            <a:r>
              <a:rPr lang="en-US" sz="2400" dirty="0" smtClean="0"/>
              <a:t>This approach </a:t>
            </a:r>
            <a:r>
              <a:rPr lang="en-US" sz="2400" dirty="0"/>
              <a:t>has the </a:t>
            </a:r>
            <a:r>
              <a:rPr lang="en-US" sz="2400" dirty="0" smtClean="0"/>
              <a:t>advantage </a:t>
            </a:r>
            <a:r>
              <a:rPr lang="en-US" sz="2400" dirty="0"/>
              <a:t>of leveraging existing query matching technologies, and for </a:t>
            </a:r>
            <a:r>
              <a:rPr lang="en-US" sz="2400" b="1" dirty="0"/>
              <a:t>simple one-shot events such as earthquakes </a:t>
            </a:r>
            <a:r>
              <a:rPr lang="en-US" sz="2400" dirty="0"/>
              <a:t>it works well. However, for events that have </a:t>
            </a:r>
            <a:r>
              <a:rPr lang="en-US" sz="2400" b="1" dirty="0"/>
              <a:t>“structure” or are long- running</a:t>
            </a:r>
            <a:r>
              <a:rPr lang="en-US" sz="2400" dirty="0"/>
              <a:t>, and where users are likely to want a summary of all occurrences so far, this approach is often unsatisfactory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We first </a:t>
            </a:r>
            <a:r>
              <a:rPr lang="en-US" sz="2000" dirty="0" smtClean="0"/>
              <a:t>design </a:t>
            </a:r>
            <a:r>
              <a:rPr lang="en-US" sz="2000" dirty="0"/>
              <a:t>a modified </a:t>
            </a:r>
            <a:r>
              <a:rPr lang="en-US" sz="2000" b="1" dirty="0"/>
              <a:t>Hidden Markov Model that can segment the event time-line, depending on both the </a:t>
            </a:r>
            <a:r>
              <a:rPr lang="en-US" sz="2000" b="1" dirty="0" smtClean="0"/>
              <a:t>burstiness </a:t>
            </a:r>
            <a:r>
              <a:rPr lang="en-US" sz="2000" b="1" dirty="0"/>
              <a:t>of the tweet-stream and the word distribution used in tweets</a:t>
            </a:r>
            <a:r>
              <a:rPr lang="en-US" sz="2000" dirty="0"/>
              <a:t>. Each such segment </a:t>
            </a:r>
            <a:r>
              <a:rPr lang="en-US" sz="2000" b="1" dirty="0"/>
              <a:t>represents one distinct “sub-event”, a </a:t>
            </a:r>
            <a:r>
              <a:rPr lang="en-US" sz="2000" b="1" dirty="0" smtClean="0"/>
              <a:t>semantically </a:t>
            </a:r>
            <a:r>
              <a:rPr lang="en-US" sz="2000" b="1" dirty="0"/>
              <a:t>distinct portion of the full event. </a:t>
            </a:r>
            <a:endParaRPr lang="en-US" sz="2000" b="1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then </a:t>
            </a:r>
            <a:r>
              <a:rPr lang="en-US" sz="2000" b="1" dirty="0"/>
              <a:t>pick key tweets to describe each segment </a:t>
            </a:r>
            <a:r>
              <a:rPr lang="en-US" sz="2000" dirty="0"/>
              <a:t>judged to be interesting enough, and combine them together to build the </a:t>
            </a:r>
            <a:r>
              <a:rPr lang="en-US" sz="2000" dirty="0" smtClean="0"/>
              <a:t>summary.</a:t>
            </a:r>
          </a:p>
          <a:p>
            <a:r>
              <a:rPr lang="en-US" sz="2400" dirty="0" smtClean="0"/>
              <a:t>Challenge:</a:t>
            </a:r>
          </a:p>
          <a:p>
            <a:pPr marL="457200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1) Events are typically “</a:t>
            </a:r>
            <a:r>
              <a:rPr lang="en-US" sz="2000" dirty="0" smtClean="0"/>
              <a:t>bursty”: </a:t>
            </a:r>
            <a:r>
              <a:rPr lang="en-US" sz="2000" b="1" dirty="0" smtClean="0"/>
              <a:t>Some </a:t>
            </a:r>
            <a:r>
              <a:rPr lang="en-US" sz="2000" b="1" dirty="0"/>
              <a:t>types of sub-events generate far more tweets per unit time than others.</a:t>
            </a:r>
            <a:r>
              <a:rPr lang="en-US" sz="2000" dirty="0"/>
              <a:t> Our </a:t>
            </a:r>
            <a:r>
              <a:rPr lang="en-US" sz="2000" dirty="0" smtClean="0"/>
              <a:t>algorithm </a:t>
            </a:r>
            <a:r>
              <a:rPr lang="en-US" sz="2000" dirty="0"/>
              <a:t>balances the number of tweets picked for the summary from low activity and bursty periods.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2) Separate sub-events may not be temporally far </a:t>
            </a:r>
            <a:r>
              <a:rPr lang="en-US" sz="2000" dirty="0" smtClean="0"/>
              <a:t>apart: Our </a:t>
            </a:r>
            <a:r>
              <a:rPr lang="en-US" sz="2000" dirty="0"/>
              <a:t>algorithm solves this problem by </a:t>
            </a:r>
            <a:r>
              <a:rPr lang="en-US" sz="2000" b="1" dirty="0"/>
              <a:t>automatically learning </a:t>
            </a:r>
            <a:r>
              <a:rPr lang="en-US" sz="2000" b="1" dirty="0" smtClean="0"/>
              <a:t>language </a:t>
            </a:r>
            <a:r>
              <a:rPr lang="en-US" sz="2000" b="1" dirty="0"/>
              <a:t>models for common types of sub-events. </a:t>
            </a:r>
            <a:r>
              <a:rPr lang="en-US" sz="2000" dirty="0"/>
              <a:t>This allows it to separate different types of sub-events even when they are temporally close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international conference on Intelligent User </a:t>
            </a:r>
            <a:r>
              <a:rPr lang="en-US" dirty="0" smtClean="0"/>
              <a:t>Interfaces;2012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Summarization using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Algorithms:</a:t>
            </a:r>
          </a:p>
          <a:p>
            <a:pPr marL="0" indent="0">
              <a:buNone/>
            </a:pPr>
            <a:r>
              <a:rPr lang="en-US" sz="2400" dirty="0"/>
              <a:t>1) SUMMALLTEXT</a:t>
            </a:r>
            <a:endParaRPr lang="en-US" sz="2400" dirty="0" smtClean="0"/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tweet </a:t>
            </a:r>
            <a:r>
              <a:rPr lang="en-US" sz="2000" dirty="0" smtClean="0"/>
              <a:t>as a vector.</a:t>
            </a:r>
          </a:p>
          <a:p>
            <a:pPr lvl="1"/>
            <a:r>
              <a:rPr lang="en-US" sz="2000" dirty="0" smtClean="0"/>
              <a:t>cosine </a:t>
            </a:r>
            <a:r>
              <a:rPr lang="en-US" sz="2000" dirty="0"/>
              <a:t>distance between </a:t>
            </a:r>
            <a:r>
              <a:rPr lang="en-US" sz="2000" dirty="0" smtClean="0"/>
              <a:t>them</a:t>
            </a:r>
          </a:p>
          <a:p>
            <a:pPr lvl="1"/>
            <a:r>
              <a:rPr lang="en-US" sz="2000" dirty="0" smtClean="0"/>
              <a:t>select those </a:t>
            </a:r>
            <a:r>
              <a:rPr lang="en-US" sz="2000" dirty="0"/>
              <a:t>tweets which are closest to all other tweets from the event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smtClean="0"/>
              <a:t>SUMMTIMEINT</a:t>
            </a:r>
          </a:p>
          <a:p>
            <a:pPr lvl="1"/>
            <a:r>
              <a:rPr lang="en-US" sz="2000" dirty="0" smtClean="0"/>
              <a:t>duration </a:t>
            </a:r>
            <a:r>
              <a:rPr lang="en-US" sz="2000" dirty="0"/>
              <a:t>of the event into equal-time </a:t>
            </a:r>
            <a:r>
              <a:rPr lang="en-US" sz="2000" dirty="0" smtClean="0"/>
              <a:t>windows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smtClean="0"/>
              <a:t>durations </a:t>
            </a:r>
            <a:r>
              <a:rPr lang="en-US" sz="2000" dirty="0"/>
              <a:t>of </a:t>
            </a:r>
            <a:r>
              <a:rPr lang="en-US" sz="2000" dirty="0" smtClean="0"/>
              <a:t>bursts </a:t>
            </a:r>
            <a:r>
              <a:rPr lang="en-US" sz="2000" dirty="0"/>
              <a:t>can </a:t>
            </a:r>
            <a:r>
              <a:rPr lang="en-US" sz="2000" dirty="0" smtClean="0"/>
              <a:t>vary </a:t>
            </a:r>
            <a:r>
              <a:rPr lang="en-US" sz="2000" dirty="0" smtClean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	Multiple </a:t>
            </a:r>
            <a:r>
              <a:rPr lang="en-US" sz="2000" dirty="0">
                <a:sym typeface="Wingdings" panose="05000000000000000000" pitchFamily="2" charset="2"/>
              </a:rPr>
              <a:t>sub-events in the same </a:t>
            </a:r>
            <a:r>
              <a:rPr lang="en-US" sz="2000" dirty="0" smtClean="0">
                <a:sym typeface="Wingdings" panose="05000000000000000000" pitchFamily="2" charset="2"/>
              </a:rPr>
              <a:t>burst </a:t>
            </a:r>
          </a:p>
          <a:p>
            <a:r>
              <a:rPr lang="en-US" sz="2400" dirty="0">
                <a:sym typeface="Wingdings" panose="05000000000000000000" pitchFamily="2" charset="2"/>
              </a:rPr>
              <a:t>a good segmentation should consider changes in </a:t>
            </a:r>
            <a:r>
              <a:rPr lang="en-US" sz="2400" b="1" dirty="0">
                <a:sym typeface="Wingdings" panose="05000000000000000000" pitchFamily="2" charset="2"/>
              </a:rPr>
              <a:t>language </a:t>
            </a:r>
            <a:r>
              <a:rPr lang="en-US" sz="2400" b="1" dirty="0" smtClean="0">
                <a:sym typeface="Wingdings" panose="05000000000000000000" pitchFamily="2" charset="2"/>
              </a:rPr>
              <a:t>model </a:t>
            </a:r>
            <a:r>
              <a:rPr lang="en-US" sz="2400" b="1" dirty="0">
                <a:sym typeface="Wingdings" panose="05000000000000000000" pitchFamily="2" charset="2"/>
              </a:rPr>
              <a:t>along with changes in tweet volume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HMM; </a:t>
            </a:r>
            <a:r>
              <a:rPr lang="en-US" sz="2400" b="1" dirty="0" smtClean="0">
                <a:sym typeface="Wingdings" panose="05000000000000000000" pitchFamily="2" charset="2"/>
              </a:rPr>
              <a:t>observation</a:t>
            </a:r>
            <a:r>
              <a:rPr lang="en-US" sz="2400" dirty="0" smtClean="0">
                <a:sym typeface="Wingdings" panose="05000000000000000000" pitchFamily="2" charset="2"/>
              </a:rPr>
              <a:t>: Terms in Tweets, </a:t>
            </a:r>
            <a:r>
              <a:rPr lang="en-US" sz="2400" b="1" dirty="0" smtClean="0">
                <a:sym typeface="Wingdings" panose="05000000000000000000" pitchFamily="2" charset="2"/>
              </a:rPr>
              <a:t>States</a:t>
            </a:r>
            <a:r>
              <a:rPr lang="en-US" sz="2400" dirty="0" smtClean="0">
                <a:sym typeface="Wingdings" panose="05000000000000000000" pitchFamily="2" charset="2"/>
              </a:rPr>
              <a:t>: “touchdown”, “goal”,….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ACM international conference on Intelligent User Interfaces;2012</a:t>
            </a:r>
          </a:p>
        </p:txBody>
      </p:sp>
    </p:spTree>
    <p:extLst>
      <p:ext uri="{BB962C8B-B14F-4D97-AF65-F5344CB8AC3E}">
        <p14:creationId xmlns:p14="http://schemas.microsoft.com/office/powerpoint/2010/main" val="429494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Autofit/>
          </a:bodyPr>
          <a:lstStyle/>
          <a:p>
            <a:r>
              <a:rPr lang="en-US" sz="3200" dirty="0"/>
              <a:t>Degeneracy-Based </a:t>
            </a:r>
            <a:r>
              <a:rPr lang="en-US" sz="3200" dirty="0" smtClean="0"/>
              <a:t>Real-Time Sub-Event </a:t>
            </a:r>
            <a:r>
              <a:rPr lang="en-US" sz="3200" dirty="0"/>
              <a:t>Detection in Twitter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56" y="622301"/>
            <a:ext cx="11551534" cy="554835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detection of the important </a:t>
            </a:r>
            <a:r>
              <a:rPr lang="en-US" sz="2400" dirty="0" smtClean="0"/>
              <a:t>moments </a:t>
            </a:r>
            <a:r>
              <a:rPr lang="en-US" sz="2400" dirty="0"/>
              <a:t>of an event is a topic that has </a:t>
            </a:r>
            <a:r>
              <a:rPr lang="en-US" sz="2400" b="1" dirty="0"/>
              <a:t>not yet received much attention </a:t>
            </a:r>
            <a:r>
              <a:rPr lang="en-US" sz="2400" dirty="0"/>
              <a:t>by the research </a:t>
            </a:r>
            <a:r>
              <a:rPr lang="en-US" sz="2400" dirty="0" smtClean="0"/>
              <a:t>community.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99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ICWSM;2015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1" y="1486910"/>
            <a:ext cx="6519862" cy="43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1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Autofit/>
          </a:bodyPr>
          <a:lstStyle/>
          <a:p>
            <a:r>
              <a:rPr lang="en-US" altLang="fa-IR" sz="4000" dirty="0"/>
              <a:t>cont.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310" y="712621"/>
            <a:ext cx="6575425" cy="54580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23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Sub-event detection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256" y="5801322"/>
            <a:ext cx="1155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2301"/>
            <a:ext cx="11647990" cy="55546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Detection based on tweeting </a:t>
            </a:r>
            <a:r>
              <a:rPr lang="en-US" dirty="0" smtClean="0"/>
              <a:t>rate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r>
              <a:rPr lang="en-US" dirty="0" smtClean="0">
                <a:sym typeface="Wingdings" panose="05000000000000000000" pitchFamily="2" charset="2"/>
              </a:rPr>
              <a:t>(detection)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Detection based on tweeting </a:t>
            </a:r>
            <a:r>
              <a:rPr lang="en-US" dirty="0" smtClean="0"/>
              <a:t>weight</a:t>
            </a:r>
            <a:r>
              <a:rPr lang="en-US" dirty="0" smtClean="0">
                <a:sym typeface="Wingdings" panose="05000000000000000000" pitchFamily="2" charset="2"/>
              </a:rPr>
              <a:t> (sub event detection)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considers that an </a:t>
            </a:r>
            <a:r>
              <a:rPr lang="en-US" dirty="0" smtClean="0"/>
              <a:t>important moment </a:t>
            </a:r>
            <a:r>
              <a:rPr lang="en-US" dirty="0"/>
              <a:t>occurred when the sum of the core numbers of the d terms belonging to the highest cores for the current time period increases by at least a predefined threshold θ from the average sum over the last p time </a:t>
            </a:r>
            <a:r>
              <a:rPr lang="en-US" dirty="0" smtClean="0"/>
              <a:t>periods.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8" y="3298032"/>
            <a:ext cx="6702952" cy="20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386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Sub-event detection  and summarization </vt:lpstr>
      <vt:lpstr>Event Summarization using Tweets</vt:lpstr>
      <vt:lpstr>Event Summarization using Tweets</vt:lpstr>
      <vt:lpstr>Degeneracy-Based Real-Time Sub-Event Detection in Twitter Stream</vt:lpstr>
      <vt:lpstr>cont.</vt:lpstr>
      <vt:lpstr>Sub-event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Storyline Detection</dc:title>
  <dc:creator>Mostafa</dc:creator>
  <cp:lastModifiedBy>Mostafa</cp:lastModifiedBy>
  <cp:revision>284</cp:revision>
  <dcterms:created xsi:type="dcterms:W3CDTF">2016-08-05T16:48:20Z</dcterms:created>
  <dcterms:modified xsi:type="dcterms:W3CDTF">2016-09-13T08:19:24Z</dcterms:modified>
</cp:coreProperties>
</file>