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Nunito"/>
      <p:regular r:id="rId23"/>
      <p:bold r:id="rId24"/>
      <p:italic r:id="rId25"/>
      <p:boldItalic r:id="rId26"/>
    </p:embeddedFont>
    <p:embeddedFont>
      <p:font typeface="Maven Pro"/>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MavenPro-bold.fntdata"/><Relationship Id="rId27"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45c7f996e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45c7f996e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4597096da4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4597096da4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45c7f996e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45c7f996e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4597096da4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4597096da4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4597096da4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4597096da4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4597096da4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4597096da4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4597096da4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4597096da4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4597096da4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4597096da4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45d071937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45d071937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4597096da4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4597096da4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4597096da4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4597096da4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45c7f996e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45c7f996e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github.com/mohanenm/Julia-Modeling-the-World/blob/master/Lorenz%20Attractor.ipynb" TargetMode="External"/><Relationship Id="rId4" Type="http://schemas.openxmlformats.org/officeDocument/2006/relationships/hyperlink" Target="https://github.com/mohanenm/Julia-Modeling-the-World/blob/master/Three-Body%20Problem.ipynb"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github.com/JuliaLang" TargetMode="External"/><Relationship Id="rId4" Type="http://schemas.openxmlformats.org/officeDocument/2006/relationships/hyperlink" Target="https://www.youtube.com/watch?list=PLP8iPy9hna6Qsq5_-zrg0NTwqDSDYtfQB&amp;time_continue=2&amp;v=gGYcSjrqbjc" TargetMode="External"/><Relationship Id="rId5" Type="http://schemas.openxmlformats.org/officeDocument/2006/relationships/hyperlink" Target="https://julialang.or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www.zverovich.net/2016/05/13/giving-up-on-julia.html" TargetMode="External"/><Relationship Id="rId4" Type="http://schemas.openxmlformats.org/officeDocument/2006/relationships/hyperlink" Target="https://docs.julialang.org/en/v1/" TargetMode="External"/><Relationship Id="rId5" Type="http://schemas.openxmlformats.org/officeDocument/2006/relationships/hyperlink" Target="https://julialang.org/" TargetMode="External"/><Relationship Id="rId6" Type="http://schemas.openxmlformats.org/officeDocument/2006/relationships/hyperlink" Target="https://en.wikipedia.org/wiki/Julia_(programming_language)" TargetMode="External"/><Relationship Id="rId7" Type="http://schemas.openxmlformats.org/officeDocument/2006/relationships/hyperlink" Target="https://github.com/DataWookie/MonthOfJuli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julialang.org/blog/2012/02/why-we-created-juli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ithub.com/FluxML/Flux.jl" TargetMode="External"/><Relationship Id="rId4" Type="http://schemas.openxmlformats.org/officeDocument/2006/relationships/hyperlink" Target="https://github.com/denizyuret/Knet.jl" TargetMode="External"/><Relationship Id="rId5" Type="http://schemas.openxmlformats.org/officeDocument/2006/relationships/image" Target="../media/image1.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hub.com/mohanenm/MonthOfJulia/blob/master/src/moj-09-IO.jl" TargetMode="External"/><Relationship Id="rId4" Type="http://schemas.openxmlformats.org/officeDocument/2006/relationships/hyperlink" Target="https://github.com/mohanenm/MonthOfJulia/blob/master/src/moj-25-pkg-other-languages.jl" TargetMode="External"/><Relationship Id="rId5" Type="http://schemas.openxmlformats.org/officeDocument/2006/relationships/hyperlink" Target="https://github.com/mohanenm/MonthOfJulia/blob/master/src/moj-34-pkg-networking.j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Julia Programming Language</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Samples:</a:t>
            </a:r>
            <a:endParaRPr/>
          </a:p>
        </p:txBody>
      </p:sp>
      <p:sp>
        <p:nvSpPr>
          <p:cNvPr id="333" name="Google Shape;333;p22"/>
          <p:cNvSpPr txBox="1"/>
          <p:nvPr>
            <p:ph idx="1" type="body"/>
          </p:nvPr>
        </p:nvSpPr>
        <p:spPr>
          <a:xfrm>
            <a:off x="1244850" y="1223950"/>
            <a:ext cx="7030500" cy="3313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222222"/>
              </a:buClr>
              <a:buSzPts val="1200"/>
              <a:buFont typeface="Roboto"/>
              <a:buChar char="●"/>
            </a:pPr>
            <a:r>
              <a:rPr lang="en" sz="1200">
                <a:solidFill>
                  <a:srgbClr val="222222"/>
                </a:solidFill>
                <a:latin typeface="Roboto"/>
                <a:ea typeface="Roboto"/>
                <a:cs typeface="Roboto"/>
                <a:sym typeface="Roboto"/>
              </a:rPr>
              <a:t>Lorenz</a:t>
            </a:r>
            <a:r>
              <a:rPr lang="en" sz="1200">
                <a:solidFill>
                  <a:srgbClr val="222222"/>
                </a:solidFill>
                <a:latin typeface="Roboto"/>
                <a:ea typeface="Roboto"/>
                <a:cs typeface="Roboto"/>
                <a:sym typeface="Roboto"/>
              </a:rPr>
              <a:t>-Attractor: </a:t>
            </a:r>
            <a:endParaRPr sz="1200">
              <a:solidFill>
                <a:srgbClr val="222222"/>
              </a:solidFill>
              <a:latin typeface="Roboto"/>
              <a:ea typeface="Roboto"/>
              <a:cs typeface="Roboto"/>
              <a:sym typeface="Roboto"/>
            </a:endParaRPr>
          </a:p>
          <a:p>
            <a:pPr indent="0" lvl="0" marL="457200" rtl="0" algn="l">
              <a:spcBef>
                <a:spcPts val="0"/>
              </a:spcBef>
              <a:spcAft>
                <a:spcPts val="0"/>
              </a:spcAft>
              <a:buNone/>
            </a:pPr>
            <a:r>
              <a:rPr lang="en" sz="1200" u="sng">
                <a:solidFill>
                  <a:schemeClr val="hlink"/>
                </a:solidFill>
                <a:latin typeface="Roboto"/>
                <a:ea typeface="Roboto"/>
                <a:cs typeface="Roboto"/>
                <a:sym typeface="Roboto"/>
                <a:hlinkClick r:id="rId3"/>
              </a:rPr>
              <a:t>https://github.com/mohanenm/Julia-Modeling-the-World/master/Lorenz%20Attractor.ipynb</a:t>
            </a:r>
            <a:endParaRPr sz="1200">
              <a:solidFill>
                <a:srgbClr val="222222"/>
              </a:solidFill>
              <a:latin typeface="Roboto"/>
              <a:ea typeface="Roboto"/>
              <a:cs typeface="Roboto"/>
              <a:sym typeface="Roboto"/>
            </a:endParaRPr>
          </a:p>
          <a:p>
            <a:pPr indent="-304800" lvl="0" marL="457200" rtl="0" algn="l">
              <a:spcBef>
                <a:spcPts val="0"/>
              </a:spcBef>
              <a:spcAft>
                <a:spcPts val="0"/>
              </a:spcAft>
              <a:buClr>
                <a:srgbClr val="222222"/>
              </a:buClr>
              <a:buSzPts val="1200"/>
              <a:buFont typeface="Roboto"/>
              <a:buChar char="●"/>
            </a:pPr>
            <a:r>
              <a:rPr lang="en" sz="1200">
                <a:solidFill>
                  <a:srgbClr val="222222"/>
                </a:solidFill>
                <a:latin typeface="Roboto"/>
                <a:ea typeface="Roboto"/>
                <a:cs typeface="Roboto"/>
                <a:sym typeface="Roboto"/>
              </a:rPr>
              <a:t>Three Body Problem: </a:t>
            </a:r>
            <a:r>
              <a:rPr lang="en" sz="1200" u="sng">
                <a:solidFill>
                  <a:schemeClr val="hlink"/>
                </a:solidFill>
                <a:latin typeface="Roboto"/>
                <a:ea typeface="Roboto"/>
                <a:cs typeface="Roboto"/>
                <a:sym typeface="Roboto"/>
                <a:hlinkClick r:id="rId4"/>
              </a:rPr>
              <a:t>https://github.com/mohanenm/Julia-Modeling-the-World/master/Three-Body%20Problem.ipynb </a:t>
            </a:r>
            <a:endParaRPr sz="1200">
              <a:solidFill>
                <a:srgbClr val="222222"/>
              </a:solidFill>
              <a:latin typeface="Roboto"/>
              <a:ea typeface="Roboto"/>
              <a:cs typeface="Roboto"/>
              <a:sym typeface="Roboto"/>
            </a:endParaRPr>
          </a:p>
          <a:p>
            <a:pPr indent="0" lvl="0" marL="0" rtl="0" algn="l">
              <a:spcBef>
                <a:spcPts val="0"/>
              </a:spcBef>
              <a:spcAft>
                <a:spcPts val="0"/>
              </a:spcAft>
              <a:buNone/>
            </a:pPr>
            <a:r>
              <a:t/>
            </a:r>
            <a:endParaRPr sz="1200">
              <a:solidFill>
                <a:srgbClr val="22222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 West’s Rating System:</a:t>
            </a:r>
            <a:endParaRPr/>
          </a:p>
        </p:txBody>
      </p:sp>
      <p:sp>
        <p:nvSpPr>
          <p:cNvPr id="339" name="Google Shape;339;p23"/>
          <p:cNvSpPr txBox="1"/>
          <p:nvPr>
            <p:ph idx="1" type="body"/>
          </p:nvPr>
        </p:nvSpPr>
        <p:spPr>
          <a:xfrm>
            <a:off x="1303800" y="1473250"/>
            <a:ext cx="7030500" cy="305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Roboto"/>
                <a:ea typeface="Roboto"/>
                <a:cs typeface="Roboto"/>
                <a:sym typeface="Roboto"/>
              </a:rPr>
              <a:t>Readability &amp; Writability 3.5</a:t>
            </a:r>
            <a:r>
              <a:rPr lang="en" sz="1200">
                <a:solidFill>
                  <a:srgbClr val="000000"/>
                </a:solidFill>
                <a:latin typeface="Roboto"/>
                <a:ea typeface="Roboto"/>
                <a:cs typeface="Roboto"/>
                <a:sym typeface="Roboto"/>
              </a:rPr>
              <a:t>/5: Logic is surprisingly easy to follow, Mathematical notation is familiar to matlab, I would say the learning curve for syntax and understanding code is similar, but fairly easier, than scala</a:t>
            </a:r>
            <a:endParaRPr sz="1200">
              <a:solidFill>
                <a:srgbClr val="000000"/>
              </a:solidFill>
              <a:latin typeface="Roboto"/>
              <a:ea typeface="Roboto"/>
              <a:cs typeface="Roboto"/>
              <a:sym typeface="Roboto"/>
            </a:endParaRPr>
          </a:p>
          <a:p>
            <a:pPr indent="0" lvl="0" marL="0" rtl="0" algn="l">
              <a:spcBef>
                <a:spcPts val="1600"/>
              </a:spcBef>
              <a:spcAft>
                <a:spcPts val="0"/>
              </a:spcAft>
              <a:buNone/>
            </a:pPr>
            <a:r>
              <a:rPr lang="en" sz="1200">
                <a:solidFill>
                  <a:srgbClr val="000000"/>
                </a:solidFill>
                <a:latin typeface="Roboto"/>
                <a:ea typeface="Roboto"/>
                <a:cs typeface="Roboto"/>
                <a:sym typeface="Roboto"/>
              </a:rPr>
              <a:t>Reliability 3/5: Julia alone is very reliable, much wont change with each compilation. However, when you start calling functions in other </a:t>
            </a:r>
            <a:r>
              <a:rPr lang="en" sz="1200">
                <a:solidFill>
                  <a:srgbClr val="000000"/>
                </a:solidFill>
                <a:latin typeface="Roboto"/>
                <a:ea typeface="Roboto"/>
                <a:cs typeface="Roboto"/>
                <a:sym typeface="Roboto"/>
              </a:rPr>
              <a:t>languages</a:t>
            </a:r>
            <a:r>
              <a:rPr lang="en" sz="1200">
                <a:solidFill>
                  <a:srgbClr val="000000"/>
                </a:solidFill>
                <a:latin typeface="Roboto"/>
                <a:ea typeface="Roboto"/>
                <a:cs typeface="Roboto"/>
                <a:sym typeface="Roboto"/>
              </a:rPr>
              <a:t>, and julia’s using massive packages, things seem to be broken, or breaking A LOT ;(</a:t>
            </a:r>
            <a:endParaRPr sz="1200">
              <a:solidFill>
                <a:srgbClr val="000000"/>
              </a:solidFill>
              <a:latin typeface="Roboto"/>
              <a:ea typeface="Roboto"/>
              <a:cs typeface="Roboto"/>
              <a:sym typeface="Roboto"/>
            </a:endParaRPr>
          </a:p>
          <a:p>
            <a:pPr indent="0" lvl="0" marL="0" rtl="0" algn="l">
              <a:spcBef>
                <a:spcPts val="1600"/>
              </a:spcBef>
              <a:spcAft>
                <a:spcPts val="1600"/>
              </a:spcAft>
              <a:buNone/>
            </a:pPr>
            <a:r>
              <a:rPr lang="en" sz="1200">
                <a:solidFill>
                  <a:srgbClr val="000000"/>
                </a:solidFill>
                <a:latin typeface="Roboto"/>
                <a:ea typeface="Roboto"/>
                <a:cs typeface="Roboto"/>
                <a:sym typeface="Roboto"/>
              </a:rPr>
              <a:t>Cost 3.5/5: If tuned correctly, Julia’s cost can be VERY low! :)</a:t>
            </a:r>
            <a:endParaRPr sz="1200">
              <a:solidFill>
                <a:srgbClr val="000000"/>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Julia’s Community:</a:t>
            </a:r>
            <a:endParaRPr/>
          </a:p>
        </p:txBody>
      </p:sp>
      <p:sp>
        <p:nvSpPr>
          <p:cNvPr id="345" name="Google Shape;345;p24"/>
          <p:cNvSpPr txBox="1"/>
          <p:nvPr>
            <p:ph idx="1" type="body"/>
          </p:nvPr>
        </p:nvSpPr>
        <p:spPr>
          <a:xfrm>
            <a:off x="1303800" y="1375050"/>
            <a:ext cx="7030500" cy="315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CODEBASE: </a:t>
            </a:r>
            <a:r>
              <a:rPr lang="en" u="sng">
                <a:solidFill>
                  <a:schemeClr val="hlink"/>
                </a:solidFill>
                <a:hlinkClick r:id="rId3"/>
              </a:rPr>
              <a:t>https://github.com/JuliaLang</a:t>
            </a:r>
            <a:endParaRPr/>
          </a:p>
          <a:p>
            <a:pPr indent="0" lvl="0" marL="0" rtl="0" algn="l">
              <a:spcBef>
                <a:spcPts val="1600"/>
              </a:spcBef>
              <a:spcAft>
                <a:spcPts val="0"/>
              </a:spcAft>
              <a:buNone/>
            </a:pPr>
            <a:r>
              <a:rPr lang="en"/>
              <a:t>JuliaCON: </a:t>
            </a:r>
            <a:r>
              <a:rPr lang="en" u="sng">
                <a:solidFill>
                  <a:schemeClr val="hlink"/>
                </a:solidFill>
                <a:hlinkClick r:id="rId4"/>
              </a:rPr>
              <a:t>https://www.youtube.com/watch?list=PLP8iPy9hna6Qsq5_-zrg0NTwqDSDYtfQB&amp;time_continue=2&amp;v=gGYcSjrqbjc</a:t>
            </a:r>
            <a:endParaRPr/>
          </a:p>
          <a:p>
            <a:pPr indent="0" lvl="0" marL="0" rtl="0" algn="l">
              <a:spcBef>
                <a:spcPts val="1600"/>
              </a:spcBef>
              <a:spcAft>
                <a:spcPts val="0"/>
              </a:spcAft>
              <a:buNone/>
            </a:pPr>
            <a:r>
              <a:rPr lang="en"/>
              <a:t>Julia has 2 million downloads, python has 35 million. The community is much smaller, at this point, and it can be frustrating when trying to learn because of the lack of support. If you want to learn Julia, you have to do the work yourself. </a:t>
            </a:r>
            <a:endParaRPr/>
          </a:p>
          <a:p>
            <a:pPr indent="0" lvl="0" marL="0" rtl="0" algn="l">
              <a:spcBef>
                <a:spcPts val="1600"/>
              </a:spcBef>
              <a:spcAft>
                <a:spcPts val="0"/>
              </a:spcAft>
              <a:buNone/>
            </a:pPr>
            <a:r>
              <a:rPr lang="en"/>
              <a:t>However: Developers are always willing to a</a:t>
            </a:r>
            <a:r>
              <a:rPr lang="en" u="sng">
                <a:solidFill>
                  <a:schemeClr val="hlink"/>
                </a:solidFill>
                <a:hlinkClick r:id="rId5"/>
              </a:rPr>
              <a:t>nswer questions</a:t>
            </a:r>
            <a:r>
              <a:rPr lang="en"/>
              <a:t> on the julia slack channel, discourse, twitter, and youtube!!!!!</a:t>
            </a:r>
            <a:endParaRPr/>
          </a:p>
          <a:p>
            <a:pPr indent="0" lvl="0" marL="0" rtl="0" algn="l">
              <a:spcBef>
                <a:spcPts val="1600"/>
              </a:spcBef>
              <a:spcAft>
                <a:spcPts val="0"/>
              </a:spcAft>
              <a:buNone/>
            </a:pPr>
            <a:r>
              <a:rPr lang="en"/>
              <a:t>Julia also has plugins on Atom, Vim, Emacs, Sublime and much more, that give you lightweight IDE functionality</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a:t>
            </a:r>
            <a:endParaRPr/>
          </a:p>
        </p:txBody>
      </p:sp>
      <p:sp>
        <p:nvSpPr>
          <p:cNvPr id="351" name="Google Shape;351;p2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http://www.zverovich.net/2016/05/13/giving-up-on-julia.html</a:t>
            </a:r>
            <a:endParaRPr/>
          </a:p>
          <a:p>
            <a:pPr indent="0" lvl="0" marL="0" rtl="0" algn="l">
              <a:spcBef>
                <a:spcPts val="1600"/>
              </a:spcBef>
              <a:spcAft>
                <a:spcPts val="0"/>
              </a:spcAft>
              <a:buNone/>
            </a:pPr>
            <a:r>
              <a:rPr lang="en" u="sng">
                <a:solidFill>
                  <a:schemeClr val="hlink"/>
                </a:solidFill>
                <a:hlinkClick r:id="rId4"/>
              </a:rPr>
              <a:t>https://docs.julialang.org/en/v1/</a:t>
            </a:r>
            <a:endParaRPr/>
          </a:p>
          <a:p>
            <a:pPr indent="0" lvl="0" marL="0" rtl="0" algn="l">
              <a:spcBef>
                <a:spcPts val="1600"/>
              </a:spcBef>
              <a:spcAft>
                <a:spcPts val="0"/>
              </a:spcAft>
              <a:buNone/>
            </a:pPr>
            <a:r>
              <a:rPr lang="en" u="sng">
                <a:solidFill>
                  <a:schemeClr val="hlink"/>
                </a:solidFill>
                <a:hlinkClick r:id="rId5"/>
              </a:rPr>
              <a:t>https://julialang.org/</a:t>
            </a:r>
            <a:endParaRPr/>
          </a:p>
          <a:p>
            <a:pPr indent="0" lvl="0" marL="0" rtl="0" algn="l">
              <a:spcBef>
                <a:spcPts val="1600"/>
              </a:spcBef>
              <a:spcAft>
                <a:spcPts val="0"/>
              </a:spcAft>
              <a:buNone/>
            </a:pPr>
            <a:r>
              <a:rPr lang="en" u="sng">
                <a:solidFill>
                  <a:schemeClr val="hlink"/>
                </a:solidFill>
                <a:hlinkClick r:id="rId6"/>
              </a:rPr>
              <a:t>https://en.wikipedia.org/wiki/Julia_(programming_language)</a:t>
            </a:r>
            <a:endParaRPr/>
          </a:p>
          <a:p>
            <a:pPr indent="0" lvl="0" marL="0" rtl="0" algn="l">
              <a:spcBef>
                <a:spcPts val="1600"/>
              </a:spcBef>
              <a:spcAft>
                <a:spcPts val="0"/>
              </a:spcAft>
              <a:buNone/>
            </a:pPr>
            <a:r>
              <a:rPr lang="en" u="sng">
                <a:solidFill>
                  <a:schemeClr val="hlink"/>
                </a:solidFill>
                <a:hlinkClick r:id="rId7"/>
              </a:rPr>
              <a:t>https://github.com/DataWookie/MonthOfJulia</a:t>
            </a:r>
            <a:r>
              <a:rPr lang="en"/>
              <a:t>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Rationale: </a:t>
            </a:r>
            <a:endParaRPr/>
          </a:p>
        </p:txBody>
      </p:sp>
      <p:sp>
        <p:nvSpPr>
          <p:cNvPr id="284" name="Google Shape;284;p14"/>
          <p:cNvSpPr txBox="1"/>
          <p:nvPr>
            <p:ph idx="1" type="body"/>
          </p:nvPr>
        </p:nvSpPr>
        <p:spPr>
          <a:xfrm>
            <a:off x="1303800" y="1451425"/>
            <a:ext cx="7030500" cy="3080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Work started in 2009, finished and </a:t>
            </a:r>
            <a:r>
              <a:rPr lang="en" sz="1400">
                <a:solidFill>
                  <a:srgbClr val="000000"/>
                </a:solidFill>
              </a:rPr>
              <a:t>initially</a:t>
            </a:r>
            <a:r>
              <a:rPr lang="en" sz="1400">
                <a:solidFill>
                  <a:srgbClr val="000000"/>
                </a:solidFill>
              </a:rPr>
              <a:t> released on Feb, 14, 2012</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Currently at v1.01, stable, September 28, 2018</a:t>
            </a:r>
            <a:endParaRPr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Designed and developed by: </a:t>
            </a:r>
            <a:r>
              <a:rPr lang="en" sz="1400">
                <a:solidFill>
                  <a:srgbClr val="000000"/>
                </a:solidFill>
                <a:highlight>
                  <a:srgbClr val="F8F9FA"/>
                </a:highlight>
              </a:rPr>
              <a:t>Jeff Bezanson, Alan Edelman, Stefan Karpinski, Viral B. Shah</a:t>
            </a:r>
            <a:endParaRPr sz="1400">
              <a:solidFill>
                <a:srgbClr val="000000"/>
              </a:solidFill>
              <a:highlight>
                <a:srgbClr val="F8F9FA"/>
              </a:highlight>
            </a:endParaRPr>
          </a:p>
          <a:p>
            <a:pPr indent="-317500" lvl="1" marL="914400" rtl="0" algn="l">
              <a:spcBef>
                <a:spcPts val="0"/>
              </a:spcBef>
              <a:spcAft>
                <a:spcPts val="0"/>
              </a:spcAft>
              <a:buClr>
                <a:srgbClr val="000000"/>
              </a:buClr>
              <a:buSzPts val="1400"/>
              <a:buChar char="○"/>
            </a:pPr>
            <a:r>
              <a:rPr lang="en" sz="1400">
                <a:solidFill>
                  <a:srgbClr val="000000"/>
                </a:solidFill>
                <a:highlight>
                  <a:srgbClr val="F8F9FA"/>
                </a:highlight>
              </a:rPr>
              <a:t>Who are they?: </a:t>
            </a:r>
            <a:r>
              <a:rPr lang="en" sz="1200">
                <a:solidFill>
                  <a:srgbClr val="212529"/>
                </a:solidFill>
                <a:highlight>
                  <a:srgbClr val="FFFFFF"/>
                </a:highlight>
                <a:latin typeface="Roboto"/>
                <a:ea typeface="Roboto"/>
                <a:cs typeface="Roboto"/>
                <a:sym typeface="Roboto"/>
              </a:rPr>
              <a:t>“We are power Matlab users. Some of us are Lisp hackers. Some are Pythonistas, others Rubyists, still others Perl hackers. There are those of us who used Mathematica before we could grow facial hair. There are those who still can’t grow facial hair. We’ve generated more R plots than any sane person should. C is our desert island programming language.”</a:t>
            </a:r>
            <a:endParaRPr sz="1200">
              <a:solidFill>
                <a:srgbClr val="212529"/>
              </a:solidFill>
              <a:highlight>
                <a:srgbClr val="FFFFFF"/>
              </a:highlight>
              <a:latin typeface="Roboto"/>
              <a:ea typeface="Roboto"/>
              <a:cs typeface="Roboto"/>
              <a:sym typeface="Roboto"/>
            </a:endParaRPr>
          </a:p>
          <a:p>
            <a:pPr indent="0" lvl="0" marL="0" rtl="0" algn="l">
              <a:spcBef>
                <a:spcPts val="1600"/>
              </a:spcBef>
              <a:spcAft>
                <a:spcPts val="0"/>
              </a:spcAft>
              <a:buNone/>
            </a:pPr>
            <a:r>
              <a:t/>
            </a:r>
            <a:endParaRPr sz="1200">
              <a:solidFill>
                <a:srgbClr val="212529"/>
              </a:solidFill>
              <a:highlight>
                <a:srgbClr val="FFFFFF"/>
              </a:highlight>
              <a:latin typeface="Roboto"/>
              <a:ea typeface="Roboto"/>
              <a:cs typeface="Roboto"/>
              <a:sym typeface="Roboto"/>
            </a:endParaRPr>
          </a:p>
          <a:p>
            <a:pPr indent="0" lvl="0" marL="0" rtl="0" algn="l">
              <a:spcBef>
                <a:spcPts val="1600"/>
              </a:spcBef>
              <a:spcAft>
                <a:spcPts val="1600"/>
              </a:spcAft>
              <a:buNone/>
            </a:pPr>
            <a:r>
              <a:t/>
            </a:r>
            <a:endParaRPr sz="1400">
              <a:solidFill>
                <a:srgbClr val="000000"/>
              </a:solidFill>
              <a:highlight>
                <a:srgbClr val="F8F9FA"/>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65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Rationale: </a:t>
            </a:r>
            <a:endParaRPr/>
          </a:p>
        </p:txBody>
      </p:sp>
      <p:sp>
        <p:nvSpPr>
          <p:cNvPr id="290" name="Google Shape;290;p15"/>
          <p:cNvSpPr txBox="1"/>
          <p:nvPr>
            <p:ph idx="1" type="body"/>
          </p:nvPr>
        </p:nvSpPr>
        <p:spPr>
          <a:xfrm>
            <a:off x="1303800" y="1425175"/>
            <a:ext cx="7030500" cy="3106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“Why We Created Julia” - blog post title released with first version of language</a:t>
            </a:r>
            <a:endParaRPr/>
          </a:p>
          <a:p>
            <a:pPr indent="-298450" lvl="1" marL="1371600" rtl="0" algn="l">
              <a:spcBef>
                <a:spcPts val="0"/>
              </a:spcBef>
              <a:spcAft>
                <a:spcPts val="0"/>
              </a:spcAft>
              <a:buSzPts val="1100"/>
              <a:buChar char="○"/>
            </a:pPr>
            <a:r>
              <a:rPr lang="en" sz="1200">
                <a:solidFill>
                  <a:srgbClr val="212529"/>
                </a:solidFill>
                <a:highlight>
                  <a:srgbClr val="FFFFFF"/>
                </a:highlight>
                <a:latin typeface="Roboto"/>
                <a:ea typeface="Roboto"/>
                <a:cs typeface="Roboto"/>
                <a:sym typeface="Roboto"/>
              </a:rPr>
              <a:t>We want a language that’s open source, with a liberal license. We want the speed of C with the dynamism of Ruby.</a:t>
            </a:r>
            <a:endParaRPr sz="1200">
              <a:solidFill>
                <a:srgbClr val="212529"/>
              </a:solidFill>
              <a:highlight>
                <a:srgbClr val="FFFFFF"/>
              </a:highlight>
              <a:latin typeface="Roboto"/>
              <a:ea typeface="Roboto"/>
              <a:cs typeface="Roboto"/>
              <a:sym typeface="Roboto"/>
            </a:endParaRPr>
          </a:p>
          <a:p>
            <a:pPr indent="-304800" lvl="1" marL="1371600" rtl="0" algn="l">
              <a:spcBef>
                <a:spcPts val="0"/>
              </a:spcBef>
              <a:spcAft>
                <a:spcPts val="0"/>
              </a:spcAft>
              <a:buClr>
                <a:srgbClr val="212529"/>
              </a:buClr>
              <a:buSzPts val="1200"/>
              <a:buFont typeface="Roboto"/>
              <a:buChar char="○"/>
            </a:pPr>
            <a:r>
              <a:rPr lang="en" sz="1200">
                <a:solidFill>
                  <a:srgbClr val="212529"/>
                </a:solidFill>
                <a:highlight>
                  <a:srgbClr val="FFFFFF"/>
                </a:highlight>
                <a:latin typeface="Roboto"/>
                <a:ea typeface="Roboto"/>
                <a:cs typeface="Roboto"/>
                <a:sym typeface="Roboto"/>
              </a:rPr>
              <a:t>We want a language that’s homoiconic, with true macros like Lisp, but with obvious, familiar mathematical notation like Matlab</a:t>
            </a:r>
            <a:endParaRPr sz="1200">
              <a:solidFill>
                <a:srgbClr val="212529"/>
              </a:solidFill>
              <a:highlight>
                <a:srgbClr val="FFFFFF"/>
              </a:highlight>
              <a:latin typeface="Roboto"/>
              <a:ea typeface="Roboto"/>
              <a:cs typeface="Roboto"/>
              <a:sym typeface="Roboto"/>
            </a:endParaRPr>
          </a:p>
          <a:p>
            <a:pPr indent="-304800" lvl="1" marL="1371600" rtl="0" algn="l">
              <a:spcBef>
                <a:spcPts val="0"/>
              </a:spcBef>
              <a:spcAft>
                <a:spcPts val="0"/>
              </a:spcAft>
              <a:buClr>
                <a:srgbClr val="212529"/>
              </a:buClr>
              <a:buSzPts val="1200"/>
              <a:buFont typeface="Roboto"/>
              <a:buChar char="○"/>
            </a:pPr>
            <a:r>
              <a:rPr lang="en" sz="1200">
                <a:solidFill>
                  <a:srgbClr val="212529"/>
                </a:solidFill>
                <a:highlight>
                  <a:srgbClr val="FFFFFF"/>
                </a:highlight>
                <a:latin typeface="Roboto"/>
                <a:ea typeface="Roboto"/>
                <a:cs typeface="Roboto"/>
                <a:sym typeface="Roboto"/>
              </a:rPr>
              <a:t>We want something as usable for general programming as Python, as easy for statistics as R, as natural for string processing as Perl, as powerful for linear algebra as Matlab, as good at gluing programs together as the shell</a:t>
            </a:r>
            <a:endParaRPr sz="1200">
              <a:solidFill>
                <a:srgbClr val="212529"/>
              </a:solidFill>
              <a:highlight>
                <a:srgbClr val="FFFFFF"/>
              </a:highlight>
              <a:latin typeface="Roboto"/>
              <a:ea typeface="Roboto"/>
              <a:cs typeface="Roboto"/>
              <a:sym typeface="Roboto"/>
            </a:endParaRPr>
          </a:p>
          <a:p>
            <a:pPr indent="-304800" lvl="1" marL="1371600" rtl="0" algn="l">
              <a:spcBef>
                <a:spcPts val="0"/>
              </a:spcBef>
              <a:spcAft>
                <a:spcPts val="0"/>
              </a:spcAft>
              <a:buClr>
                <a:srgbClr val="212529"/>
              </a:buClr>
              <a:buSzPts val="1200"/>
              <a:buFont typeface="Roboto"/>
              <a:buChar char="○"/>
            </a:pPr>
            <a:r>
              <a:rPr lang="en" sz="1200">
                <a:solidFill>
                  <a:srgbClr val="212529"/>
                </a:solidFill>
                <a:highlight>
                  <a:srgbClr val="FFFFFF"/>
                </a:highlight>
                <a:latin typeface="Roboto"/>
                <a:ea typeface="Roboto"/>
                <a:cs typeface="Roboto"/>
                <a:sym typeface="Roboto"/>
              </a:rPr>
              <a:t>They want a lot more, and v.10 already implemented over 90% of their wants: Read the whole article here: </a:t>
            </a:r>
            <a:r>
              <a:rPr lang="en" sz="1200" u="sng">
                <a:solidFill>
                  <a:schemeClr val="hlink"/>
                </a:solidFill>
                <a:highlight>
                  <a:srgbClr val="FFFFFF"/>
                </a:highlight>
                <a:latin typeface="Roboto"/>
                <a:ea typeface="Roboto"/>
                <a:cs typeface="Roboto"/>
                <a:sym typeface="Roboto"/>
                <a:hlinkClick r:id="rId3"/>
              </a:rPr>
              <a:t>https://julialang.org/blog/2012/02/why-we-created-julia</a:t>
            </a:r>
            <a:endParaRPr sz="1200">
              <a:solidFill>
                <a:srgbClr val="212529"/>
              </a:solidFill>
              <a:highlight>
                <a:srgbClr val="FFFFFF"/>
              </a:highlight>
              <a:latin typeface="Roboto"/>
              <a:ea typeface="Roboto"/>
              <a:cs typeface="Roboto"/>
              <a:sym typeface="Roboto"/>
            </a:endParaRPr>
          </a:p>
          <a:p>
            <a:pPr indent="-304800" lvl="0" marL="914400" rtl="0" algn="l">
              <a:spcBef>
                <a:spcPts val="0"/>
              </a:spcBef>
              <a:spcAft>
                <a:spcPts val="0"/>
              </a:spcAft>
              <a:buClr>
                <a:srgbClr val="212529"/>
              </a:buClr>
              <a:buSzPts val="1200"/>
              <a:buFont typeface="Roboto"/>
              <a:buChar char="●"/>
            </a:pPr>
            <a:r>
              <a:rPr lang="en" sz="1200">
                <a:solidFill>
                  <a:srgbClr val="212529"/>
                </a:solidFill>
                <a:highlight>
                  <a:srgbClr val="FFFFFF"/>
                </a:highlight>
                <a:latin typeface="Roboto"/>
                <a:ea typeface="Roboto"/>
                <a:cs typeface="Roboto"/>
                <a:sym typeface="Roboto"/>
              </a:rPr>
              <a:t>Who should use julia?</a:t>
            </a:r>
            <a:endParaRPr sz="1200">
              <a:solidFill>
                <a:srgbClr val="212529"/>
              </a:solidFill>
              <a:highlight>
                <a:srgbClr val="FFFFFF"/>
              </a:highlight>
              <a:latin typeface="Roboto"/>
              <a:ea typeface="Roboto"/>
              <a:cs typeface="Roboto"/>
              <a:sym typeface="Roboto"/>
            </a:endParaRPr>
          </a:p>
          <a:p>
            <a:pPr indent="-304800" lvl="1" marL="1371600" rtl="0" algn="l">
              <a:spcBef>
                <a:spcPts val="0"/>
              </a:spcBef>
              <a:spcAft>
                <a:spcPts val="0"/>
              </a:spcAft>
              <a:buClr>
                <a:srgbClr val="212529"/>
              </a:buClr>
              <a:buSzPts val="1200"/>
              <a:buFont typeface="Roboto"/>
              <a:buChar char="○"/>
            </a:pPr>
            <a:r>
              <a:rPr lang="en" sz="1200">
                <a:solidFill>
                  <a:srgbClr val="212529"/>
                </a:solidFill>
                <a:highlight>
                  <a:srgbClr val="FFFFFF"/>
                </a:highlight>
                <a:latin typeface="Roboto"/>
                <a:ea typeface="Roboto"/>
                <a:cs typeface="Roboto"/>
                <a:sym typeface="Roboto"/>
              </a:rPr>
              <a:t>“if you are a greedy, unreasonable, demanding programmer, we want you to give it a try.”</a:t>
            </a:r>
            <a:endParaRPr sz="1200">
              <a:solidFill>
                <a:srgbClr val="212529"/>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2941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Features:</a:t>
            </a:r>
            <a:endParaRPr/>
          </a:p>
        </p:txBody>
      </p:sp>
      <p:sp>
        <p:nvSpPr>
          <p:cNvPr id="296" name="Google Shape;296;p16"/>
          <p:cNvSpPr txBox="1"/>
          <p:nvPr>
            <p:ph idx="1" type="body"/>
          </p:nvPr>
        </p:nvSpPr>
        <p:spPr>
          <a:xfrm>
            <a:off x="1303800" y="907400"/>
            <a:ext cx="7030500" cy="3152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333333"/>
              </a:buClr>
              <a:buSzPts val="1200"/>
              <a:buFont typeface="Roboto"/>
              <a:buChar char="●"/>
            </a:pPr>
            <a:r>
              <a:rPr lang="en" sz="1200">
                <a:solidFill>
                  <a:srgbClr val="333333"/>
                </a:solidFill>
                <a:latin typeface="Roboto"/>
                <a:ea typeface="Roboto"/>
                <a:cs typeface="Roboto"/>
                <a:sym typeface="Roboto"/>
              </a:rPr>
              <a:t>Multiple dispatch: providing ability to define function behavior across many combinations of argument types</a:t>
            </a:r>
            <a:endParaRPr sz="1200">
              <a:solidFill>
                <a:srgbClr val="333333"/>
              </a:solidFill>
              <a:latin typeface="Roboto"/>
              <a:ea typeface="Roboto"/>
              <a:cs typeface="Roboto"/>
              <a:sym typeface="Roboto"/>
            </a:endParaRPr>
          </a:p>
          <a:p>
            <a:pPr indent="-304800" lvl="0" marL="457200" rtl="0" algn="l">
              <a:spcBef>
                <a:spcPts val="0"/>
              </a:spcBef>
              <a:spcAft>
                <a:spcPts val="0"/>
              </a:spcAft>
              <a:buClr>
                <a:srgbClr val="333333"/>
              </a:buClr>
              <a:buSzPts val="1200"/>
              <a:buFont typeface="Roboto"/>
              <a:buChar char="●"/>
            </a:pPr>
            <a:r>
              <a:rPr b="1" lang="en" sz="1200">
                <a:solidFill>
                  <a:srgbClr val="333333"/>
                </a:solidFill>
                <a:latin typeface="Roboto"/>
                <a:ea typeface="Roboto"/>
                <a:cs typeface="Roboto"/>
                <a:sym typeface="Roboto"/>
              </a:rPr>
              <a:t>Dynamic type system: types for documentation, optimization, and dispatch</a:t>
            </a:r>
            <a:endParaRPr b="1" sz="1200">
              <a:solidFill>
                <a:srgbClr val="333333"/>
              </a:solidFill>
              <a:latin typeface="Roboto"/>
              <a:ea typeface="Roboto"/>
              <a:cs typeface="Roboto"/>
              <a:sym typeface="Roboto"/>
            </a:endParaRPr>
          </a:p>
          <a:p>
            <a:pPr indent="-304800" lvl="0" marL="457200" rtl="0" algn="l">
              <a:spcBef>
                <a:spcPts val="0"/>
              </a:spcBef>
              <a:spcAft>
                <a:spcPts val="0"/>
              </a:spcAft>
              <a:buClr>
                <a:srgbClr val="333333"/>
              </a:buClr>
              <a:buSzPts val="1200"/>
              <a:buFont typeface="Roboto"/>
              <a:buChar char="●"/>
            </a:pPr>
            <a:r>
              <a:rPr lang="en" sz="1200">
                <a:solidFill>
                  <a:srgbClr val="333333"/>
                </a:solidFill>
                <a:latin typeface="Roboto"/>
                <a:ea typeface="Roboto"/>
                <a:cs typeface="Roboto"/>
                <a:sym typeface="Roboto"/>
              </a:rPr>
              <a:t>Good performance, approaching that of statically-compiled languages like C</a:t>
            </a:r>
            <a:endParaRPr sz="1200">
              <a:solidFill>
                <a:srgbClr val="333333"/>
              </a:solidFill>
              <a:latin typeface="Roboto"/>
              <a:ea typeface="Roboto"/>
              <a:cs typeface="Roboto"/>
              <a:sym typeface="Roboto"/>
            </a:endParaRPr>
          </a:p>
          <a:p>
            <a:pPr indent="-304800" lvl="0" marL="457200" rtl="0" algn="l">
              <a:spcBef>
                <a:spcPts val="0"/>
              </a:spcBef>
              <a:spcAft>
                <a:spcPts val="0"/>
              </a:spcAft>
              <a:buClr>
                <a:srgbClr val="333333"/>
              </a:buClr>
              <a:buSzPts val="1200"/>
              <a:buFont typeface="Roboto"/>
              <a:buChar char="●"/>
            </a:pPr>
            <a:r>
              <a:rPr b="1" lang="en" sz="1200">
                <a:solidFill>
                  <a:srgbClr val="333333"/>
                </a:solidFill>
                <a:latin typeface="Roboto"/>
                <a:ea typeface="Roboto"/>
                <a:cs typeface="Roboto"/>
                <a:sym typeface="Roboto"/>
              </a:rPr>
              <a:t>Built-in package manager</a:t>
            </a:r>
            <a:endParaRPr b="1" sz="1200">
              <a:solidFill>
                <a:srgbClr val="333333"/>
              </a:solidFill>
              <a:latin typeface="Roboto"/>
              <a:ea typeface="Roboto"/>
              <a:cs typeface="Roboto"/>
              <a:sym typeface="Roboto"/>
            </a:endParaRPr>
          </a:p>
          <a:p>
            <a:pPr indent="-304800" lvl="0" marL="457200" rtl="0" algn="l">
              <a:spcBef>
                <a:spcPts val="0"/>
              </a:spcBef>
              <a:spcAft>
                <a:spcPts val="0"/>
              </a:spcAft>
              <a:buClr>
                <a:srgbClr val="333333"/>
              </a:buClr>
              <a:buSzPts val="1200"/>
              <a:buFont typeface="Roboto"/>
              <a:buChar char="●"/>
            </a:pPr>
            <a:r>
              <a:rPr b="1" lang="en" sz="1200">
                <a:solidFill>
                  <a:srgbClr val="333333"/>
                </a:solidFill>
                <a:latin typeface="Roboto"/>
                <a:ea typeface="Roboto"/>
                <a:cs typeface="Roboto"/>
                <a:sym typeface="Roboto"/>
              </a:rPr>
              <a:t>Lisp-like macros and other metaprogramming facilities</a:t>
            </a:r>
            <a:endParaRPr b="1" sz="1200">
              <a:solidFill>
                <a:srgbClr val="333333"/>
              </a:solidFill>
              <a:latin typeface="Roboto"/>
              <a:ea typeface="Roboto"/>
              <a:cs typeface="Roboto"/>
              <a:sym typeface="Roboto"/>
            </a:endParaRPr>
          </a:p>
          <a:p>
            <a:pPr indent="-279400" lvl="1" marL="914400" rtl="0" algn="l">
              <a:spcBef>
                <a:spcPts val="0"/>
              </a:spcBef>
              <a:spcAft>
                <a:spcPts val="0"/>
              </a:spcAft>
              <a:buClr>
                <a:srgbClr val="333333"/>
              </a:buClr>
              <a:buSzPts val="800"/>
              <a:buFont typeface="Roboto"/>
              <a:buAutoNum type="alphaLcPeriod"/>
            </a:pPr>
            <a:r>
              <a:rPr lang="en" sz="800">
                <a:solidFill>
                  <a:srgbClr val="242729"/>
                </a:solidFill>
                <a:latin typeface="Roboto"/>
                <a:ea typeface="Roboto"/>
                <a:cs typeface="Roboto"/>
                <a:sym typeface="Roboto"/>
              </a:rPr>
              <a:t>Lisp macros </a:t>
            </a:r>
            <a:r>
              <a:rPr i="1" lang="en" sz="800">
                <a:solidFill>
                  <a:srgbClr val="242729"/>
                </a:solidFill>
                <a:latin typeface="Roboto"/>
                <a:ea typeface="Roboto"/>
                <a:cs typeface="Roboto"/>
                <a:sym typeface="Roboto"/>
              </a:rPr>
              <a:t>do</a:t>
            </a:r>
            <a:r>
              <a:rPr lang="en" sz="800">
                <a:solidFill>
                  <a:srgbClr val="242729"/>
                </a:solidFill>
                <a:latin typeface="Roboto"/>
                <a:ea typeface="Roboto"/>
                <a:cs typeface="Roboto"/>
                <a:sym typeface="Roboto"/>
              </a:rPr>
              <a:t> have access to the parser, and it is a really simple parser. A Lisp macro is not handed a string, but a preparsed piece of source code in the form of a list, because the source of a Lisp program is not a string; it is a list. And Lisp programs are really good at taking apart lists and putting them back together. They do this reliably, every day.(https://stackoverflow.com/questions/267862/what-makes-lisp-macros-so-special)</a:t>
            </a:r>
            <a:endParaRPr sz="800">
              <a:solidFill>
                <a:srgbClr val="333333"/>
              </a:solidFill>
              <a:latin typeface="Roboto"/>
              <a:ea typeface="Roboto"/>
              <a:cs typeface="Roboto"/>
              <a:sym typeface="Roboto"/>
            </a:endParaRPr>
          </a:p>
          <a:p>
            <a:pPr indent="-304800" lvl="0" marL="457200" rtl="0" algn="l">
              <a:spcBef>
                <a:spcPts val="0"/>
              </a:spcBef>
              <a:spcAft>
                <a:spcPts val="0"/>
              </a:spcAft>
              <a:buClr>
                <a:srgbClr val="333333"/>
              </a:buClr>
              <a:buSzPts val="1200"/>
              <a:buFont typeface="Roboto"/>
              <a:buChar char="●"/>
            </a:pPr>
            <a:r>
              <a:rPr b="1" lang="en" sz="1200">
                <a:solidFill>
                  <a:srgbClr val="333333"/>
                </a:solidFill>
                <a:latin typeface="Roboto"/>
                <a:ea typeface="Roboto"/>
                <a:cs typeface="Roboto"/>
                <a:sym typeface="Roboto"/>
              </a:rPr>
              <a:t>Call Python functions: use the PyCall package</a:t>
            </a:r>
            <a:endParaRPr b="1" sz="1200">
              <a:solidFill>
                <a:srgbClr val="333333"/>
              </a:solidFill>
              <a:latin typeface="Roboto"/>
              <a:ea typeface="Roboto"/>
              <a:cs typeface="Roboto"/>
              <a:sym typeface="Roboto"/>
            </a:endParaRPr>
          </a:p>
          <a:p>
            <a:pPr indent="-304800" lvl="0" marL="457200" rtl="0" algn="l">
              <a:spcBef>
                <a:spcPts val="0"/>
              </a:spcBef>
              <a:spcAft>
                <a:spcPts val="0"/>
              </a:spcAft>
              <a:buClr>
                <a:srgbClr val="333333"/>
              </a:buClr>
              <a:buSzPts val="1200"/>
              <a:buFont typeface="Roboto"/>
              <a:buChar char="●"/>
            </a:pPr>
            <a:r>
              <a:rPr b="1" lang="en" sz="1200">
                <a:solidFill>
                  <a:srgbClr val="333333"/>
                </a:solidFill>
                <a:latin typeface="Roboto"/>
                <a:ea typeface="Roboto"/>
                <a:cs typeface="Roboto"/>
                <a:sym typeface="Roboto"/>
              </a:rPr>
              <a:t>Call C functions directly: no wrappers or special APIs</a:t>
            </a:r>
            <a:endParaRPr b="1" sz="1200">
              <a:solidFill>
                <a:srgbClr val="333333"/>
              </a:solidFill>
              <a:latin typeface="Roboto"/>
              <a:ea typeface="Roboto"/>
              <a:cs typeface="Roboto"/>
              <a:sym typeface="Roboto"/>
            </a:endParaRPr>
          </a:p>
          <a:p>
            <a:pPr indent="-304800" lvl="0" marL="457200" rtl="0" algn="l">
              <a:spcBef>
                <a:spcPts val="0"/>
              </a:spcBef>
              <a:spcAft>
                <a:spcPts val="0"/>
              </a:spcAft>
              <a:buClr>
                <a:srgbClr val="333333"/>
              </a:buClr>
              <a:buSzPts val="1200"/>
              <a:buFont typeface="Roboto"/>
              <a:buChar char="●"/>
            </a:pPr>
            <a:r>
              <a:rPr b="1" lang="en" sz="1200">
                <a:solidFill>
                  <a:srgbClr val="333333"/>
                </a:solidFill>
                <a:latin typeface="Roboto"/>
                <a:ea typeface="Roboto"/>
                <a:cs typeface="Roboto"/>
                <a:sym typeface="Roboto"/>
              </a:rPr>
              <a:t>Powerful shell-like capabilities for managing other processes</a:t>
            </a:r>
            <a:endParaRPr b="1" sz="1200">
              <a:solidFill>
                <a:srgbClr val="333333"/>
              </a:solidFill>
              <a:latin typeface="Roboto"/>
              <a:ea typeface="Roboto"/>
              <a:cs typeface="Roboto"/>
              <a:sym typeface="Roboto"/>
            </a:endParaRPr>
          </a:p>
          <a:p>
            <a:pPr indent="-304800" lvl="0" marL="457200" rtl="0" algn="l">
              <a:spcBef>
                <a:spcPts val="0"/>
              </a:spcBef>
              <a:spcAft>
                <a:spcPts val="0"/>
              </a:spcAft>
              <a:buClr>
                <a:srgbClr val="333333"/>
              </a:buClr>
              <a:buSzPts val="1200"/>
              <a:buFont typeface="Roboto"/>
              <a:buChar char="●"/>
            </a:pPr>
            <a:r>
              <a:rPr b="1" lang="en" sz="1200">
                <a:solidFill>
                  <a:srgbClr val="333333"/>
                </a:solidFill>
                <a:latin typeface="Roboto"/>
                <a:ea typeface="Roboto"/>
                <a:cs typeface="Roboto"/>
                <a:sym typeface="Roboto"/>
              </a:rPr>
              <a:t>Designed for parallelism and distributed computation</a:t>
            </a:r>
            <a:endParaRPr b="1" sz="1200">
              <a:solidFill>
                <a:srgbClr val="333333"/>
              </a:solidFill>
              <a:latin typeface="Roboto"/>
              <a:ea typeface="Roboto"/>
              <a:cs typeface="Roboto"/>
              <a:sym typeface="Roboto"/>
            </a:endParaRPr>
          </a:p>
          <a:p>
            <a:pPr indent="-304800" lvl="0" marL="457200" rtl="0" algn="l">
              <a:spcBef>
                <a:spcPts val="0"/>
              </a:spcBef>
              <a:spcAft>
                <a:spcPts val="0"/>
              </a:spcAft>
              <a:buClr>
                <a:srgbClr val="333333"/>
              </a:buClr>
              <a:buSzPts val="1200"/>
              <a:buFont typeface="Roboto"/>
              <a:buChar char="●"/>
            </a:pPr>
            <a:r>
              <a:rPr lang="en" sz="1200">
                <a:solidFill>
                  <a:srgbClr val="333333"/>
                </a:solidFill>
                <a:latin typeface="Roboto"/>
                <a:ea typeface="Roboto"/>
                <a:cs typeface="Roboto"/>
                <a:sym typeface="Roboto"/>
              </a:rPr>
              <a:t>Coroutines: lightweight “green” threading</a:t>
            </a:r>
            <a:endParaRPr sz="1200">
              <a:solidFill>
                <a:srgbClr val="333333"/>
              </a:solidFill>
              <a:latin typeface="Roboto"/>
              <a:ea typeface="Roboto"/>
              <a:cs typeface="Roboto"/>
              <a:sym typeface="Roboto"/>
            </a:endParaRPr>
          </a:p>
          <a:p>
            <a:pPr indent="-304800" lvl="0" marL="457200" rtl="0" algn="l">
              <a:spcBef>
                <a:spcPts val="0"/>
              </a:spcBef>
              <a:spcAft>
                <a:spcPts val="0"/>
              </a:spcAft>
              <a:buClr>
                <a:srgbClr val="333333"/>
              </a:buClr>
              <a:buSzPts val="1200"/>
              <a:buFont typeface="Roboto"/>
              <a:buChar char="●"/>
            </a:pPr>
            <a:r>
              <a:rPr b="1" lang="en" sz="1200">
                <a:solidFill>
                  <a:srgbClr val="333333"/>
                </a:solidFill>
                <a:latin typeface="Roboto"/>
                <a:ea typeface="Roboto"/>
                <a:cs typeface="Roboto"/>
                <a:sym typeface="Roboto"/>
              </a:rPr>
              <a:t>User-defined types are as fast and compact as built-ins</a:t>
            </a:r>
            <a:endParaRPr b="1" sz="1200">
              <a:solidFill>
                <a:srgbClr val="333333"/>
              </a:solidFill>
              <a:latin typeface="Roboto"/>
              <a:ea typeface="Roboto"/>
              <a:cs typeface="Roboto"/>
              <a:sym typeface="Roboto"/>
            </a:endParaRPr>
          </a:p>
          <a:p>
            <a:pPr indent="-304800" lvl="0" marL="457200" rtl="0" algn="l">
              <a:spcBef>
                <a:spcPts val="0"/>
              </a:spcBef>
              <a:spcAft>
                <a:spcPts val="0"/>
              </a:spcAft>
              <a:buClr>
                <a:srgbClr val="333333"/>
              </a:buClr>
              <a:buSzPts val="1200"/>
              <a:buFont typeface="Roboto"/>
              <a:buChar char="●"/>
            </a:pPr>
            <a:r>
              <a:rPr lang="en" sz="1200">
                <a:solidFill>
                  <a:srgbClr val="333333"/>
                </a:solidFill>
                <a:latin typeface="Roboto"/>
                <a:ea typeface="Roboto"/>
                <a:cs typeface="Roboto"/>
                <a:sym typeface="Roboto"/>
              </a:rPr>
              <a:t>Automatic generation of efficient, specialized code for different argument types</a:t>
            </a:r>
            <a:endParaRPr sz="1200">
              <a:solidFill>
                <a:srgbClr val="333333"/>
              </a:solidFill>
              <a:latin typeface="Roboto"/>
              <a:ea typeface="Roboto"/>
              <a:cs typeface="Roboto"/>
              <a:sym typeface="Roboto"/>
            </a:endParaRPr>
          </a:p>
          <a:p>
            <a:pPr indent="-304800" lvl="0" marL="457200" rtl="0" algn="l">
              <a:spcBef>
                <a:spcPts val="0"/>
              </a:spcBef>
              <a:spcAft>
                <a:spcPts val="0"/>
              </a:spcAft>
              <a:buClr>
                <a:srgbClr val="333333"/>
              </a:buClr>
              <a:buSzPts val="1200"/>
              <a:buFont typeface="Roboto"/>
              <a:buChar char="●"/>
            </a:pPr>
            <a:r>
              <a:rPr lang="en" sz="1200">
                <a:solidFill>
                  <a:srgbClr val="333333"/>
                </a:solidFill>
                <a:latin typeface="Roboto"/>
                <a:ea typeface="Roboto"/>
                <a:cs typeface="Roboto"/>
                <a:sym typeface="Roboto"/>
              </a:rPr>
              <a:t>Elegant and extensible conversions and promotions for numeric and other types</a:t>
            </a:r>
            <a:endParaRPr sz="1200">
              <a:solidFill>
                <a:srgbClr val="333333"/>
              </a:solidFill>
              <a:latin typeface="Roboto"/>
              <a:ea typeface="Roboto"/>
              <a:cs typeface="Roboto"/>
              <a:sym typeface="Roboto"/>
            </a:endParaRPr>
          </a:p>
          <a:p>
            <a:pPr indent="-304800" lvl="0" marL="457200" rtl="0" algn="l">
              <a:spcBef>
                <a:spcPts val="0"/>
              </a:spcBef>
              <a:spcAft>
                <a:spcPts val="0"/>
              </a:spcAft>
              <a:buClr>
                <a:srgbClr val="333333"/>
              </a:buClr>
              <a:buSzPts val="1200"/>
              <a:buFont typeface="Roboto"/>
              <a:buChar char="●"/>
            </a:pPr>
            <a:r>
              <a:rPr lang="en" sz="1200">
                <a:solidFill>
                  <a:srgbClr val="333333"/>
                </a:solidFill>
                <a:latin typeface="Roboto"/>
                <a:ea typeface="Roboto"/>
                <a:cs typeface="Roboto"/>
                <a:sym typeface="Roboto"/>
              </a:rPr>
              <a:t>Efficient support for Unicode, including but not limited to UTF-8</a:t>
            </a:r>
            <a:endParaRPr sz="1200">
              <a:solidFill>
                <a:srgbClr val="333333"/>
              </a:solidFill>
              <a:latin typeface="Roboto"/>
              <a:ea typeface="Roboto"/>
              <a:cs typeface="Roboto"/>
              <a:sym typeface="Roboto"/>
            </a:endParaRPr>
          </a:p>
          <a:p>
            <a:pPr indent="-304800" lvl="0" marL="457200" rtl="0" algn="l">
              <a:spcBef>
                <a:spcPts val="0"/>
              </a:spcBef>
              <a:spcAft>
                <a:spcPts val="0"/>
              </a:spcAft>
              <a:buClr>
                <a:srgbClr val="333333"/>
              </a:buClr>
              <a:buSzPts val="1200"/>
              <a:buFont typeface="Roboto"/>
              <a:buChar char="●"/>
            </a:pPr>
            <a:r>
              <a:rPr b="1" lang="en" sz="1200">
                <a:solidFill>
                  <a:srgbClr val="333333"/>
                </a:solidFill>
                <a:latin typeface="Roboto"/>
                <a:ea typeface="Roboto"/>
                <a:cs typeface="Roboto"/>
                <a:sym typeface="Roboto"/>
              </a:rPr>
              <a:t>MIT licensed: free and open source</a:t>
            </a:r>
            <a:endParaRPr b="1" sz="1200">
              <a:solidFill>
                <a:srgbClr val="333333"/>
              </a:solidFill>
              <a:latin typeface="Roboto"/>
              <a:ea typeface="Roboto"/>
              <a:cs typeface="Roboto"/>
              <a:sym typeface="Roboto"/>
            </a:endParaRPr>
          </a:p>
          <a:p>
            <a:pPr indent="0" lvl="0" marL="0" rtl="0" algn="l">
              <a:spcBef>
                <a:spcPts val="8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22222"/>
                </a:solidFill>
              </a:rPr>
              <a:t>Departures of Julia from typical dynamic languages</a:t>
            </a:r>
            <a:endParaRPr/>
          </a:p>
        </p:txBody>
      </p:sp>
      <p:sp>
        <p:nvSpPr>
          <p:cNvPr id="302" name="Google Shape;302;p17"/>
          <p:cNvSpPr txBox="1"/>
          <p:nvPr>
            <p:ph idx="1" type="body"/>
          </p:nvPr>
        </p:nvSpPr>
        <p:spPr>
          <a:xfrm>
            <a:off x="1303800" y="1728625"/>
            <a:ext cx="7030500" cy="2802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222222"/>
              </a:buClr>
              <a:buSzPts val="1200"/>
              <a:buFont typeface="Roboto"/>
              <a:buChar char="●"/>
            </a:pPr>
            <a:r>
              <a:rPr lang="en" sz="1200">
                <a:solidFill>
                  <a:srgbClr val="222222"/>
                </a:solidFill>
                <a:latin typeface="Roboto"/>
                <a:ea typeface="Roboto"/>
                <a:cs typeface="Roboto"/>
                <a:sym typeface="Roboto"/>
              </a:rPr>
              <a:t>The core language imposes very little; </a:t>
            </a:r>
            <a:r>
              <a:rPr b="1" lang="en" sz="1200">
                <a:solidFill>
                  <a:srgbClr val="222222"/>
                </a:solidFill>
                <a:latin typeface="Roboto"/>
                <a:ea typeface="Roboto"/>
                <a:cs typeface="Roboto"/>
                <a:sym typeface="Roboto"/>
              </a:rPr>
              <a:t>Julia Base and the standard library is written in Julia itself, including primitive operations like integer arithmetic</a:t>
            </a:r>
            <a:endParaRPr b="1" sz="1200">
              <a:solidFill>
                <a:srgbClr val="222222"/>
              </a:solidFill>
              <a:latin typeface="Roboto"/>
              <a:ea typeface="Roboto"/>
              <a:cs typeface="Roboto"/>
              <a:sym typeface="Roboto"/>
            </a:endParaRPr>
          </a:p>
          <a:p>
            <a:pPr indent="-304800" lvl="0" marL="457200" rtl="0" algn="l">
              <a:spcBef>
                <a:spcPts val="0"/>
              </a:spcBef>
              <a:spcAft>
                <a:spcPts val="0"/>
              </a:spcAft>
              <a:buClr>
                <a:srgbClr val="222222"/>
              </a:buClr>
              <a:buSzPts val="1200"/>
              <a:buFont typeface="Roboto"/>
              <a:buChar char="●"/>
            </a:pPr>
            <a:r>
              <a:rPr lang="en" sz="1200">
                <a:solidFill>
                  <a:srgbClr val="222222"/>
                </a:solidFill>
                <a:latin typeface="Roboto"/>
                <a:ea typeface="Roboto"/>
                <a:cs typeface="Roboto"/>
                <a:sym typeface="Roboto"/>
              </a:rPr>
              <a:t>A rich language of types for constructing and describing objects, that can also optionally be used to make type declarations</a:t>
            </a:r>
            <a:endParaRPr sz="1200">
              <a:solidFill>
                <a:srgbClr val="222222"/>
              </a:solidFill>
              <a:latin typeface="Roboto"/>
              <a:ea typeface="Roboto"/>
              <a:cs typeface="Roboto"/>
              <a:sym typeface="Roboto"/>
            </a:endParaRPr>
          </a:p>
          <a:p>
            <a:pPr indent="-304800" lvl="0" marL="457200" rtl="0" algn="l">
              <a:spcBef>
                <a:spcPts val="0"/>
              </a:spcBef>
              <a:spcAft>
                <a:spcPts val="0"/>
              </a:spcAft>
              <a:buClr>
                <a:srgbClr val="222222"/>
              </a:buClr>
              <a:buSzPts val="1200"/>
              <a:buFont typeface="Roboto"/>
              <a:buChar char="●"/>
            </a:pPr>
            <a:r>
              <a:rPr lang="en" sz="1200">
                <a:solidFill>
                  <a:srgbClr val="222222"/>
                </a:solidFill>
                <a:latin typeface="Roboto"/>
                <a:ea typeface="Roboto"/>
                <a:cs typeface="Roboto"/>
                <a:sym typeface="Roboto"/>
              </a:rPr>
              <a:t>The ability to define function behavior across many combinations of argument types via multiple dispatch</a:t>
            </a:r>
            <a:endParaRPr sz="1200">
              <a:solidFill>
                <a:srgbClr val="222222"/>
              </a:solidFill>
              <a:latin typeface="Roboto"/>
              <a:ea typeface="Roboto"/>
              <a:cs typeface="Roboto"/>
              <a:sym typeface="Roboto"/>
            </a:endParaRPr>
          </a:p>
          <a:p>
            <a:pPr indent="-304800" lvl="0" marL="457200" rtl="0" algn="l">
              <a:spcBef>
                <a:spcPts val="0"/>
              </a:spcBef>
              <a:spcAft>
                <a:spcPts val="0"/>
              </a:spcAft>
              <a:buClr>
                <a:srgbClr val="222222"/>
              </a:buClr>
              <a:buSzPts val="1200"/>
              <a:buFont typeface="Roboto"/>
              <a:buChar char="●"/>
            </a:pPr>
            <a:r>
              <a:rPr b="1" lang="en" sz="1200">
                <a:solidFill>
                  <a:srgbClr val="222222"/>
                </a:solidFill>
                <a:latin typeface="Roboto"/>
                <a:ea typeface="Roboto"/>
                <a:cs typeface="Roboto"/>
                <a:sym typeface="Roboto"/>
              </a:rPr>
              <a:t>Automatic generation of efficient, specialized code for different argument types</a:t>
            </a:r>
            <a:endParaRPr b="1" sz="1200">
              <a:solidFill>
                <a:srgbClr val="222222"/>
              </a:solidFill>
              <a:latin typeface="Roboto"/>
              <a:ea typeface="Roboto"/>
              <a:cs typeface="Roboto"/>
              <a:sym typeface="Roboto"/>
            </a:endParaRPr>
          </a:p>
          <a:p>
            <a:pPr indent="-304800" lvl="0" marL="457200" rtl="0" algn="l">
              <a:spcBef>
                <a:spcPts val="0"/>
              </a:spcBef>
              <a:spcAft>
                <a:spcPts val="0"/>
              </a:spcAft>
              <a:buClr>
                <a:srgbClr val="222222"/>
              </a:buClr>
              <a:buSzPts val="1200"/>
              <a:buFont typeface="Roboto"/>
              <a:buChar char="●"/>
            </a:pPr>
            <a:r>
              <a:rPr b="1" lang="en" sz="1200">
                <a:solidFill>
                  <a:srgbClr val="222222"/>
                </a:solidFill>
                <a:latin typeface="Roboto"/>
                <a:ea typeface="Roboto"/>
                <a:cs typeface="Roboto"/>
                <a:sym typeface="Roboto"/>
              </a:rPr>
              <a:t>Good performance, approaching that of statically-compiled languages like C</a:t>
            </a:r>
            <a:endParaRPr b="1" sz="1200">
              <a:solidFill>
                <a:srgbClr val="222222"/>
              </a:solidFill>
              <a:latin typeface="Roboto"/>
              <a:ea typeface="Roboto"/>
              <a:cs typeface="Roboto"/>
              <a:sym typeface="Roboto"/>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julia useful for?</a:t>
            </a:r>
            <a:endParaRPr/>
          </a:p>
        </p:txBody>
      </p:sp>
      <p:sp>
        <p:nvSpPr>
          <p:cNvPr id="308" name="Google Shape;308;p18"/>
          <p:cNvSpPr txBox="1"/>
          <p:nvPr>
            <p:ph idx="1" type="body"/>
          </p:nvPr>
        </p:nvSpPr>
        <p:spPr>
          <a:xfrm>
            <a:off x="1303800" y="1188425"/>
            <a:ext cx="7030500" cy="3343200"/>
          </a:xfrm>
          <a:prstGeom prst="rect">
            <a:avLst/>
          </a:prstGeom>
        </p:spPr>
        <p:txBody>
          <a:bodyPr anchorCtr="0" anchor="t" bIns="91425" lIns="91425" spcFirstLastPara="1" rIns="91425" wrap="square" tIns="91425">
            <a:noAutofit/>
          </a:bodyPr>
          <a:lstStyle/>
          <a:p>
            <a:pPr indent="-292100" lvl="0" marL="457200" rtl="0" algn="l">
              <a:lnSpc>
                <a:spcPct val="120000"/>
              </a:lnSpc>
              <a:spcBef>
                <a:spcPts val="0"/>
              </a:spcBef>
              <a:spcAft>
                <a:spcPts val="0"/>
              </a:spcAft>
              <a:buClr>
                <a:srgbClr val="000000"/>
              </a:buClr>
              <a:buSzPts val="1000"/>
              <a:buFont typeface="Roboto"/>
              <a:buChar char="●"/>
            </a:pPr>
            <a:r>
              <a:rPr b="1" lang="en" sz="1000">
                <a:solidFill>
                  <a:srgbClr val="000000"/>
                </a:solidFill>
                <a:latin typeface="Roboto"/>
                <a:ea typeface="Roboto"/>
                <a:cs typeface="Roboto"/>
                <a:sym typeface="Roboto"/>
              </a:rPr>
              <a:t>Data Visualization and Plotting</a:t>
            </a:r>
            <a:endParaRPr b="1" sz="1000">
              <a:solidFill>
                <a:srgbClr val="000000"/>
              </a:solidFill>
              <a:latin typeface="Roboto"/>
              <a:ea typeface="Roboto"/>
              <a:cs typeface="Roboto"/>
              <a:sym typeface="Roboto"/>
            </a:endParaRPr>
          </a:p>
          <a:p>
            <a:pPr indent="-292100" lvl="0" marL="457200" rtl="0" algn="l">
              <a:lnSpc>
                <a:spcPct val="120000"/>
              </a:lnSpc>
              <a:spcBef>
                <a:spcPts val="0"/>
              </a:spcBef>
              <a:spcAft>
                <a:spcPts val="0"/>
              </a:spcAft>
              <a:buClr>
                <a:srgbClr val="000000"/>
              </a:buClr>
              <a:buSzPts val="1000"/>
              <a:buFont typeface="Roboto"/>
              <a:buChar char="●"/>
            </a:pPr>
            <a:r>
              <a:rPr b="1" lang="en" sz="1000">
                <a:solidFill>
                  <a:srgbClr val="000000"/>
                </a:solidFill>
                <a:latin typeface="Roboto"/>
                <a:ea typeface="Roboto"/>
                <a:cs typeface="Roboto"/>
                <a:sym typeface="Roboto"/>
              </a:rPr>
              <a:t>Scientific Domains </a:t>
            </a:r>
            <a:endParaRPr b="1" sz="1000">
              <a:solidFill>
                <a:srgbClr val="000000"/>
              </a:solidFill>
              <a:latin typeface="Roboto"/>
              <a:ea typeface="Roboto"/>
              <a:cs typeface="Roboto"/>
              <a:sym typeface="Roboto"/>
            </a:endParaRPr>
          </a:p>
          <a:p>
            <a:pPr indent="-292100" lvl="0" marL="457200" rtl="0" algn="l">
              <a:lnSpc>
                <a:spcPct val="120000"/>
              </a:lnSpc>
              <a:spcBef>
                <a:spcPts val="0"/>
              </a:spcBef>
              <a:spcAft>
                <a:spcPts val="0"/>
              </a:spcAft>
              <a:buClr>
                <a:srgbClr val="000000"/>
              </a:buClr>
              <a:buSzPts val="1000"/>
              <a:buFont typeface="Roboto"/>
              <a:buChar char="●"/>
            </a:pPr>
            <a:r>
              <a:rPr b="1" lang="en" sz="1000">
                <a:solidFill>
                  <a:srgbClr val="000000"/>
                </a:solidFill>
                <a:latin typeface="Roboto"/>
                <a:ea typeface="Roboto"/>
                <a:cs typeface="Roboto"/>
                <a:sym typeface="Roboto"/>
              </a:rPr>
              <a:t>Parallel Computing</a:t>
            </a:r>
            <a:endParaRPr b="1" sz="1000">
              <a:solidFill>
                <a:srgbClr val="000000"/>
              </a:solidFill>
              <a:latin typeface="Roboto"/>
              <a:ea typeface="Roboto"/>
              <a:cs typeface="Roboto"/>
              <a:sym typeface="Roboto"/>
            </a:endParaRPr>
          </a:p>
          <a:p>
            <a:pPr indent="-292100" lvl="1" marL="914400" rtl="0" algn="l">
              <a:lnSpc>
                <a:spcPct val="120000"/>
              </a:lnSpc>
              <a:spcBef>
                <a:spcPts val="0"/>
              </a:spcBef>
              <a:spcAft>
                <a:spcPts val="0"/>
              </a:spcAft>
              <a:buClr>
                <a:srgbClr val="000000"/>
              </a:buClr>
              <a:buSzPts val="1000"/>
              <a:buFont typeface="Roboto"/>
              <a:buChar char="○"/>
            </a:pPr>
            <a:r>
              <a:rPr lang="en" sz="1000">
                <a:solidFill>
                  <a:srgbClr val="212529"/>
                </a:solidFill>
                <a:highlight>
                  <a:srgbClr val="FFFFFF"/>
                </a:highlight>
                <a:latin typeface="Roboto"/>
                <a:ea typeface="Roboto"/>
                <a:cs typeface="Roboto"/>
                <a:sym typeface="Roboto"/>
              </a:rPr>
              <a:t>“Julia is designed for parallelism, and provides built-in primitives for parallel computing at every level: instruction level parallelism, </a:t>
            </a:r>
            <a:r>
              <a:rPr lang="en" sz="1000">
                <a:solidFill>
                  <a:srgbClr val="212529"/>
                </a:solidFill>
                <a:highlight>
                  <a:srgbClr val="FFFFFF"/>
                </a:highlight>
                <a:latin typeface="Roboto"/>
                <a:ea typeface="Roboto"/>
                <a:cs typeface="Roboto"/>
                <a:sym typeface="Roboto"/>
              </a:rPr>
              <a:t>multithreading</a:t>
            </a:r>
            <a:r>
              <a:rPr lang="en" sz="1000">
                <a:solidFill>
                  <a:srgbClr val="212529"/>
                </a:solidFill>
                <a:highlight>
                  <a:srgbClr val="FFFFFF"/>
                </a:highlight>
                <a:latin typeface="Roboto"/>
                <a:ea typeface="Roboto"/>
                <a:cs typeface="Roboto"/>
                <a:sym typeface="Roboto"/>
              </a:rPr>
              <a:t> and distributed computing.”</a:t>
            </a:r>
            <a:endParaRPr b="1" sz="1000">
              <a:solidFill>
                <a:srgbClr val="000000"/>
              </a:solidFill>
              <a:latin typeface="Roboto"/>
              <a:ea typeface="Roboto"/>
              <a:cs typeface="Roboto"/>
              <a:sym typeface="Roboto"/>
            </a:endParaRPr>
          </a:p>
          <a:p>
            <a:pPr indent="-292100" lvl="0" marL="457200" rtl="0" algn="l">
              <a:lnSpc>
                <a:spcPct val="120000"/>
              </a:lnSpc>
              <a:spcBef>
                <a:spcPts val="0"/>
              </a:spcBef>
              <a:spcAft>
                <a:spcPts val="0"/>
              </a:spcAft>
              <a:buClr>
                <a:srgbClr val="000000"/>
              </a:buClr>
              <a:buSzPts val="1000"/>
              <a:buFont typeface="Roboto"/>
              <a:buChar char="●"/>
            </a:pPr>
            <a:r>
              <a:rPr b="1" lang="en" sz="1000">
                <a:solidFill>
                  <a:srgbClr val="000000"/>
                </a:solidFill>
                <a:latin typeface="Roboto"/>
                <a:ea typeface="Roboto"/>
                <a:cs typeface="Roboto"/>
                <a:sym typeface="Roboto"/>
              </a:rPr>
              <a:t>General Purpose:</a:t>
            </a:r>
            <a:endParaRPr b="1" sz="1000">
              <a:solidFill>
                <a:srgbClr val="000000"/>
              </a:solidFill>
              <a:latin typeface="Roboto"/>
              <a:ea typeface="Roboto"/>
              <a:cs typeface="Roboto"/>
              <a:sym typeface="Roboto"/>
            </a:endParaRPr>
          </a:p>
          <a:p>
            <a:pPr indent="-292100" lvl="1" marL="914400" rtl="0" algn="l">
              <a:spcBef>
                <a:spcPts val="0"/>
              </a:spcBef>
              <a:spcAft>
                <a:spcPts val="0"/>
              </a:spcAft>
              <a:buClr>
                <a:srgbClr val="000000"/>
              </a:buClr>
              <a:buSzPts val="1000"/>
              <a:buFont typeface="Roboto"/>
              <a:buChar char="○"/>
            </a:pPr>
            <a:r>
              <a:rPr lang="en" sz="1000">
                <a:solidFill>
                  <a:srgbClr val="000000"/>
                </a:solidFill>
                <a:latin typeface="Roboto"/>
                <a:ea typeface="Roboto"/>
                <a:cs typeface="Roboto"/>
                <a:sym typeface="Roboto"/>
              </a:rPr>
              <a:t>“Julia lets you write UIs, statically compile your code, or even deploy it on a web-server. It also has powerful shell-like capabilities for managing other processes. It provides Lisp-like macros and other metaprogramming facilities.”</a:t>
            </a:r>
            <a:endParaRPr sz="1000">
              <a:solidFill>
                <a:srgbClr val="000000"/>
              </a:solidFill>
              <a:latin typeface="Roboto"/>
              <a:ea typeface="Roboto"/>
              <a:cs typeface="Roboto"/>
              <a:sym typeface="Roboto"/>
            </a:endParaRPr>
          </a:p>
          <a:p>
            <a:pPr indent="-292100" lvl="0" marL="457200" rtl="0" algn="l">
              <a:lnSpc>
                <a:spcPct val="120000"/>
              </a:lnSpc>
              <a:spcBef>
                <a:spcPts val="0"/>
              </a:spcBef>
              <a:spcAft>
                <a:spcPts val="0"/>
              </a:spcAft>
              <a:buClr>
                <a:srgbClr val="000000"/>
              </a:buClr>
              <a:buSzPts val="1000"/>
              <a:buFont typeface="Roboto"/>
              <a:buChar char="●"/>
            </a:pPr>
            <a:r>
              <a:rPr b="1" lang="en" sz="1000">
                <a:solidFill>
                  <a:srgbClr val="000000"/>
                </a:solidFill>
                <a:latin typeface="Roboto"/>
                <a:ea typeface="Roboto"/>
                <a:cs typeface="Roboto"/>
                <a:sym typeface="Roboto"/>
              </a:rPr>
              <a:t>Data Science:</a:t>
            </a:r>
            <a:endParaRPr b="1" sz="1000">
              <a:solidFill>
                <a:srgbClr val="000000"/>
              </a:solidFill>
              <a:latin typeface="Roboto"/>
              <a:ea typeface="Roboto"/>
              <a:cs typeface="Roboto"/>
              <a:sym typeface="Roboto"/>
            </a:endParaRPr>
          </a:p>
          <a:p>
            <a:pPr indent="-292100" lvl="1" marL="914400" rtl="0" algn="l">
              <a:spcBef>
                <a:spcPts val="0"/>
              </a:spcBef>
              <a:spcAft>
                <a:spcPts val="0"/>
              </a:spcAft>
              <a:buClr>
                <a:srgbClr val="000000"/>
              </a:buClr>
              <a:buSzPts val="1000"/>
              <a:buFont typeface="Roboto"/>
              <a:buChar char="○"/>
            </a:pPr>
            <a:r>
              <a:rPr lang="en" sz="1000">
                <a:solidFill>
                  <a:srgbClr val="000000"/>
                </a:solidFill>
                <a:latin typeface="Roboto"/>
                <a:ea typeface="Roboto"/>
                <a:cs typeface="Roboto"/>
                <a:sym typeface="Roboto"/>
              </a:rPr>
              <a:t>“The Julia data ecosystem lets you load multidimensional datasets quickly, perform aggregations, joins and preprocessing operations in parallel, and save them to disk in efficient formats. You can also perform online computations on streaming data with OnlineStats.jl. “</a:t>
            </a:r>
            <a:endParaRPr sz="1000">
              <a:solidFill>
                <a:srgbClr val="000000"/>
              </a:solidFill>
              <a:latin typeface="Roboto"/>
              <a:ea typeface="Roboto"/>
              <a:cs typeface="Roboto"/>
              <a:sym typeface="Roboto"/>
            </a:endParaRPr>
          </a:p>
          <a:p>
            <a:pPr indent="-292100" lvl="0" marL="457200" rtl="0" algn="l">
              <a:spcBef>
                <a:spcPts val="0"/>
              </a:spcBef>
              <a:spcAft>
                <a:spcPts val="0"/>
              </a:spcAft>
              <a:buClr>
                <a:srgbClr val="000000"/>
              </a:buClr>
              <a:buSzPts val="1000"/>
              <a:buFont typeface="Roboto"/>
              <a:buChar char="●"/>
            </a:pPr>
            <a:r>
              <a:rPr b="1" lang="en" sz="1000">
                <a:solidFill>
                  <a:srgbClr val="000000"/>
                </a:solidFill>
                <a:latin typeface="Roboto"/>
                <a:ea typeface="Roboto"/>
                <a:cs typeface="Roboto"/>
                <a:sym typeface="Roboto"/>
              </a:rPr>
              <a:t>Machine Learning</a:t>
            </a:r>
            <a:endParaRPr b="1" sz="1000">
              <a:solidFill>
                <a:srgbClr val="000000"/>
              </a:solidFill>
              <a:latin typeface="Roboto"/>
              <a:ea typeface="Roboto"/>
              <a:cs typeface="Roboto"/>
              <a:sym typeface="Roboto"/>
            </a:endParaRPr>
          </a:p>
          <a:p>
            <a:pPr indent="-292100" lvl="1" marL="914400" rtl="0" algn="l">
              <a:spcBef>
                <a:spcPts val="0"/>
              </a:spcBef>
              <a:spcAft>
                <a:spcPts val="0"/>
              </a:spcAft>
              <a:buClr>
                <a:srgbClr val="000000"/>
              </a:buClr>
              <a:buSzPts val="1000"/>
              <a:buFont typeface="Roboto"/>
              <a:buChar char="○"/>
            </a:pPr>
            <a:r>
              <a:rPr lang="en" sz="1000">
                <a:solidFill>
                  <a:srgbClr val="212529"/>
                </a:solidFill>
                <a:highlight>
                  <a:srgbClr val="FFFFFF"/>
                </a:highlight>
                <a:latin typeface="Roboto"/>
                <a:ea typeface="Roboto"/>
                <a:cs typeface="Roboto"/>
                <a:sym typeface="Roboto"/>
              </a:rPr>
              <a:t>“Julia provides powerful tools for deep learning (</a:t>
            </a:r>
            <a:r>
              <a:rPr lang="en" sz="1000" u="sng">
                <a:solidFill>
                  <a:srgbClr val="007BFF"/>
                </a:solidFill>
                <a:highlight>
                  <a:srgbClr val="FFFFFF"/>
                </a:highlight>
                <a:latin typeface="Roboto"/>
                <a:ea typeface="Roboto"/>
                <a:cs typeface="Roboto"/>
                <a:sym typeface="Roboto"/>
                <a:hlinkClick r:id="rId3">
                  <a:extLst>
                    <a:ext uri="{A12FA001-AC4F-418D-AE19-62706E023703}">
                      <ahyp:hlinkClr val="tx"/>
                    </a:ext>
                  </a:extLst>
                </a:hlinkClick>
              </a:rPr>
              <a:t>Flux.jl</a:t>
            </a:r>
            <a:r>
              <a:rPr lang="en" sz="1000">
                <a:solidFill>
                  <a:srgbClr val="212529"/>
                </a:solidFill>
                <a:highlight>
                  <a:srgbClr val="FFFFFF"/>
                </a:highlight>
                <a:latin typeface="Roboto"/>
                <a:ea typeface="Roboto"/>
                <a:cs typeface="Roboto"/>
                <a:sym typeface="Roboto"/>
              </a:rPr>
              <a:t> and </a:t>
            </a:r>
            <a:r>
              <a:rPr lang="en" sz="1000" u="sng">
                <a:solidFill>
                  <a:srgbClr val="007BFF"/>
                </a:solidFill>
                <a:highlight>
                  <a:srgbClr val="FFFFFF"/>
                </a:highlight>
                <a:latin typeface="Roboto"/>
                <a:ea typeface="Roboto"/>
                <a:cs typeface="Roboto"/>
                <a:sym typeface="Roboto"/>
                <a:hlinkClick r:id="rId4">
                  <a:extLst>
                    <a:ext uri="{A12FA001-AC4F-418D-AE19-62706E023703}">
                      <ahyp:hlinkClr val="tx"/>
                    </a:ext>
                  </a:extLst>
                </a:hlinkClick>
              </a:rPr>
              <a:t>Knet.jl</a:t>
            </a:r>
            <a:r>
              <a:rPr lang="en" sz="1000">
                <a:solidFill>
                  <a:srgbClr val="212529"/>
                </a:solidFill>
                <a:highlight>
                  <a:srgbClr val="FFFFFF"/>
                </a:highlight>
                <a:latin typeface="Roboto"/>
                <a:ea typeface="Roboto"/>
                <a:cs typeface="Roboto"/>
                <a:sym typeface="Roboto"/>
              </a:rPr>
              <a:t>), machine learning and AI.” </a:t>
            </a:r>
            <a:endParaRPr sz="1000">
              <a:solidFill>
                <a:srgbClr val="212529"/>
              </a:solidFill>
              <a:latin typeface="Roboto"/>
              <a:ea typeface="Roboto"/>
              <a:cs typeface="Roboto"/>
              <a:sym typeface="Roboto"/>
            </a:endParaRPr>
          </a:p>
          <a:p>
            <a:pPr indent="0" lvl="0" marL="0" rtl="0" algn="l">
              <a:spcBef>
                <a:spcPts val="0"/>
              </a:spcBef>
              <a:spcAft>
                <a:spcPts val="0"/>
              </a:spcAft>
              <a:buNone/>
            </a:pPr>
            <a:r>
              <a:t/>
            </a:r>
            <a:endParaRPr sz="1200">
              <a:solidFill>
                <a:srgbClr val="212529"/>
              </a:solidFill>
              <a:latin typeface="Roboto"/>
              <a:ea typeface="Roboto"/>
              <a:cs typeface="Roboto"/>
              <a:sym typeface="Roboto"/>
            </a:endParaRPr>
          </a:p>
          <a:p>
            <a:pPr indent="0" lvl="0" marL="0" rtl="0" algn="l">
              <a:lnSpc>
                <a:spcPct val="120000"/>
              </a:lnSpc>
              <a:spcBef>
                <a:spcPts val="0"/>
              </a:spcBef>
              <a:spcAft>
                <a:spcPts val="0"/>
              </a:spcAft>
              <a:buNone/>
            </a:pPr>
            <a:r>
              <a:t/>
            </a:r>
            <a:endParaRPr sz="1200">
              <a:solidFill>
                <a:srgbClr val="CA3C32"/>
              </a:solidFill>
              <a:latin typeface="Roboto"/>
              <a:ea typeface="Roboto"/>
              <a:cs typeface="Roboto"/>
              <a:sym typeface="Roboto"/>
            </a:endParaRPr>
          </a:p>
          <a:p>
            <a:pPr indent="0" lvl="0" marL="0" rtl="0" algn="l">
              <a:spcBef>
                <a:spcPts val="200"/>
              </a:spcBef>
              <a:spcAft>
                <a:spcPts val="0"/>
              </a:spcAft>
              <a:buNone/>
            </a:pPr>
            <a:r>
              <a:t/>
            </a:r>
            <a:endParaRPr sz="1200">
              <a:solidFill>
                <a:srgbClr val="212529"/>
              </a:solidFill>
              <a:latin typeface="Roboto"/>
              <a:ea typeface="Roboto"/>
              <a:cs typeface="Roboto"/>
              <a:sym typeface="Roboto"/>
            </a:endParaRPr>
          </a:p>
          <a:p>
            <a:pPr indent="0" lvl="0" marL="0" rtl="0" algn="l">
              <a:spcBef>
                <a:spcPts val="0"/>
              </a:spcBef>
              <a:spcAft>
                <a:spcPts val="1600"/>
              </a:spcAft>
              <a:buNone/>
            </a:pPr>
            <a:r>
              <a:t/>
            </a:r>
            <a:endParaRPr/>
          </a:p>
        </p:txBody>
      </p:sp>
      <p:pic>
        <p:nvPicPr>
          <p:cNvPr id="309" name="Google Shape;309;p18"/>
          <p:cNvPicPr preferRelativeResize="0"/>
          <p:nvPr/>
        </p:nvPicPr>
        <p:blipFill>
          <a:blip r:embed="rId5">
            <a:alphaModFix/>
          </a:blip>
          <a:stretch>
            <a:fillRect/>
          </a:stretch>
        </p:blipFill>
        <p:spPr>
          <a:xfrm>
            <a:off x="5477775" y="75450"/>
            <a:ext cx="3522425" cy="1466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Who’s Using Julia?</a:t>
            </a:r>
            <a:endParaRPr/>
          </a:p>
        </p:txBody>
      </p:sp>
      <p:sp>
        <p:nvSpPr>
          <p:cNvPr id="315" name="Google Shape;315;p19"/>
          <p:cNvSpPr txBox="1"/>
          <p:nvPr>
            <p:ph idx="1" type="body"/>
          </p:nvPr>
        </p:nvSpPr>
        <p:spPr>
          <a:xfrm>
            <a:off x="1303800" y="1404500"/>
            <a:ext cx="7030500" cy="3127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Roboto"/>
              <a:buChar char="●"/>
            </a:pPr>
            <a:r>
              <a:rPr lang="en" sz="1200">
                <a:solidFill>
                  <a:srgbClr val="222222"/>
                </a:solidFill>
                <a:highlight>
                  <a:srgbClr val="FFFFFF"/>
                </a:highlight>
                <a:latin typeface="Roboto"/>
                <a:ea typeface="Roboto"/>
                <a:cs typeface="Roboto"/>
                <a:sym typeface="Roboto"/>
              </a:rPr>
              <a:t>“investment manager BlackRock, which uses it for time-series analytics”</a:t>
            </a:r>
            <a:endParaRPr sz="1200">
              <a:solidFill>
                <a:srgbClr val="222222"/>
              </a:solidFill>
              <a:highlight>
                <a:srgbClr val="FFFFFF"/>
              </a:highlight>
              <a:latin typeface="Roboto"/>
              <a:ea typeface="Roboto"/>
              <a:cs typeface="Roboto"/>
              <a:sym typeface="Roboto"/>
            </a:endParaRPr>
          </a:p>
          <a:p>
            <a:pPr indent="-304800" lvl="0" marL="457200" rtl="0" algn="l">
              <a:spcBef>
                <a:spcPts val="0"/>
              </a:spcBef>
              <a:spcAft>
                <a:spcPts val="0"/>
              </a:spcAft>
              <a:buClr>
                <a:srgbClr val="222222"/>
              </a:buClr>
              <a:buSzPts val="1200"/>
              <a:buFont typeface="Roboto"/>
              <a:buChar char="●"/>
            </a:pPr>
            <a:r>
              <a:rPr lang="en" sz="1200">
                <a:solidFill>
                  <a:srgbClr val="222222"/>
                </a:solidFill>
                <a:highlight>
                  <a:srgbClr val="FFFFFF"/>
                </a:highlight>
                <a:latin typeface="Roboto"/>
                <a:ea typeface="Roboto"/>
                <a:cs typeface="Roboto"/>
                <a:sym typeface="Roboto"/>
              </a:rPr>
              <a:t> “to the British insurer Aviva, which uses it for risk calculations”</a:t>
            </a:r>
            <a:endParaRPr sz="1200">
              <a:solidFill>
                <a:srgbClr val="222222"/>
              </a:solidFill>
              <a:highlight>
                <a:srgbClr val="FFFFFF"/>
              </a:highlight>
              <a:latin typeface="Roboto"/>
              <a:ea typeface="Roboto"/>
              <a:cs typeface="Roboto"/>
              <a:sym typeface="Roboto"/>
            </a:endParaRPr>
          </a:p>
          <a:p>
            <a:pPr indent="-304800" lvl="0" marL="457200" rtl="0" algn="l">
              <a:spcBef>
                <a:spcPts val="0"/>
              </a:spcBef>
              <a:spcAft>
                <a:spcPts val="0"/>
              </a:spcAft>
              <a:buClr>
                <a:srgbClr val="222222"/>
              </a:buClr>
              <a:buSzPts val="1200"/>
              <a:buFont typeface="Roboto"/>
              <a:buChar char="●"/>
            </a:pPr>
            <a:r>
              <a:rPr lang="en" sz="1200">
                <a:solidFill>
                  <a:srgbClr val="222222"/>
                </a:solidFill>
                <a:highlight>
                  <a:srgbClr val="FFFFFF"/>
                </a:highlight>
                <a:latin typeface="Roboto"/>
                <a:ea typeface="Roboto"/>
                <a:cs typeface="Roboto"/>
                <a:sym typeface="Roboto"/>
              </a:rPr>
              <a:t>“the Federal Reserve Bank of New York used Julia to make models of the US economy, noting that the language made model estimation "about 10 times faster" than before (previously used MATLAB)”</a:t>
            </a:r>
            <a:endParaRPr sz="1200">
              <a:solidFill>
                <a:srgbClr val="222222"/>
              </a:solidFill>
              <a:highlight>
                <a:srgbClr val="FFFFFF"/>
              </a:highlight>
              <a:latin typeface="Roboto"/>
              <a:ea typeface="Roboto"/>
              <a:cs typeface="Roboto"/>
              <a:sym typeface="Roboto"/>
            </a:endParaRPr>
          </a:p>
          <a:p>
            <a:pPr indent="-304800" lvl="0" marL="457200" rtl="0" algn="l">
              <a:spcBef>
                <a:spcPts val="0"/>
              </a:spcBef>
              <a:spcAft>
                <a:spcPts val="0"/>
              </a:spcAft>
              <a:buClr>
                <a:srgbClr val="222222"/>
              </a:buClr>
              <a:buSzPts val="1200"/>
              <a:buFont typeface="Roboto"/>
              <a:buChar char="●"/>
            </a:pPr>
            <a:r>
              <a:rPr lang="en" sz="1200">
                <a:solidFill>
                  <a:srgbClr val="222222"/>
                </a:solidFill>
                <a:highlight>
                  <a:srgbClr val="FFFFFF"/>
                </a:highlight>
                <a:latin typeface="Roboto"/>
                <a:ea typeface="Roboto"/>
                <a:cs typeface="Roboto"/>
                <a:sym typeface="Roboto"/>
              </a:rPr>
              <a:t>“The Celeste project used Julia to achieve "peak performance of 1.54 petaFLOPS/s using 1.3 million threads"</a:t>
            </a:r>
            <a:r>
              <a:rPr baseline="30000" lang="en" sz="1200">
                <a:solidFill>
                  <a:srgbClr val="222222"/>
                </a:solidFill>
                <a:highlight>
                  <a:srgbClr val="FFFFFF"/>
                </a:highlight>
                <a:latin typeface="Roboto"/>
                <a:ea typeface="Roboto"/>
                <a:cs typeface="Roboto"/>
                <a:sym typeface="Roboto"/>
              </a:rPr>
              <a:t> </a:t>
            </a:r>
            <a:r>
              <a:rPr lang="en" sz="1200">
                <a:solidFill>
                  <a:srgbClr val="222222"/>
                </a:solidFill>
                <a:highlight>
                  <a:srgbClr val="FFFFFF"/>
                </a:highlight>
                <a:latin typeface="Roboto"/>
                <a:ea typeface="Roboto"/>
                <a:cs typeface="Roboto"/>
                <a:sym typeface="Roboto"/>
              </a:rPr>
              <a:t>on 9300 Knights Landing (KNL) nodes of the Cori (Cray XC40) supercomputer (the 5th fastest in the world at the time; 8th fastest as of November 2017). Julia thus joins C, C++, and Fortran as high-level languages in which petaFLOPS computations have been written.”</a:t>
            </a:r>
            <a:endParaRPr sz="1200">
              <a:solidFill>
                <a:srgbClr val="222222"/>
              </a:solidFill>
              <a:highlight>
                <a:srgbClr val="FFFFFF"/>
              </a:highlight>
              <a:latin typeface="Roboto"/>
              <a:ea typeface="Roboto"/>
              <a:cs typeface="Roboto"/>
              <a:sym typeface="Roboto"/>
            </a:endParaRPr>
          </a:p>
          <a:p>
            <a:pPr indent="-304800" lvl="0" marL="457200" rtl="0" algn="l">
              <a:spcBef>
                <a:spcPts val="0"/>
              </a:spcBef>
              <a:spcAft>
                <a:spcPts val="0"/>
              </a:spcAft>
              <a:buClr>
                <a:srgbClr val="222222"/>
              </a:buClr>
              <a:buSzPts val="1200"/>
              <a:buFont typeface="Roboto"/>
              <a:buChar char="●"/>
            </a:pPr>
            <a:r>
              <a:rPr lang="en" sz="1200">
                <a:solidFill>
                  <a:srgbClr val="222222"/>
                </a:solidFill>
                <a:highlight>
                  <a:srgbClr val="FFFFFF"/>
                </a:highlight>
                <a:latin typeface="Roboto"/>
                <a:ea typeface="Roboto"/>
                <a:cs typeface="Roboto"/>
                <a:sym typeface="Roboto"/>
              </a:rPr>
              <a:t>Capital One </a:t>
            </a:r>
            <a:endParaRPr sz="1200">
              <a:solidFill>
                <a:srgbClr val="222222"/>
              </a:solidFill>
              <a:highlight>
                <a:srgbClr val="FFFFFF"/>
              </a:highlight>
              <a:latin typeface="Roboto"/>
              <a:ea typeface="Roboto"/>
              <a:cs typeface="Roboto"/>
              <a:sym typeface="Roboto"/>
            </a:endParaRPr>
          </a:p>
          <a:p>
            <a:pPr indent="-304800" lvl="0" marL="457200" rtl="0" algn="l">
              <a:spcBef>
                <a:spcPts val="0"/>
              </a:spcBef>
              <a:spcAft>
                <a:spcPts val="0"/>
              </a:spcAft>
              <a:buClr>
                <a:srgbClr val="222222"/>
              </a:buClr>
              <a:buSzPts val="1200"/>
              <a:buFont typeface="Roboto"/>
              <a:buChar char="●"/>
            </a:pPr>
            <a:r>
              <a:rPr lang="en" sz="1200">
                <a:solidFill>
                  <a:srgbClr val="222222"/>
                </a:solidFill>
                <a:highlight>
                  <a:srgbClr val="FFFFFF"/>
                </a:highlight>
                <a:latin typeface="Roboto"/>
                <a:ea typeface="Roboto"/>
                <a:cs typeface="Roboto"/>
                <a:sym typeface="Roboto"/>
              </a:rPr>
              <a:t>Netflix</a:t>
            </a:r>
            <a:endParaRPr sz="1200">
              <a:solidFill>
                <a:srgbClr val="222222"/>
              </a:solidFill>
              <a:highlight>
                <a:srgbClr val="FFFFFF"/>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ph type="title"/>
          </p:nvPr>
        </p:nvSpPr>
        <p:spPr>
          <a:xfrm>
            <a:off x="1303800" y="265175"/>
            <a:ext cx="7030500" cy="65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Pros, Cons of Julia:</a:t>
            </a:r>
            <a:endParaRPr/>
          </a:p>
        </p:txBody>
      </p:sp>
      <p:sp>
        <p:nvSpPr>
          <p:cNvPr id="321" name="Google Shape;321;p20"/>
          <p:cNvSpPr txBox="1"/>
          <p:nvPr>
            <p:ph idx="1" type="body"/>
          </p:nvPr>
        </p:nvSpPr>
        <p:spPr>
          <a:xfrm>
            <a:off x="1303800" y="883950"/>
            <a:ext cx="7030500" cy="364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Pros: </a:t>
            </a:r>
            <a:endParaRPr/>
          </a:p>
          <a:p>
            <a:pPr indent="-311150" lvl="0" marL="457200" rtl="0" algn="l">
              <a:spcBef>
                <a:spcPts val="1600"/>
              </a:spcBef>
              <a:spcAft>
                <a:spcPts val="0"/>
              </a:spcAft>
              <a:buSzPts val="1300"/>
              <a:buChar char="●"/>
            </a:pPr>
            <a:r>
              <a:rPr lang="en"/>
              <a:t>Everything mentioned in this presentation, previously. </a:t>
            </a:r>
            <a:endParaRPr/>
          </a:p>
          <a:p>
            <a:pPr indent="-311150" lvl="0" marL="457200" rtl="0" algn="l">
              <a:spcBef>
                <a:spcPts val="0"/>
              </a:spcBef>
              <a:spcAft>
                <a:spcPts val="0"/>
              </a:spcAft>
              <a:buSzPts val="1300"/>
              <a:buChar char="●"/>
            </a:pPr>
            <a:r>
              <a:rPr lang="en"/>
              <a:t>Compiler written in Julia, look at the julia makefile it is all .jl!!!</a:t>
            </a:r>
            <a:endParaRPr/>
          </a:p>
          <a:p>
            <a:pPr indent="-311150" lvl="0" marL="457200" rtl="0" algn="l">
              <a:spcBef>
                <a:spcPts val="0"/>
              </a:spcBef>
              <a:spcAft>
                <a:spcPts val="0"/>
              </a:spcAft>
              <a:buSzPts val="1300"/>
              <a:buChar char="●"/>
            </a:pPr>
            <a:r>
              <a:rPr lang="en"/>
              <a:t>The Name</a:t>
            </a:r>
            <a:endParaRPr/>
          </a:p>
          <a:p>
            <a:pPr indent="0" lvl="0" marL="0" rtl="0" algn="l">
              <a:spcBef>
                <a:spcPts val="1600"/>
              </a:spcBef>
              <a:spcAft>
                <a:spcPts val="0"/>
              </a:spcAft>
              <a:buNone/>
            </a:pPr>
            <a:r>
              <a:rPr lang="en"/>
              <a:t>Up for debate:  array indexing → Array[1] is the first element</a:t>
            </a:r>
            <a:endParaRPr/>
          </a:p>
          <a:p>
            <a:pPr indent="0" lvl="0" marL="0" rtl="0" algn="l">
              <a:spcBef>
                <a:spcPts val="1600"/>
              </a:spcBef>
              <a:spcAft>
                <a:spcPts val="0"/>
              </a:spcAft>
              <a:buNone/>
            </a:pPr>
            <a:r>
              <a:rPr lang="en"/>
              <a:t>CONS:</a:t>
            </a:r>
            <a:endParaRPr/>
          </a:p>
          <a:p>
            <a:pPr indent="-311150" lvl="0" marL="457200" rtl="0" algn="l">
              <a:spcBef>
                <a:spcPts val="1600"/>
              </a:spcBef>
              <a:spcAft>
                <a:spcPts val="0"/>
              </a:spcAft>
              <a:buSzPts val="1300"/>
              <a:buChar char="●"/>
            </a:pPr>
            <a:r>
              <a:rPr lang="en"/>
              <a:t>Performance out of the box is not great; to get C-like micro benchmarks system tuning is required</a:t>
            </a:r>
            <a:endParaRPr/>
          </a:p>
          <a:p>
            <a:pPr indent="-298450" lvl="1" marL="914400" rtl="0" algn="l">
              <a:spcBef>
                <a:spcPts val="0"/>
              </a:spcBef>
              <a:spcAft>
                <a:spcPts val="0"/>
              </a:spcAft>
              <a:buSzPts val="1100"/>
              <a:buChar char="○"/>
            </a:pPr>
            <a:r>
              <a:rPr lang="en"/>
              <a:t>i</a:t>
            </a:r>
            <a:r>
              <a:rPr lang="en"/>
              <a:t>mporting packages takes forrrrrrevvvvvvveeeeerrrr. </a:t>
            </a:r>
            <a:endParaRPr/>
          </a:p>
          <a:p>
            <a:pPr indent="-311150" lvl="0" marL="457200" rtl="0" algn="l">
              <a:spcBef>
                <a:spcPts val="0"/>
              </a:spcBef>
              <a:spcAft>
                <a:spcPts val="0"/>
              </a:spcAft>
              <a:buSzPts val="1300"/>
              <a:buChar char="●"/>
            </a:pPr>
            <a:r>
              <a:rPr lang="en"/>
              <a:t>Safety: “</a:t>
            </a:r>
            <a:r>
              <a:rPr lang="en" sz="1200">
                <a:solidFill>
                  <a:srgbClr val="333333"/>
                </a:solidFill>
                <a:highlight>
                  <a:srgbClr val="FFFFFF"/>
                </a:highlight>
                <a:latin typeface="Roboto"/>
                <a:ea typeface="Roboto"/>
                <a:cs typeface="Roboto"/>
                <a:sym typeface="Roboto"/>
              </a:rPr>
              <a:t>JNA- and ctypes-like FFI is convenient, there is no doubt about it. But making it the default way to interface with native APIs is a major safety issue. C and C++ have headers for a reason and redeclaring everything by hand is not only time-consuming, but also error-prone.”</a:t>
            </a:r>
            <a:endParaRPr sz="1200">
              <a:solidFill>
                <a:srgbClr val="333333"/>
              </a:solidFill>
              <a:highlight>
                <a:srgbClr val="FFFFFF"/>
              </a:highlight>
              <a:latin typeface="Roboto"/>
              <a:ea typeface="Roboto"/>
              <a:cs typeface="Roboto"/>
              <a:sym typeface="Roboto"/>
            </a:endParaRPr>
          </a:p>
          <a:p>
            <a:pPr indent="-304800" lvl="0" marL="457200" rtl="0" algn="l">
              <a:spcBef>
                <a:spcPts val="0"/>
              </a:spcBef>
              <a:spcAft>
                <a:spcPts val="0"/>
              </a:spcAft>
              <a:buClr>
                <a:srgbClr val="333333"/>
              </a:buClr>
              <a:buSzPts val="1200"/>
              <a:buFont typeface="Roboto"/>
              <a:buChar char="●"/>
            </a:pPr>
            <a:r>
              <a:rPr lang="en" sz="1200">
                <a:solidFill>
                  <a:srgbClr val="333333"/>
                </a:solidFill>
                <a:highlight>
                  <a:srgbClr val="FFFFFF"/>
                </a:highlight>
                <a:latin typeface="Roboto"/>
                <a:ea typeface="Roboto"/>
                <a:cs typeface="Roboto"/>
                <a:sym typeface="Roboto"/>
              </a:rPr>
              <a:t>Development: Codebase is huge and hard to navigate, which deters contribution. This issue has been a large contributor to the extreme slowdown of further julia development.</a:t>
            </a:r>
            <a:endParaRPr sz="1200">
              <a:solidFill>
                <a:srgbClr val="333333"/>
              </a:solidFill>
              <a:highlight>
                <a:srgbClr val="FFFFFF"/>
              </a:highlight>
              <a:latin typeface="Roboto"/>
              <a:ea typeface="Roboto"/>
              <a:cs typeface="Roboto"/>
              <a:sym typeface="Roboto"/>
            </a:endParaRPr>
          </a:p>
          <a:p>
            <a:pPr indent="0" lvl="0" marL="457200" rtl="0" algn="l">
              <a:spcBef>
                <a:spcPts val="1600"/>
              </a:spcBef>
              <a:spcAft>
                <a:spcPts val="0"/>
              </a:spcAft>
              <a:buNone/>
            </a:pPr>
            <a:r>
              <a:t/>
            </a:r>
            <a:endParaRPr sz="1200">
              <a:solidFill>
                <a:srgbClr val="333333"/>
              </a:solidFill>
              <a:highlight>
                <a:srgbClr val="FFFFFF"/>
              </a:highlight>
              <a:latin typeface="Roboto"/>
              <a:ea typeface="Roboto"/>
              <a:cs typeface="Roboto"/>
              <a:sym typeface="Roboto"/>
            </a:endParaRPr>
          </a:p>
          <a:p>
            <a:pPr indent="0" lvl="0" marL="0" rtl="0" algn="l">
              <a:spcBef>
                <a:spcPts val="1600"/>
              </a:spcBef>
              <a:spcAft>
                <a:spcPts val="0"/>
              </a:spcAft>
              <a:buNone/>
            </a:pPr>
            <a:r>
              <a:t/>
            </a:r>
            <a:endParaRPr sz="1200">
              <a:solidFill>
                <a:srgbClr val="333333"/>
              </a:solidFill>
              <a:highlight>
                <a:srgbClr val="FFFFFF"/>
              </a:highlight>
              <a:latin typeface="Roboto"/>
              <a:ea typeface="Roboto"/>
              <a:cs typeface="Roboto"/>
              <a:sym typeface="Roboto"/>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Samples:</a:t>
            </a:r>
            <a:endParaRPr/>
          </a:p>
        </p:txBody>
      </p:sp>
      <p:sp>
        <p:nvSpPr>
          <p:cNvPr id="327" name="Google Shape;327;p21"/>
          <p:cNvSpPr txBox="1"/>
          <p:nvPr>
            <p:ph idx="1" type="body"/>
          </p:nvPr>
        </p:nvSpPr>
        <p:spPr>
          <a:xfrm>
            <a:off x="1303800" y="1300950"/>
            <a:ext cx="7030500" cy="342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I/O: </a:t>
            </a:r>
            <a:endParaRPr/>
          </a:p>
          <a:p>
            <a:pPr indent="0" lvl="0" marL="0" rtl="0" algn="l">
              <a:spcBef>
                <a:spcPts val="1600"/>
              </a:spcBef>
              <a:spcAft>
                <a:spcPts val="0"/>
              </a:spcAft>
              <a:buNone/>
            </a:pPr>
            <a:r>
              <a:rPr lang="en" u="sng">
                <a:solidFill>
                  <a:schemeClr val="hlink"/>
                </a:solidFill>
                <a:hlinkClick r:id="rId3"/>
              </a:rPr>
              <a:t>https://github.com/mohanenm/MonthOfJulia/blob/master/src/moj-09-IO.jl</a:t>
            </a:r>
            <a:endParaRPr/>
          </a:p>
          <a:p>
            <a:pPr indent="0" lvl="0" marL="0" rtl="0" algn="l">
              <a:spcBef>
                <a:spcPts val="1600"/>
              </a:spcBef>
              <a:spcAft>
                <a:spcPts val="0"/>
              </a:spcAft>
              <a:buNone/>
            </a:pPr>
            <a:r>
              <a:rPr lang="en"/>
              <a:t>Calling other languages: </a:t>
            </a:r>
            <a:endParaRPr/>
          </a:p>
          <a:p>
            <a:pPr indent="0" lvl="0" marL="0" rtl="0" algn="l">
              <a:spcBef>
                <a:spcPts val="1600"/>
              </a:spcBef>
              <a:spcAft>
                <a:spcPts val="0"/>
              </a:spcAft>
              <a:buNone/>
            </a:pPr>
            <a:r>
              <a:rPr lang="en" u="sng">
                <a:solidFill>
                  <a:schemeClr val="hlink"/>
                </a:solidFill>
                <a:hlinkClick r:id="rId4"/>
              </a:rPr>
              <a:t>https://github.com/mohanenm/MonthOfJulia/master/src/moj-25-pkg-other-languages.jl</a:t>
            </a:r>
            <a:endParaRPr/>
          </a:p>
          <a:p>
            <a:pPr indent="0" lvl="0" marL="0" rtl="0" algn="l">
              <a:spcBef>
                <a:spcPts val="1600"/>
              </a:spcBef>
              <a:spcAft>
                <a:spcPts val="0"/>
              </a:spcAft>
              <a:buNone/>
            </a:pPr>
            <a:r>
              <a:rPr lang="en"/>
              <a:t>Networking: </a:t>
            </a:r>
            <a:r>
              <a:rPr lang="en" u="sng">
                <a:solidFill>
                  <a:schemeClr val="hlink"/>
                </a:solidFill>
                <a:hlinkClick r:id="rId5"/>
              </a:rPr>
              <a:t>https://github.com/mohanenm/MonthOfJulia/master/src/moj-34-pkg-networking.jl</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