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ff4fd8de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ff4fd8de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ff4fd8de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ff4fd8de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ff4fd8de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ff4fd8de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ff4fd8d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ff4fd8d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ff4fd8de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ff4fd8de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ff4fd8de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ff4fd8de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ff4fd8de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ff4fd8de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ff4fd8de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ff4fd8de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ff4fd8d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ff4fd8d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13f0e0e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13f0e0e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6e2b670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6e2b670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8b07565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8b07565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8b07565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8b07565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b07565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b07565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ff4fd8d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ff4fd8d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13f0e0e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13f0e0e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8b07565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8b07565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ff4fd8d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ff4fd8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0" y="267050"/>
            <a:ext cx="8520600" cy="9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Metaphysics, XII.8</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1021725" y="2834125"/>
            <a:ext cx="7035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Aristotle's Metaphysics: Knowledge of Ultimate Reality | Kali Tribune  English" id="136" name="Google Shape;136;p13"/>
          <p:cNvPicPr preferRelativeResize="0"/>
          <p:nvPr/>
        </p:nvPicPr>
        <p:blipFill>
          <a:blip r:embed="rId3">
            <a:alphaModFix/>
          </a:blip>
          <a:stretch>
            <a:fillRect/>
          </a:stretch>
        </p:blipFill>
        <p:spPr>
          <a:xfrm>
            <a:off x="601175" y="1265550"/>
            <a:ext cx="7941650" cy="370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study the number of movements and such?</a:t>
            </a:r>
            <a:endParaRPr/>
          </a:p>
          <a:p>
            <a:pPr indent="-311150" lvl="0" marL="457200" rtl="0" algn="l">
              <a:spcBef>
                <a:spcPts val="1600"/>
              </a:spcBef>
              <a:spcAft>
                <a:spcPts val="0"/>
              </a:spcAft>
              <a:buSzPts val="1300"/>
              <a:buChar char="-"/>
            </a:pPr>
            <a:r>
              <a:rPr lang="en"/>
              <a:t>Aristotle looks for answers in mathematical sciences, specifically, astronomy “[a] science [that] speculates about substance which is perceptible but eternal, but the other mathematical sciences, i.e. arithmetic and geometry, treat of no substance.”(p. 3645) </a:t>
            </a:r>
            <a:endParaRPr/>
          </a:p>
          <a:p>
            <a:pPr indent="-311150" lvl="0" marL="457200" rtl="0" algn="l">
              <a:spcBef>
                <a:spcPts val="0"/>
              </a:spcBef>
              <a:spcAft>
                <a:spcPts val="0"/>
              </a:spcAft>
              <a:buSzPts val="1300"/>
              <a:buChar char="-"/>
            </a:pPr>
            <a:r>
              <a:rPr lang="en"/>
              <a:t>Looks to astronomy because “in the number of movements we reach a problem”</a:t>
            </a:r>
            <a:r>
              <a:rPr lang="en"/>
              <a:t>(p. 3645)</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study the number of movements and such?</a:t>
            </a:r>
            <a:endParaRPr/>
          </a:p>
          <a:p>
            <a:pPr indent="0" lvl="0" marL="0" rtl="0" algn="l">
              <a:spcBef>
                <a:spcPts val="1600"/>
              </a:spcBef>
              <a:spcAft>
                <a:spcPts val="0"/>
              </a:spcAft>
              <a:buNone/>
            </a:pPr>
            <a:r>
              <a:rPr lang="en"/>
              <a:t>One quick note here: </a:t>
            </a:r>
            <a:endParaRPr/>
          </a:p>
          <a:p>
            <a:pPr indent="0" lvl="0" marL="0" rtl="0" algn="l">
              <a:spcBef>
                <a:spcPts val="1600"/>
              </a:spcBef>
              <a:spcAft>
                <a:spcPts val="0"/>
              </a:spcAft>
              <a:buNone/>
            </a:pPr>
            <a:r>
              <a:rPr lang="en" sz="1300"/>
              <a:t>“we now—to give some notion of the subject—quote what some of the mathematicians say, that our thought may have some definite number to grasp; but, for the rest, we must partly investigate for ourselves, [15] partly learn from other investigators, and if those who study this subject form an opinion contrary to what we have now stated, we must esteem both parties indeed, but follow the more accurate.”</a:t>
            </a:r>
            <a:endParaRPr sz="1300"/>
          </a:p>
          <a:p>
            <a:pPr indent="-311150" lvl="0" marL="457200" rtl="0" algn="l">
              <a:spcBef>
                <a:spcPts val="1600"/>
              </a:spcBef>
              <a:spcAft>
                <a:spcPts val="0"/>
              </a:spcAft>
              <a:buSzPts val="1300"/>
              <a:buChar char="-"/>
            </a:pPr>
            <a:r>
              <a:rPr lang="en" sz="1300"/>
              <a:t>We don’t always have the knowledge of things in ourselves. Mostly, we have to go out and look at other people’s investigations - and maybe even disregard ours - to find higher truths. This is not the last comment about this topic, Aristotle says. Very undogmatic. </a:t>
            </a:r>
            <a:endParaRPr sz="1300"/>
          </a:p>
          <a:p>
            <a:pPr indent="-311150" lvl="0" marL="457200" rtl="0" algn="l">
              <a:spcBef>
                <a:spcPts val="0"/>
              </a:spcBef>
              <a:spcAft>
                <a:spcPts val="0"/>
              </a:spcAft>
              <a:buSzPts val="1300"/>
              <a:buChar char="-"/>
            </a:pPr>
            <a:r>
              <a:rPr lang="en" sz="1300"/>
              <a:t>If something better comes along and the arguments are solid, we must accept the possibility of being wrong. More accurate/higher truths means to get closer to finding somethings essence.</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study the number of movements and such cont.</a:t>
            </a:r>
            <a:endParaRPr/>
          </a:p>
          <a:p>
            <a:pPr indent="-311150" lvl="0" marL="457200" rtl="0" algn="l">
              <a:spcBef>
                <a:spcPts val="1600"/>
              </a:spcBef>
              <a:spcAft>
                <a:spcPts val="0"/>
              </a:spcAft>
              <a:buSzPts val="1300"/>
              <a:buChar char="-"/>
            </a:pPr>
            <a:r>
              <a:rPr lang="en"/>
              <a:t>Aristotle is no intellectual slouch. He does not think he has the final word on things and reviews Eudoxus and Callippus’ arguments pertaining to spatial movements</a:t>
            </a:r>
            <a:endParaRPr/>
          </a:p>
          <a:p>
            <a:pPr indent="-311150" lvl="0" marL="457200" rtl="0" algn="l">
              <a:spcBef>
                <a:spcPts val="0"/>
              </a:spcBef>
              <a:spcAft>
                <a:spcPts val="0"/>
              </a:spcAft>
              <a:buSzPts val="1300"/>
              <a:buChar char="-"/>
            </a:pPr>
            <a:r>
              <a:rPr lang="en"/>
              <a:t>The main differences between the models are that Callippus “thought two more spheres should be added to the sun and two to the moon, if we were to [35] explain the phenomena, and one more to each of the other planets.”(p. 3645)</a:t>
            </a:r>
            <a:endParaRPr/>
          </a:p>
          <a:p>
            <a:pPr indent="-311150" lvl="0" marL="457200" rtl="0" algn="l">
              <a:spcBef>
                <a:spcPts val="0"/>
              </a:spcBef>
              <a:spcAft>
                <a:spcPts val="0"/>
              </a:spcAft>
              <a:buSzPts val="1300"/>
              <a:buChar char="-"/>
            </a:pPr>
            <a:r>
              <a:rPr lang="en"/>
              <a:t>Eudoxus’ model had, in my reading, a system of 27 spheres(sun and moon → 3 each → jupiter, mars, venus, mercury, saturn 4 each → 1 for the fixed → 27)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43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09" name="Google Shape;209;p25"/>
          <p:cNvSpPr txBox="1"/>
          <p:nvPr>
            <p:ph idx="1" type="body"/>
          </p:nvPr>
        </p:nvSpPr>
        <p:spPr>
          <a:xfrm>
            <a:off x="5387400" y="200400"/>
            <a:ext cx="344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that the motion of the sun or of the moon involves, in either case, three spheres, of which the first is the sphere of the fixed stars, and the second [20] moves in the circle which runs along the middle of the zodiac, and the third in the circle which is inclined across the breadth of the zodiac; but the circle in which the moon moves is inclined at a greater angle than that in which the sun moves. And the motion of the planets involves, in each case, four spheres, and of these also the first and second are the same as the first two mentioned above(for the sphere of the [25] fixed stars is that which moves all the other spheres → 27</a:t>
            </a:r>
            <a:endParaRPr sz="1400"/>
          </a:p>
        </p:txBody>
      </p:sp>
      <p:pic>
        <p:nvPicPr>
          <p:cNvPr descr="Lecture 8. Eudoxus and the Avoidance of a Fundamental Conflict" id="210" name="Google Shape;210;p25"/>
          <p:cNvPicPr preferRelativeResize="0"/>
          <p:nvPr/>
        </p:nvPicPr>
        <p:blipFill>
          <a:blip r:embed="rId3">
            <a:alphaModFix/>
          </a:blip>
          <a:stretch>
            <a:fillRect/>
          </a:stretch>
        </p:blipFill>
        <p:spPr>
          <a:xfrm>
            <a:off x="311700" y="1550113"/>
            <a:ext cx="4400425" cy="301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study the number of movements and such cont.</a:t>
            </a:r>
            <a:endParaRPr/>
          </a:p>
          <a:p>
            <a:pPr indent="-311150" lvl="0" marL="457200" rtl="0" algn="l">
              <a:spcBef>
                <a:spcPts val="1600"/>
              </a:spcBef>
              <a:spcAft>
                <a:spcPts val="0"/>
              </a:spcAft>
              <a:buSzPts val="1300"/>
              <a:buChar char="-"/>
            </a:pPr>
            <a:r>
              <a:rPr lang="en"/>
              <a:t>Each of the planets has more than one movement to aid in its movement</a:t>
            </a:r>
            <a:endParaRPr/>
          </a:p>
          <a:p>
            <a:pPr indent="-311150" lvl="0" marL="457200" rtl="0" algn="l">
              <a:spcBef>
                <a:spcPts val="0"/>
              </a:spcBef>
              <a:spcAft>
                <a:spcPts val="0"/>
              </a:spcAft>
              <a:buSzPts val="1300"/>
              <a:buChar char="-"/>
            </a:pPr>
            <a:r>
              <a:rPr lang="en"/>
              <a:t>Aristotle’s was a bit different → </a:t>
            </a:r>
            <a:endParaRPr sz="1600"/>
          </a:p>
          <a:p>
            <a:pPr indent="-330200" lvl="0" marL="457200" rtl="0" algn="l">
              <a:spcBef>
                <a:spcPts val="0"/>
              </a:spcBef>
              <a:spcAft>
                <a:spcPts val="0"/>
              </a:spcAft>
              <a:buSzPts val="1600"/>
              <a:buChar char="-"/>
            </a:pPr>
            <a:r>
              <a:rPr lang="en" sz="1600"/>
              <a:t>Spheres by which the planets are moved are 8 + 25 = 31</a:t>
            </a:r>
            <a:endParaRPr sz="1600"/>
          </a:p>
          <a:p>
            <a:pPr indent="-330200" lvl="1" marL="914400" rtl="0" algn="l">
              <a:spcBef>
                <a:spcPts val="0"/>
              </a:spcBef>
              <a:spcAft>
                <a:spcPts val="0"/>
              </a:spcAft>
              <a:buSzPts val="1600"/>
              <a:buChar char="-"/>
            </a:pPr>
            <a:r>
              <a:rPr lang="en" sz="1600"/>
              <a:t>31 + 24 other spheres to counteract only the lowest situated spheres → 55 crystalline spheres</a:t>
            </a:r>
            <a:endParaRPr sz="1600"/>
          </a:p>
          <a:p>
            <a:pPr indent="-330200" lvl="1" marL="914400" rtl="0" algn="l">
              <a:spcBef>
                <a:spcPts val="0"/>
              </a:spcBef>
              <a:spcAft>
                <a:spcPts val="0"/>
              </a:spcAft>
              <a:buSzPts val="1600"/>
              <a:buChar char="-"/>
            </a:pPr>
            <a:r>
              <a:rPr lang="en" sz="1600"/>
              <a:t>49 if we do not add the 6 spheres which were added to the sun and moon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22" name="Google Shape;222;p27"/>
          <p:cNvSpPr txBox="1"/>
          <p:nvPr>
            <p:ph idx="1" type="body"/>
          </p:nvPr>
        </p:nvSpPr>
        <p:spPr>
          <a:xfrm>
            <a:off x="311700" y="1152475"/>
            <a:ext cx="8640000" cy="39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study the number of movements and such cont.</a:t>
            </a:r>
            <a:endParaRPr/>
          </a:p>
          <a:p>
            <a:pPr indent="-311150" lvl="0" marL="457200" rtl="0" algn="l">
              <a:spcBef>
                <a:spcPts val="1600"/>
              </a:spcBef>
              <a:spcAft>
                <a:spcPts val="0"/>
              </a:spcAft>
              <a:buSzPts val="1300"/>
              <a:buChar char="-"/>
            </a:pPr>
            <a:r>
              <a:rPr lang="en"/>
              <a:t>There can be no other substances, these mentioned substances are the end. If there are, that would negate the fact that these bodies are end in themselves.</a:t>
            </a:r>
            <a:endParaRPr/>
          </a:p>
          <a:p>
            <a:pPr indent="-311150" lvl="0" marL="457200" rtl="0" algn="l">
              <a:spcBef>
                <a:spcPts val="0"/>
              </a:spcBef>
              <a:spcAft>
                <a:spcPts val="0"/>
              </a:spcAft>
              <a:buSzPts val="1300"/>
              <a:buChar char="-"/>
            </a:pPr>
            <a:r>
              <a:rPr lang="en"/>
              <a:t>Movement cannot be for the sake of itself, it is for the sake of the stars, the sake of the maintenance of structure in the universe</a:t>
            </a:r>
            <a:endParaRPr/>
          </a:p>
          <a:p>
            <a:pPr indent="-298450" lvl="1" marL="914400" rtl="0" algn="l">
              <a:spcBef>
                <a:spcPts val="0"/>
              </a:spcBef>
              <a:spcAft>
                <a:spcPts val="0"/>
              </a:spcAft>
              <a:buSzPts val="1100"/>
              <a:buChar char="-"/>
            </a:pPr>
            <a:r>
              <a:rPr lang="en"/>
              <a:t>Further, if movement were defined in and of itself, there would be the problem of infinite regress </a:t>
            </a:r>
            <a:endParaRPr/>
          </a:p>
          <a:p>
            <a:pPr indent="-298450" lvl="1" marL="914400" rtl="0" algn="l">
              <a:spcBef>
                <a:spcPts val="0"/>
              </a:spcBef>
              <a:spcAft>
                <a:spcPts val="0"/>
              </a:spcAft>
              <a:buSzPts val="1100"/>
              <a:buChar char="-"/>
            </a:pPr>
            <a:r>
              <a:rPr lang="en"/>
              <a:t>Aristotle concludes here that the “end of movement will be one of the divine bodies which move through heaven”(p. 3648) </a:t>
            </a:r>
            <a:endParaRPr/>
          </a:p>
          <a:p>
            <a:pPr indent="-298450" lvl="2" marL="1371600" rtl="0" algn="l">
              <a:spcBef>
                <a:spcPts val="0"/>
              </a:spcBef>
              <a:spcAft>
                <a:spcPts val="0"/>
              </a:spcAft>
              <a:buSzPts val="1100"/>
              <a:buChar char="-"/>
            </a:pPr>
            <a:r>
              <a:rPr lang="en"/>
              <a:t>Everything has a purpose..this is the spheres purpose(circular motion is their purpose), “the end of every movement will be one of the divine bodies which move through the heaven”. </a:t>
            </a:r>
            <a:endParaRPr/>
          </a:p>
          <a:p>
            <a:pPr indent="-298450" lvl="2" marL="1371600" rtl="0" algn="l">
              <a:spcBef>
                <a:spcPts val="0"/>
              </a:spcBef>
              <a:spcAft>
                <a:spcPts val="0"/>
              </a:spcAft>
              <a:buSzPts val="1100"/>
              <a:buChar char="-"/>
            </a:pPr>
            <a:r>
              <a:rPr lang="en"/>
              <a:t>Astronomy is used to study things that are already in their natural places → Just like you do not ask why a triangle is the way that it is you just investigate its nature with geometry.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heavens are there?</a:t>
            </a:r>
            <a:endParaRPr/>
          </a:p>
          <a:p>
            <a:pPr indent="-311150" lvl="0" marL="457200" rtl="0" algn="l">
              <a:spcBef>
                <a:spcPts val="1600"/>
              </a:spcBef>
              <a:spcAft>
                <a:spcPts val="0"/>
              </a:spcAft>
              <a:buSzPts val="1300"/>
              <a:buChar char="-"/>
            </a:pPr>
            <a:r>
              <a:rPr lang="en"/>
              <a:t>For Aristotle, there is one heaven. Unceasing and uniform in motion. Earth in center, fixed. </a:t>
            </a:r>
            <a:endParaRPr/>
          </a:p>
          <a:p>
            <a:pPr indent="-311150" lvl="0" marL="457200" rtl="0" algn="l">
              <a:spcBef>
                <a:spcPts val="0"/>
              </a:spcBef>
              <a:spcAft>
                <a:spcPts val="0"/>
              </a:spcAft>
              <a:buSzPts val="1300"/>
              <a:buChar char="-"/>
            </a:pPr>
            <a:r>
              <a:rPr lang="en"/>
              <a:t>His earlier arguments for circular motion and the heavenly bodies purpose does not allow more than one heaven → planets would have to move to their “natural place”(not in circular motion) which did not match up with current empirical evidence.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 What is Aristotle getting at on page 3649?</a:t>
            </a:r>
            <a:endParaRPr/>
          </a:p>
          <a:p>
            <a:pPr indent="-311150" lvl="0" marL="457200" rtl="0" algn="l">
              <a:spcBef>
                <a:spcPts val="1600"/>
              </a:spcBef>
              <a:spcAft>
                <a:spcPts val="0"/>
              </a:spcAft>
              <a:buSzPts val="1300"/>
              <a:buChar char="-"/>
            </a:pPr>
            <a:r>
              <a:rPr lang="en"/>
              <a:t>It seems like a critique of ancient greek religion</a:t>
            </a:r>
            <a:endParaRPr/>
          </a:p>
          <a:p>
            <a:pPr indent="-298450" lvl="1" marL="914400" rtl="0" algn="l">
              <a:spcBef>
                <a:spcPts val="0"/>
              </a:spcBef>
              <a:spcAft>
                <a:spcPts val="0"/>
              </a:spcAft>
              <a:buSzPts val="1100"/>
              <a:buChar char="-"/>
            </a:pPr>
            <a:r>
              <a:rPr lang="en"/>
              <a:t>People have been handed a myth about creation, substances are Gods and those many Gods make up nature. However, this was done for political reasons. Our forefathers have been using this myth to uphold a law that benefits them.</a:t>
            </a:r>
            <a:endParaRPr/>
          </a:p>
          <a:p>
            <a:pPr indent="-298450" lvl="1" marL="914400" rtl="0" algn="l">
              <a:spcBef>
                <a:spcPts val="0"/>
              </a:spcBef>
              <a:spcAft>
                <a:spcPts val="0"/>
              </a:spcAft>
              <a:buSzPts val="1100"/>
              <a:buChar char="-"/>
            </a:pPr>
            <a:r>
              <a:rPr lang="en"/>
              <a:t>I do not think Aristotle completely disagrees with “our forefathers”... as always he charitable to the past knowledge and thinks we should not shy about critiquing it, but be wary about fully rejecting it. </a:t>
            </a:r>
            <a:endParaRPr/>
          </a:p>
          <a:p>
            <a:pPr indent="-298450" lvl="1" marL="914400" rtl="0" algn="l">
              <a:spcBef>
                <a:spcPts val="0"/>
              </a:spcBef>
              <a:spcAft>
                <a:spcPts val="0"/>
              </a:spcAft>
              <a:buSzPts val="1100"/>
              <a:buChar char="-"/>
            </a:pPr>
            <a:r>
              <a:rPr lang="en"/>
              <a:t>He does not agree that these Gods took the mortal or animal form, that was all done for </a:t>
            </a:r>
            <a:r>
              <a:rPr lang="en"/>
              <a:t>political</a:t>
            </a:r>
            <a:r>
              <a:rPr lang="en"/>
              <a:t> reason. However, maybe some parts can be salvaged(prime mover with other heavenly movements)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240" name="Google Shape;24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 there any way to fit Aristotle’s metaphysical theory into our modern conception of the universe - big bang theory or even more interestingly gravity? First principles? Immaterial? </a:t>
            </a:r>
            <a:r>
              <a:rPr lang="en"/>
              <a:t>Causal</a:t>
            </a:r>
            <a:r>
              <a:rPr lang="en"/>
              <a:t> </a:t>
            </a:r>
            <a:r>
              <a:rPr lang="en"/>
              <a:t>relationships</a:t>
            </a:r>
            <a:r>
              <a:rPr lang="en"/>
              <a:t>? </a:t>
            </a:r>
            <a:endParaRPr/>
          </a:p>
          <a:p>
            <a:pPr indent="-311150" lvl="0" marL="457200" rtl="0" algn="l">
              <a:spcBef>
                <a:spcPts val="0"/>
              </a:spcBef>
              <a:spcAft>
                <a:spcPts val="0"/>
              </a:spcAft>
              <a:buSzPts val="1300"/>
              <a:buChar char="-"/>
            </a:pPr>
            <a:r>
              <a:rPr lang="en"/>
              <a:t>Do you agree with Aristotle’s charitable critique of Greek religion? </a:t>
            </a:r>
            <a:endParaRPr/>
          </a:p>
          <a:p>
            <a:pPr indent="-311150" lvl="0" marL="457200" rtl="0" algn="l">
              <a:spcBef>
                <a:spcPts val="0"/>
              </a:spcBef>
              <a:spcAft>
                <a:spcPts val="0"/>
              </a:spcAft>
              <a:buSzPts val="1300"/>
              <a:buChar char="-"/>
            </a:pPr>
            <a:r>
              <a:rPr lang="en"/>
              <a:t>Do we see any practices of Aristotle used in modern science?</a:t>
            </a:r>
            <a:endParaRPr/>
          </a:p>
          <a:p>
            <a:pPr indent="-311150" lvl="0" marL="457200" rtl="0" algn="l">
              <a:spcBef>
                <a:spcPts val="0"/>
              </a:spcBef>
              <a:spcAft>
                <a:spcPts val="0"/>
              </a:spcAft>
              <a:buSzPts val="1300"/>
              <a:buChar char="-"/>
            </a:pPr>
            <a:r>
              <a:rPr lang="en"/>
              <a:t>What did Aristotle think we needed, on top of math, to arrive at truth?</a:t>
            </a:r>
            <a:endParaRPr/>
          </a:p>
          <a:p>
            <a:pPr indent="-311150" lvl="0" marL="457200" rtl="0" algn="l">
              <a:spcBef>
                <a:spcPts val="0"/>
              </a:spcBef>
              <a:spcAft>
                <a:spcPts val="0"/>
              </a:spcAft>
              <a:buSzPts val="1300"/>
              <a:buChar char="-"/>
            </a:pPr>
            <a:r>
              <a:rPr lang="en"/>
              <a:t>Where was the prime mover?</a:t>
            </a:r>
            <a:endParaRPr/>
          </a:p>
          <a:p>
            <a:pPr indent="-311150" lvl="0" marL="457200" rtl="0" algn="l">
              <a:spcBef>
                <a:spcPts val="0"/>
              </a:spcBef>
              <a:spcAft>
                <a:spcPts val="0"/>
              </a:spcAft>
              <a:buSzPts val="1300"/>
              <a:buChar char="-"/>
            </a:pPr>
            <a:r>
              <a:rPr lang="en"/>
              <a:t>Where did Plato and Aristotle diverge in thought about the formation of the universe?</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46" name="Google Shape;24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first 3644 principle or primary being is not movable [25] either in itself or accidentally, but produces the primary eternal and single movement.”(p.3644 - 3645)</a:t>
            </a:r>
            <a:endParaRPr/>
          </a:p>
          <a:p>
            <a:pPr indent="-298450" lvl="1" marL="914400" rtl="0" algn="l">
              <a:spcBef>
                <a:spcPts val="0"/>
              </a:spcBef>
              <a:spcAft>
                <a:spcPts val="0"/>
              </a:spcAft>
              <a:buSzPts val="1100"/>
              <a:buChar char="-"/>
            </a:pPr>
            <a:r>
              <a:rPr lang="en"/>
              <a:t>Problem with the word “produces”</a:t>
            </a:r>
            <a:endParaRPr/>
          </a:p>
          <a:p>
            <a:pPr indent="-311150" lvl="0" marL="457200" rtl="0" algn="l">
              <a:spcBef>
                <a:spcPts val="0"/>
              </a:spcBef>
              <a:spcAft>
                <a:spcPts val="0"/>
              </a:spcAft>
              <a:buSzPts val="1300"/>
              <a:buChar char="-"/>
            </a:pPr>
            <a:r>
              <a:rPr lang="en"/>
              <a:t>“</a:t>
            </a:r>
            <a:r>
              <a:rPr lang="en"/>
              <a:t>And since that which is moved must be moved by something,...”</a:t>
            </a:r>
            <a:endParaRPr/>
          </a:p>
          <a:p>
            <a:pPr indent="-298450" lvl="1" marL="914400" rtl="0" algn="l">
              <a:spcBef>
                <a:spcPts val="0"/>
              </a:spcBef>
              <a:spcAft>
                <a:spcPts val="0"/>
              </a:spcAft>
              <a:buSzPts val="1100"/>
              <a:buChar char="-"/>
            </a:pPr>
            <a:r>
              <a:rPr lang="en"/>
              <a:t>If movement </a:t>
            </a:r>
            <a:r>
              <a:rPr i="1" lang="en"/>
              <a:t>must </a:t>
            </a:r>
            <a:r>
              <a:rPr lang="en"/>
              <a:t>be </a:t>
            </a:r>
            <a:r>
              <a:rPr lang="en"/>
              <a:t>moved</a:t>
            </a:r>
            <a:r>
              <a:rPr lang="en"/>
              <a:t> by something doesn’t Aristotle contradict himself?</a:t>
            </a:r>
            <a:endParaRPr/>
          </a:p>
          <a:p>
            <a:pPr indent="-298450" lvl="1" marL="914400" rtl="0" algn="l">
              <a:spcBef>
                <a:spcPts val="0"/>
              </a:spcBef>
              <a:spcAft>
                <a:spcPts val="0"/>
              </a:spcAft>
              <a:buSzPts val="1100"/>
              <a:buChar char="-"/>
            </a:pPr>
            <a:r>
              <a:rPr lang="en"/>
              <a:t>If we understand God, as a final cause, then no.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65250" y="4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book twelve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Everything from the metaphysics comes together in book 12</a:t>
            </a:r>
            <a:endParaRPr/>
          </a:p>
          <a:p>
            <a:pPr indent="-311150" lvl="0" marL="457200" rtl="0" algn="l">
              <a:spcBef>
                <a:spcPts val="0"/>
              </a:spcBef>
              <a:spcAft>
                <a:spcPts val="0"/>
              </a:spcAft>
              <a:buSzPts val="1300"/>
              <a:buChar char="-"/>
            </a:pPr>
            <a:r>
              <a:rPr lang="en"/>
              <a:t>A complete account of his teleological systems</a:t>
            </a:r>
            <a:endParaRPr/>
          </a:p>
          <a:p>
            <a:pPr indent="-311150" lvl="0" marL="457200" rtl="0" algn="l">
              <a:spcBef>
                <a:spcPts val="0"/>
              </a:spcBef>
              <a:spcAft>
                <a:spcPts val="0"/>
              </a:spcAft>
              <a:buSzPts val="1300"/>
              <a:buChar char="-"/>
            </a:pPr>
            <a:r>
              <a:rPr lang="en"/>
              <a:t>Types of substance METAPHYSICAL distinctions as opposed to logical in Categories</a:t>
            </a:r>
            <a:endParaRPr/>
          </a:p>
          <a:p>
            <a:pPr indent="-298450" lvl="1" marL="914400" rtl="0" algn="l">
              <a:spcBef>
                <a:spcPts val="0"/>
              </a:spcBef>
              <a:spcAft>
                <a:spcPts val="0"/>
              </a:spcAft>
              <a:buSzPts val="1100"/>
              <a:buChar char="-"/>
            </a:pPr>
            <a:r>
              <a:rPr lang="en"/>
              <a:t>m</a:t>
            </a:r>
            <a:r>
              <a:rPr lang="en"/>
              <a:t>atter(potentiality)</a:t>
            </a:r>
            <a:endParaRPr/>
          </a:p>
          <a:p>
            <a:pPr indent="-298450" lvl="1" marL="914400" rtl="0" algn="l">
              <a:spcBef>
                <a:spcPts val="0"/>
              </a:spcBef>
              <a:spcAft>
                <a:spcPts val="0"/>
              </a:spcAft>
              <a:buSzPts val="1100"/>
              <a:buChar char="-"/>
            </a:pPr>
            <a:r>
              <a:rPr lang="en"/>
              <a:t>f</a:t>
            </a:r>
            <a:r>
              <a:rPr lang="en"/>
              <a:t>orm(actuality) </a:t>
            </a:r>
            <a:endParaRPr/>
          </a:p>
          <a:p>
            <a:pPr indent="-298450" lvl="1" marL="914400" rtl="0" algn="l">
              <a:spcBef>
                <a:spcPts val="0"/>
              </a:spcBef>
              <a:spcAft>
                <a:spcPts val="0"/>
              </a:spcAft>
              <a:buSzPts val="1100"/>
              <a:buChar char="-"/>
            </a:pPr>
            <a:r>
              <a:rPr lang="en"/>
              <a:t>c</a:t>
            </a:r>
            <a:r>
              <a:rPr lang="en"/>
              <a:t>omposite(of matter and form)</a:t>
            </a:r>
            <a:endParaRPr/>
          </a:p>
          <a:p>
            <a:pPr indent="-311150" lvl="0" marL="457200" rtl="0" algn="l">
              <a:spcBef>
                <a:spcPts val="0"/>
              </a:spcBef>
              <a:spcAft>
                <a:spcPts val="0"/>
              </a:spcAft>
              <a:buSzPts val="1300"/>
              <a:buChar char="-"/>
            </a:pPr>
            <a:r>
              <a:rPr lang="en"/>
              <a:t>The unmoved mover</a:t>
            </a:r>
            <a:endParaRPr/>
          </a:p>
          <a:p>
            <a:pPr indent="-311150" lvl="0" marL="457200" rtl="0" algn="l">
              <a:spcBef>
                <a:spcPts val="0"/>
              </a:spcBef>
              <a:spcAft>
                <a:spcPts val="0"/>
              </a:spcAft>
              <a:buSzPts val="1300"/>
              <a:buChar char="-"/>
            </a:pPr>
            <a:r>
              <a:rPr lang="en"/>
              <a:t>Almost impossibly dense and there is room for debate!</a:t>
            </a:r>
            <a:endParaRPr/>
          </a:p>
          <a:p>
            <a:pPr indent="0" lvl="0" marL="0" rtl="0" algn="l">
              <a:spcBef>
                <a:spcPts val="1600"/>
              </a:spcBef>
              <a:spcAft>
                <a:spcPts val="1600"/>
              </a:spcAft>
              <a:buNone/>
            </a:pPr>
            <a:r>
              <a:t/>
            </a:r>
            <a:endParaRPr/>
          </a:p>
        </p:txBody>
      </p:sp>
      <p:sp>
        <p:nvSpPr>
          <p:cNvPr id="143" name="Google Shape;143;p14"/>
          <p:cNvSpPr txBox="1"/>
          <p:nvPr/>
        </p:nvSpPr>
        <p:spPr>
          <a:xfrm>
            <a:off x="3827250" y="2784375"/>
            <a:ext cx="5832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Changeable and Perishable</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Changeable and perishable or sensible destructible substances</a:t>
            </a:r>
            <a:endParaRPr/>
          </a:p>
          <a:p>
            <a:pPr indent="-311150" lvl="0" marL="457200" rtl="0" algn="l">
              <a:spcBef>
                <a:spcPts val="1600"/>
              </a:spcBef>
              <a:spcAft>
                <a:spcPts val="0"/>
              </a:spcAft>
              <a:buSzPts val="1300"/>
              <a:buChar char="-"/>
            </a:pPr>
            <a:r>
              <a:rPr lang="en"/>
              <a:t>Plants and animals </a:t>
            </a:r>
            <a:endParaRPr/>
          </a:p>
          <a:p>
            <a:pPr indent="-311150" lvl="0" marL="457200" rtl="0" algn="l">
              <a:spcBef>
                <a:spcPts val="0"/>
              </a:spcBef>
              <a:spcAft>
                <a:spcPts val="0"/>
              </a:spcAft>
              <a:buSzPts val="1300"/>
              <a:buChar char="-"/>
            </a:pPr>
            <a:r>
              <a:rPr lang="en"/>
              <a:t>Which have cause and are perishable</a:t>
            </a:r>
            <a:endParaRPr/>
          </a:p>
          <a:p>
            <a:pPr indent="-311150" lvl="0" marL="457200" rtl="0" algn="l">
              <a:spcBef>
                <a:spcPts val="0"/>
              </a:spcBef>
              <a:spcAft>
                <a:spcPts val="0"/>
              </a:spcAft>
              <a:buSzPts val="1300"/>
              <a:buChar char="-"/>
            </a:pPr>
            <a:r>
              <a:rPr lang="en"/>
              <a:t>Form v. Matter distinction is important here</a:t>
            </a:r>
            <a:endParaRPr/>
          </a:p>
          <a:p>
            <a:pPr indent="-298450" lvl="1" marL="914400" rtl="0" algn="l">
              <a:spcBef>
                <a:spcPts val="0"/>
              </a:spcBef>
              <a:spcAft>
                <a:spcPts val="0"/>
              </a:spcAft>
              <a:buSzPts val="1100"/>
              <a:buChar char="-"/>
            </a:pPr>
            <a:r>
              <a:rPr lang="en"/>
              <a:t>We have already talked about explanation/cause(material, formal, efficient, and final) all which help us understand what some substances form is</a:t>
            </a:r>
            <a:endParaRPr/>
          </a:p>
          <a:p>
            <a:pPr indent="-298450" lvl="1" marL="914400" rtl="0" algn="l">
              <a:spcBef>
                <a:spcPts val="0"/>
              </a:spcBef>
              <a:spcAft>
                <a:spcPts val="0"/>
              </a:spcAft>
              <a:buSzPts val="1100"/>
              <a:buChar char="-"/>
            </a:pPr>
            <a:r>
              <a:rPr lang="en"/>
              <a:t>Matter does not function alone, it is the form that gives actuality </a:t>
            </a:r>
            <a:endParaRPr/>
          </a:p>
          <a:p>
            <a:pPr indent="-298450" lvl="1" marL="914400" rtl="0" algn="l">
              <a:spcBef>
                <a:spcPts val="0"/>
              </a:spcBef>
              <a:spcAft>
                <a:spcPts val="0"/>
              </a:spcAft>
              <a:buSzPts val="1100"/>
              <a:buChar char="-"/>
            </a:pPr>
            <a:r>
              <a:rPr lang="en"/>
              <a:t>Is a statue a human? No, they have different explanations/causes which inform our understanding of the form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Changeable and Eternal</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Changeable and eternal or sensible eternal substances</a:t>
            </a:r>
            <a:endParaRPr/>
          </a:p>
          <a:p>
            <a:pPr indent="-311150" lvl="0" marL="457200" rtl="0" algn="l">
              <a:spcBef>
                <a:spcPts val="1600"/>
              </a:spcBef>
              <a:spcAft>
                <a:spcPts val="0"/>
              </a:spcAft>
              <a:buSzPts val="1300"/>
              <a:buChar char="-"/>
            </a:pPr>
            <a:r>
              <a:rPr lang="en"/>
              <a:t>Planets, stars which are sensible, permanent.</a:t>
            </a:r>
            <a:endParaRPr/>
          </a:p>
          <a:p>
            <a:pPr indent="-311150" lvl="0" marL="457200" rtl="0" algn="l">
              <a:spcBef>
                <a:spcPts val="0"/>
              </a:spcBef>
              <a:spcAft>
                <a:spcPts val="0"/>
              </a:spcAft>
              <a:buSzPts val="1300"/>
              <a:buChar char="-"/>
            </a:pPr>
            <a:r>
              <a:rPr lang="en"/>
              <a:t>Things move still, but “each of these movements must be caused by a substance unmovable in itself and eternal”. Except the earth which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Immutable(with a bit more detail)</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or unmoved </a:t>
            </a:r>
            <a:r>
              <a:rPr lang="en"/>
              <a:t>substance</a:t>
            </a:r>
            <a:endParaRPr/>
          </a:p>
          <a:p>
            <a:pPr indent="-311150" lvl="0" marL="457200" rtl="0" algn="l">
              <a:spcBef>
                <a:spcPts val="1600"/>
              </a:spcBef>
              <a:spcAft>
                <a:spcPts val="0"/>
              </a:spcAft>
              <a:buSzPts val="1300"/>
              <a:buChar char="-"/>
            </a:pPr>
            <a:r>
              <a:rPr lang="en"/>
              <a:t>‘God’</a:t>
            </a:r>
            <a:endParaRPr/>
          </a:p>
          <a:p>
            <a:pPr indent="-311150" lvl="0" marL="457200" rtl="0" algn="l">
              <a:spcBef>
                <a:spcPts val="0"/>
              </a:spcBef>
              <a:spcAft>
                <a:spcPts val="0"/>
              </a:spcAft>
              <a:buSzPts val="1300"/>
              <a:buChar char="-"/>
            </a:pPr>
            <a:r>
              <a:rPr lang="en"/>
              <a:t>The unmoved mover is pure actuality, non-material</a:t>
            </a:r>
            <a:endParaRPr/>
          </a:p>
          <a:p>
            <a:pPr indent="-311150" lvl="0" marL="457200" rtl="0" algn="l">
              <a:spcBef>
                <a:spcPts val="0"/>
              </a:spcBef>
              <a:spcAft>
                <a:spcPts val="0"/>
              </a:spcAft>
              <a:buSzPts val="1300"/>
              <a:buChar char="-"/>
            </a:pPr>
            <a:r>
              <a:rPr lang="en"/>
              <a:t>The unmoved mover is always one with itself - thinking is thinking on thinking for it.</a:t>
            </a:r>
            <a:endParaRPr/>
          </a:p>
          <a:p>
            <a:pPr indent="-311150" lvl="0" marL="457200" rtl="0" algn="l">
              <a:spcBef>
                <a:spcPts val="0"/>
              </a:spcBef>
              <a:spcAft>
                <a:spcPts val="0"/>
              </a:spcAft>
              <a:buSzPts val="1300"/>
              <a:buChar char="-"/>
            </a:pPr>
            <a:r>
              <a:rPr lang="en"/>
              <a:t>From my reading, I took this away</a:t>
            </a:r>
            <a:endParaRPr/>
          </a:p>
          <a:p>
            <a:pPr indent="-298450" lvl="1" marL="914400" rtl="0" algn="l">
              <a:spcBef>
                <a:spcPts val="0"/>
              </a:spcBef>
              <a:spcAft>
                <a:spcPts val="0"/>
              </a:spcAft>
              <a:buSzPts val="1100"/>
              <a:buChar char="-"/>
            </a:pPr>
            <a:r>
              <a:rPr lang="en"/>
              <a:t>The unmoved mover is </a:t>
            </a:r>
            <a:r>
              <a:rPr lang="en"/>
              <a:t>actuality</a:t>
            </a:r>
            <a:r>
              <a:rPr lang="en"/>
              <a:t>, is understanding, is good</a:t>
            </a:r>
            <a:endParaRPr/>
          </a:p>
          <a:p>
            <a:pPr indent="-298450" lvl="1" marL="914400" rtl="0" algn="l">
              <a:spcBef>
                <a:spcPts val="0"/>
              </a:spcBef>
              <a:spcAft>
                <a:spcPts val="0"/>
              </a:spcAft>
              <a:buSzPts val="1100"/>
              <a:buChar char="-"/>
            </a:pPr>
            <a:r>
              <a:rPr lang="en"/>
              <a:t>Think about when you gain some understanding about a subject or have a eureka moment. This knowledge is what the unmoved mover has about </a:t>
            </a:r>
            <a:r>
              <a:rPr i="1" lang="en"/>
              <a:t>all </a:t>
            </a:r>
            <a:r>
              <a:rPr lang="en"/>
              <a:t>things </a:t>
            </a:r>
            <a:r>
              <a:rPr i="1" lang="en"/>
              <a:t>all </a:t>
            </a:r>
            <a:r>
              <a:rPr lang="en"/>
              <a:t>the time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cont.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initiated all motion?</a:t>
            </a:r>
            <a:endParaRPr/>
          </a:p>
          <a:p>
            <a:pPr indent="-311150" lvl="0" marL="457200" rtl="0" algn="l">
              <a:spcBef>
                <a:spcPts val="0"/>
              </a:spcBef>
              <a:spcAft>
                <a:spcPts val="0"/>
              </a:spcAft>
              <a:buSzPts val="1300"/>
              <a:buChar char="-"/>
            </a:pPr>
            <a:r>
              <a:rPr lang="en"/>
              <a:t>Potentiality needs something to </a:t>
            </a:r>
            <a:r>
              <a:rPr lang="en"/>
              <a:t>initiate</a:t>
            </a:r>
            <a:r>
              <a:rPr lang="en"/>
              <a:t> it → actuality</a:t>
            </a:r>
            <a:endParaRPr/>
          </a:p>
          <a:p>
            <a:pPr indent="-311150" lvl="0" marL="457200" rtl="0" algn="l">
              <a:spcBef>
                <a:spcPts val="0"/>
              </a:spcBef>
              <a:spcAft>
                <a:spcPts val="0"/>
              </a:spcAft>
              <a:buSzPts val="1300"/>
              <a:buChar char="-"/>
            </a:pPr>
            <a:r>
              <a:rPr lang="en"/>
              <a:t>Actuality is </a:t>
            </a:r>
            <a:r>
              <a:rPr lang="en"/>
              <a:t>antecedent</a:t>
            </a:r>
            <a:r>
              <a:rPr lang="en"/>
              <a:t> to potentiality</a:t>
            </a:r>
            <a:endParaRPr/>
          </a:p>
          <a:p>
            <a:pPr indent="-298450" lvl="1" marL="914400" rtl="0" algn="l">
              <a:spcBef>
                <a:spcPts val="0"/>
              </a:spcBef>
              <a:spcAft>
                <a:spcPts val="0"/>
              </a:spcAft>
              <a:buSzPts val="1100"/>
              <a:buChar char="-"/>
            </a:pPr>
            <a:r>
              <a:rPr lang="en"/>
              <a:t>Before birth you were a potentiality within your parents composite substance. Once born you become an actuality, but not without some already </a:t>
            </a:r>
            <a:r>
              <a:rPr lang="en"/>
              <a:t>existing</a:t>
            </a:r>
            <a:r>
              <a:rPr lang="en"/>
              <a:t> actuality.</a:t>
            </a:r>
            <a:endParaRPr/>
          </a:p>
          <a:p>
            <a:pPr indent="-298450" lvl="1" marL="914400" rtl="0" algn="l">
              <a:spcBef>
                <a:spcPts val="0"/>
              </a:spcBef>
              <a:spcAft>
                <a:spcPts val="0"/>
              </a:spcAft>
              <a:buSzPts val="1100"/>
              <a:buChar char="-"/>
            </a:pPr>
            <a:r>
              <a:rPr lang="en"/>
              <a:t>In context of the universe, there was a </a:t>
            </a:r>
            <a:r>
              <a:rPr lang="en"/>
              <a:t>beginning, beginning must follow from something else separate from the universe, therefore the universe was caused by something else</a:t>
            </a:r>
            <a:endParaRPr/>
          </a:p>
          <a:p>
            <a:pPr indent="-311150" lvl="0" marL="457200" rtl="0" algn="l">
              <a:spcBef>
                <a:spcPts val="0"/>
              </a:spcBef>
              <a:spcAft>
                <a:spcPts val="0"/>
              </a:spcAft>
              <a:buSzPts val="1300"/>
              <a:buChar char="-"/>
            </a:pPr>
            <a:r>
              <a:rPr lang="en"/>
              <a:t>Said distinction informs Aristotle’s Cyclical account of nature</a:t>
            </a:r>
            <a:endParaRPr/>
          </a:p>
          <a:p>
            <a:pPr indent="-298450" lvl="1" marL="914400" rtl="0" algn="l">
              <a:spcBef>
                <a:spcPts val="0"/>
              </a:spcBef>
              <a:spcAft>
                <a:spcPts val="0"/>
              </a:spcAft>
              <a:buSzPts val="1100"/>
              <a:buChar char="-"/>
            </a:pPr>
            <a:r>
              <a:rPr lang="en"/>
              <a:t>Eg. The planets and stars end at their starting point, eternally. </a:t>
            </a:r>
            <a:endParaRPr/>
          </a:p>
          <a:p>
            <a:pPr indent="-311150" lvl="0" marL="457200" rtl="0" algn="l">
              <a:spcBef>
                <a:spcPts val="0"/>
              </a:spcBef>
              <a:spcAft>
                <a:spcPts val="0"/>
              </a:spcAft>
              <a:buSzPts val="1300"/>
              <a:buChar char="-"/>
            </a:pPr>
            <a:r>
              <a:rPr lang="en"/>
              <a:t>The only possible cause is something that is already actualized fully</a:t>
            </a:r>
            <a:endParaRPr/>
          </a:p>
          <a:p>
            <a:pPr indent="-298450" lvl="1" marL="914400" rtl="0" algn="l">
              <a:spcBef>
                <a:spcPts val="0"/>
              </a:spcBef>
              <a:spcAft>
                <a:spcPts val="0"/>
              </a:spcAft>
              <a:buSzPts val="1100"/>
              <a:buChar char="-"/>
            </a:pPr>
            <a:r>
              <a:rPr lang="en"/>
              <a:t>Because the universe exists in eternal change and motion, there must be some uncaused cause or first mover</a:t>
            </a:r>
            <a:endParaRPr/>
          </a:p>
          <a:p>
            <a:pPr indent="-298450" lvl="1" marL="914400" rtl="0" algn="l">
              <a:spcBef>
                <a:spcPts val="0"/>
              </a:spcBef>
              <a:spcAft>
                <a:spcPts val="0"/>
              </a:spcAft>
              <a:buSzPts val="1100"/>
              <a:buChar char="-"/>
            </a:pPr>
            <a:r>
              <a:rPr lang="en"/>
              <a:t>Mover is a final cause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cont.</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...change is eternal so there cannot be a “</a:t>
            </a:r>
            <a:r>
              <a:rPr lang="en"/>
              <a:t>beginning</a:t>
            </a:r>
            <a:r>
              <a:rPr lang="en"/>
              <a:t>”</a:t>
            </a:r>
            <a:endParaRPr/>
          </a:p>
          <a:p>
            <a:pPr indent="-298450" lvl="1" marL="914400" rtl="0" algn="l">
              <a:spcBef>
                <a:spcPts val="0"/>
              </a:spcBef>
              <a:spcAft>
                <a:spcPts val="0"/>
              </a:spcAft>
              <a:buSzPts val="1100"/>
              <a:buChar char="-"/>
            </a:pPr>
            <a:r>
              <a:rPr lang="en"/>
              <a:t>This is the </a:t>
            </a:r>
            <a:r>
              <a:rPr lang="en"/>
              <a:t>unmoved</a:t>
            </a:r>
            <a:r>
              <a:rPr lang="en"/>
              <a:t> mover, but it causes change as an final, not efficient cause. </a:t>
            </a:r>
            <a:endParaRPr/>
          </a:p>
          <a:p>
            <a:pPr indent="-298450" lvl="1" marL="914400" rtl="0" algn="l">
              <a:spcBef>
                <a:spcPts val="0"/>
              </a:spcBef>
              <a:spcAft>
                <a:spcPts val="0"/>
              </a:spcAft>
              <a:buSzPts val="1100"/>
              <a:buChar char="-"/>
            </a:pPr>
            <a:r>
              <a:rPr lang="en"/>
              <a:t>So, rather, it is some attractive process(it seems) that allows the unmoved mover </a:t>
            </a:r>
            <a:r>
              <a:rPr lang="en"/>
              <a:t>to produce motion, </a:t>
            </a:r>
            <a:r>
              <a:rPr lang="en"/>
              <a:t>not by pushing.</a:t>
            </a:r>
            <a:endParaRPr/>
          </a:p>
          <a:p>
            <a:pPr indent="-298450" lvl="1" marL="914400" rtl="0" algn="l">
              <a:spcBef>
                <a:spcPts val="0"/>
              </a:spcBef>
              <a:spcAft>
                <a:spcPts val="0"/>
              </a:spcAft>
              <a:buSzPts val="1100"/>
              <a:buChar char="-"/>
            </a:pPr>
            <a:r>
              <a:rPr lang="en"/>
              <a:t>Aristotle, to all </a:t>
            </a:r>
            <a:r>
              <a:rPr lang="en"/>
              <a:t>appearances,</a:t>
            </a:r>
            <a:r>
              <a:rPr lang="en"/>
              <a:t> thinks that if the prime mover acted as an efficient cause, then the prime mover would be affected by pushing(the prime mover could decide to push or not to push, making the prime mover have potentiality(which would have to be explained)). </a:t>
            </a:r>
            <a:endParaRPr/>
          </a:p>
          <a:p>
            <a:pPr indent="-311150" lvl="0" marL="457200" rtl="0" algn="l">
              <a:spcBef>
                <a:spcPts val="0"/>
              </a:spcBef>
              <a:spcAft>
                <a:spcPts val="0"/>
              </a:spcAft>
              <a:buSzPts val="1300"/>
              <a:buChar char="-"/>
            </a:pPr>
            <a:r>
              <a:rPr lang="en"/>
              <a:t>It cannot be acted upon and exists necessarily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12, Chapter 8</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Why and how do the planets move?</a:t>
            </a:r>
            <a:endParaRPr/>
          </a:p>
          <a:p>
            <a:pPr indent="-311150" lvl="0" marL="457200" rtl="0" algn="l">
              <a:spcBef>
                <a:spcPts val="0"/>
              </a:spcBef>
              <a:spcAft>
                <a:spcPts val="0"/>
              </a:spcAft>
              <a:buSzPts val="1300"/>
              <a:buChar char="-"/>
            </a:pPr>
            <a:r>
              <a:rPr lang="en"/>
              <a:t>How many unmovable substances are there?</a:t>
            </a:r>
            <a:endParaRPr/>
          </a:p>
          <a:p>
            <a:pPr indent="-311150" lvl="0" marL="457200" rtl="0" algn="l">
              <a:spcBef>
                <a:spcPts val="0"/>
              </a:spcBef>
              <a:spcAft>
                <a:spcPts val="0"/>
              </a:spcAft>
              <a:buSzPts val="1300"/>
              <a:buChar char="-"/>
            </a:pPr>
            <a:r>
              <a:rPr lang="en"/>
              <a:t>How do we study these planetary motion?</a:t>
            </a:r>
            <a:endParaRPr/>
          </a:p>
          <a:p>
            <a:pPr indent="-311150" lvl="0" marL="457200" rtl="0" algn="l">
              <a:spcBef>
                <a:spcPts val="0"/>
              </a:spcBef>
              <a:spcAft>
                <a:spcPts val="0"/>
              </a:spcAft>
              <a:buSzPts val="1300"/>
              <a:buChar char="-"/>
            </a:pPr>
            <a:r>
              <a:rPr lang="en"/>
              <a:t>How many heavens are there?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11700" y="69675"/>
            <a:ext cx="8520600" cy="5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XII.8, Aristotle’s Cosmology</a:t>
            </a:r>
            <a:endParaRPr/>
          </a:p>
        </p:txBody>
      </p:sp>
      <p:sp>
        <p:nvSpPr>
          <p:cNvPr id="185" name="Google Shape;185;p21"/>
          <p:cNvSpPr txBox="1"/>
          <p:nvPr>
            <p:ph idx="1" type="body"/>
          </p:nvPr>
        </p:nvSpPr>
        <p:spPr>
          <a:xfrm>
            <a:off x="369750" y="500750"/>
            <a:ext cx="8520600" cy="3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and how do the planets move?</a:t>
            </a:r>
            <a:endParaRPr/>
          </a:p>
          <a:p>
            <a:pPr indent="-311150" lvl="0" marL="457200" rtl="0" algn="l">
              <a:spcBef>
                <a:spcPts val="1600"/>
              </a:spcBef>
              <a:spcAft>
                <a:spcPts val="0"/>
              </a:spcAft>
              <a:buSzPts val="1300"/>
              <a:buChar char="-"/>
            </a:pPr>
            <a:r>
              <a:rPr lang="en"/>
              <a:t>They move by means of the first mover who is unmovable in itself or accident(p. 3645) → But as a final cause, through attraction or mirroring</a:t>
            </a:r>
            <a:endParaRPr/>
          </a:p>
          <a:p>
            <a:pPr indent="-311150" lvl="0" marL="457200" rtl="0" algn="l">
              <a:spcBef>
                <a:spcPts val="0"/>
              </a:spcBef>
              <a:spcAft>
                <a:spcPts val="0"/>
              </a:spcAft>
              <a:buSzPts val="1300"/>
              <a:buChar char="-"/>
            </a:pPr>
            <a:r>
              <a:rPr lang="en"/>
              <a:t>Local Motion(?): Aristotle uses “unmoved movers”, at points, to also describe the movements of the planets, but these movements are not analogous with the prime mover. </a:t>
            </a:r>
            <a:endParaRPr/>
          </a:p>
          <a:p>
            <a:pPr indent="-298450" lvl="1" marL="914400" rtl="0" algn="l">
              <a:spcBef>
                <a:spcPts val="0"/>
              </a:spcBef>
              <a:spcAft>
                <a:spcPts val="0"/>
              </a:spcAft>
              <a:buSzPts val="1100"/>
              <a:buChar char="-"/>
            </a:pPr>
            <a:r>
              <a:rPr lang="en"/>
              <a:t>Aristotle goes on to say that these other spatial movements(planets) has already been proved in the physics. </a:t>
            </a:r>
            <a:endParaRPr/>
          </a:p>
          <a:p>
            <a:pPr indent="-298450" lvl="1" marL="914400" rtl="0" algn="l">
              <a:spcBef>
                <a:spcPts val="0"/>
              </a:spcBef>
              <a:spcAft>
                <a:spcPts val="0"/>
              </a:spcAft>
              <a:buSzPts val="1100"/>
              <a:buChar char="-"/>
            </a:pPr>
            <a:r>
              <a:rPr lang="en"/>
              <a:t>Things like animals move to reach their natural place, but the planets are already in their natural place → reached the end of their evolution</a:t>
            </a:r>
            <a:endParaRPr/>
          </a:p>
          <a:p>
            <a:pPr indent="-298450" lvl="1" marL="914400" rtl="0" algn="l">
              <a:spcBef>
                <a:spcPts val="0"/>
              </a:spcBef>
              <a:spcAft>
                <a:spcPts val="0"/>
              </a:spcAft>
              <a:buSzPts val="1100"/>
              <a:buChar char="-"/>
            </a:pPr>
            <a:r>
              <a:rPr lang="en"/>
              <a:t>The purpose of the fifth element is circular motion, that is it.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