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b="def" i="def"/>
      <a:tcStyle>
        <a:tcBdr/>
        <a:fill>
          <a:solidFill>
            <a:srgbClr val="E7E9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b="def" i="def"/>
      <a:tcStyle>
        <a:tcBdr/>
        <a:fill>
          <a:solidFill>
            <a:srgbClr val="E7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b="def" i="def"/>
      <a:tcStyle>
        <a:tcBdr/>
        <a:fill>
          <a:solidFill>
            <a:srgbClr val="E8F0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ptos"/>
      </a:defRPr>
    </a:lvl1pPr>
    <a:lvl2pPr indent="228600" latinLnBrk="0">
      <a:defRPr sz="1200">
        <a:latin typeface="+mn-lt"/>
        <a:ea typeface="+mn-ea"/>
        <a:cs typeface="+mn-cs"/>
        <a:sym typeface="Aptos"/>
      </a:defRPr>
    </a:lvl2pPr>
    <a:lvl3pPr indent="457200" latinLnBrk="0">
      <a:defRPr sz="1200">
        <a:latin typeface="+mn-lt"/>
        <a:ea typeface="+mn-ea"/>
        <a:cs typeface="+mn-cs"/>
        <a:sym typeface="Aptos"/>
      </a:defRPr>
    </a:lvl3pPr>
    <a:lvl4pPr indent="685800" latinLnBrk="0">
      <a:defRPr sz="1200">
        <a:latin typeface="+mn-lt"/>
        <a:ea typeface="+mn-ea"/>
        <a:cs typeface="+mn-cs"/>
        <a:sym typeface="Aptos"/>
      </a:defRPr>
    </a:lvl4pPr>
    <a:lvl5pPr indent="914400" latinLnBrk="0">
      <a:defRPr sz="1200">
        <a:latin typeface="+mn-lt"/>
        <a:ea typeface="+mn-ea"/>
        <a:cs typeface="+mn-cs"/>
        <a:sym typeface="Aptos"/>
      </a:defRPr>
    </a:lvl5pPr>
    <a:lvl6pPr indent="1143000" latinLnBrk="0">
      <a:defRPr sz="1200">
        <a:latin typeface="+mn-lt"/>
        <a:ea typeface="+mn-ea"/>
        <a:cs typeface="+mn-cs"/>
        <a:sym typeface="Aptos"/>
      </a:defRPr>
    </a:lvl6pPr>
    <a:lvl7pPr indent="1371600" latinLnBrk="0">
      <a:defRPr sz="1200">
        <a:latin typeface="+mn-lt"/>
        <a:ea typeface="+mn-ea"/>
        <a:cs typeface="+mn-cs"/>
        <a:sym typeface="Aptos"/>
      </a:defRPr>
    </a:lvl7pPr>
    <a:lvl8pPr indent="1600200" latinLnBrk="0">
      <a:defRPr sz="1200">
        <a:latin typeface="+mn-lt"/>
        <a:ea typeface="+mn-ea"/>
        <a:cs typeface="+mn-cs"/>
        <a:sym typeface="Aptos"/>
      </a:defRPr>
    </a:lvl8pPr>
    <a:lvl9pPr indent="1828800" latinLnBrk="0">
      <a:defRPr sz="1200">
        <a:latin typeface="+mn-lt"/>
        <a:ea typeface="+mn-ea"/>
        <a:cs typeface="+mn-cs"/>
        <a:sym typeface="Apto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4"/>
          <p:cNvSpPr txBox="1"/>
          <p:nvPr/>
        </p:nvSpPr>
        <p:spPr>
          <a:xfrm>
            <a:off x="2135073" y="1057892"/>
            <a:ext cx="2730418"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Lebron James</a:t>
            </a:r>
          </a:p>
          <a:p>
            <a:pPr>
              <a:defRPr sz="1100"/>
            </a:pPr>
            <a:r>
              <a:t>Analyst </a:t>
            </a:r>
          </a:p>
          <a:p>
            <a:pPr>
              <a:defRPr sz="1100"/>
            </a:pPr>
            <a:r>
              <a:t>Deloitte Backend Developer</a:t>
            </a:r>
          </a:p>
          <a:p>
            <a:pPr>
              <a:defRPr sz="1100"/>
            </a:pPr>
            <a:r>
              <a:t>Email: LeJames@deloitte.com</a:t>
            </a:r>
          </a:p>
        </p:txBody>
      </p:sp>
      <p:sp>
        <p:nvSpPr>
          <p:cNvPr id="95" name="TextBox 8"/>
          <p:cNvSpPr txBox="1"/>
          <p:nvPr/>
        </p:nvSpPr>
        <p:spPr>
          <a:xfrm>
            <a:off x="5522901" y="3233286"/>
            <a:ext cx="6331486" cy="235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1200">
                <a:latin typeface="Times Roman"/>
                <a:ea typeface="Times Roman"/>
                <a:cs typeface="Times Roman"/>
                <a:sym typeface="Times Roman"/>
              </a:defRPr>
            </a:pPr>
            <a:r>
              <a:rPr b="1"/>
              <a:t>Management Consultant, Nile Advisory Group (Jan 2021 – Present)</a:t>
            </a:r>
            <a:br/>
            <a:r>
              <a:t>Led large-scale transformation programs for hospitality and travel clients, achieving efficiency improvements of 25%+. Developed and embedded PMO frameworks to align project delivery with strategic goals. Directed digital transformation initiatives, including ERP rollouts and process automation, improving organizational responsiveness. Conducted executive workshops and training sessions on supply chain optimization, governance, and performance management.</a:t>
            </a:r>
          </a:p>
          <a:p>
            <a:pPr defTabSz="457200">
              <a:spcBef>
                <a:spcPts val="1200"/>
              </a:spcBef>
              <a:defRPr sz="1200">
                <a:latin typeface="Times Roman"/>
                <a:ea typeface="Times Roman"/>
                <a:cs typeface="Times Roman"/>
                <a:sym typeface="Times Roman"/>
              </a:defRPr>
            </a:pPr>
            <a:r>
              <a:rPr b="1"/>
              <a:t>Business Consultant, Delta Consulting Services (Jan 2013 – Dec 2020)</a:t>
            </a:r>
            <a:br/>
            <a:r>
              <a:t>Provided strategic advisory to clients in retail, financial services, and government, focusing on growth planning, restructuring, and competitive positioning. Guided organizational redesigns and market-entry strategies that strengthened client resilience and long-term performance.</a:t>
            </a:r>
          </a:p>
        </p:txBody>
      </p:sp>
      <p:sp>
        <p:nvSpPr>
          <p:cNvPr id="96" name="TextBox 9"/>
          <p:cNvSpPr txBox="1"/>
          <p:nvPr/>
        </p:nvSpPr>
        <p:spPr>
          <a:xfrm>
            <a:off x="5576366" y="2751175"/>
            <a:ext cx="1843508"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Relevant Experience</a:t>
            </a:r>
          </a:p>
        </p:txBody>
      </p:sp>
      <p:sp>
        <p:nvSpPr>
          <p:cNvPr id="97" name="TextBox 10"/>
          <p:cNvSpPr txBox="1"/>
          <p:nvPr/>
        </p:nvSpPr>
        <p:spPr>
          <a:xfrm>
            <a:off x="5576366" y="685759"/>
            <a:ext cx="324646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Summary of Professional Experience</a:t>
            </a:r>
          </a:p>
        </p:txBody>
      </p:sp>
      <p:sp>
        <p:nvSpPr>
          <p:cNvPr id="98" name="TextBox 12"/>
          <p:cNvSpPr txBox="1"/>
          <p:nvPr/>
        </p:nvSpPr>
        <p:spPr>
          <a:xfrm>
            <a:off x="5632897" y="1057892"/>
            <a:ext cx="6004561" cy="217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1200">
                <a:latin typeface="Times Roman"/>
                <a:ea typeface="Times Roman"/>
                <a:cs typeface="Times Roman"/>
                <a:sym typeface="Times Roman"/>
              </a:defRPr>
            </a:pPr>
            <a:r>
              <a:t>I am a Backend Engineer with over 9 years of experience specializing in designing and delivering high-performance APIs for large-scale systems in the Middle East. Proficient in Java, Spring Boot, and Node.js, I have built secure, reliable, and well-documented APIs that power finance, healthcare, and e-commerce platforms. My expertise lies in architecting clean API contracts, optimizing request/response flows, and ensuring seamless integrations across services. With a strong foundation in database design and system performance tuning, I consistently deliver backend solutions that are scalable, maintainable, and aligned with business needs.</a:t>
            </a:r>
          </a:p>
          <a:p>
            <a:pPr defTabSz="457200">
              <a:defRPr sz="1200">
                <a:solidFill>
                  <a:srgbClr val="808080"/>
                </a:solidFill>
                <a:latin typeface="Times Roman"/>
                <a:ea typeface="Times Roman"/>
                <a:cs typeface="Times Roman"/>
                <a:sym typeface="Times Roman"/>
              </a:defRPr>
            </a:pPr>
          </a:p>
          <a:p>
            <a:pPr defTabSz="457200">
              <a:spcBef>
                <a:spcPts val="1200"/>
              </a:spcBef>
              <a:defRPr sz="1200">
                <a:latin typeface="Times Roman"/>
                <a:ea typeface="Times Roman"/>
                <a:cs typeface="Times Roman"/>
                <a:sym typeface="Times Roman"/>
              </a:defRPr>
            </a:pPr>
          </a:p>
        </p:txBody>
      </p:sp>
      <p:sp>
        <p:nvSpPr>
          <p:cNvPr id="99" name="Straight Connector 14"/>
          <p:cNvSpPr/>
          <p:nvPr/>
        </p:nvSpPr>
        <p:spPr>
          <a:xfrm>
            <a:off x="5602280" y="1023598"/>
            <a:ext cx="5911296" cy="1"/>
          </a:xfrm>
          <a:prstGeom prst="line">
            <a:avLst/>
          </a:prstGeom>
          <a:ln w="12700">
            <a:solidFill>
              <a:schemeClr val="accent6"/>
            </a:solidFill>
            <a:miter/>
          </a:ln>
        </p:spPr>
        <p:txBody>
          <a:bodyPr lIns="45719" rIns="45719"/>
          <a:lstStyle/>
          <a:p>
            <a:pPr/>
          </a:p>
        </p:txBody>
      </p:sp>
      <p:sp>
        <p:nvSpPr>
          <p:cNvPr id="100" name="Straight Connector 15"/>
          <p:cNvSpPr/>
          <p:nvPr/>
        </p:nvSpPr>
        <p:spPr>
          <a:xfrm>
            <a:off x="5640644" y="3082879"/>
            <a:ext cx="5911295" cy="1"/>
          </a:xfrm>
          <a:prstGeom prst="line">
            <a:avLst/>
          </a:prstGeom>
          <a:ln w="12700">
            <a:solidFill>
              <a:schemeClr val="accent6"/>
            </a:solidFill>
            <a:miter/>
          </a:ln>
        </p:spPr>
        <p:txBody>
          <a:bodyPr lIns="45719" rIns="45719"/>
          <a:lstStyle/>
          <a:p>
            <a:pPr/>
          </a:p>
        </p:txBody>
      </p:sp>
      <p:sp>
        <p:nvSpPr>
          <p:cNvPr id="101" name="TextBox 16"/>
          <p:cNvSpPr txBox="1"/>
          <p:nvPr/>
        </p:nvSpPr>
        <p:spPr>
          <a:xfrm>
            <a:off x="345600" y="3223633"/>
            <a:ext cx="1983169"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Aptos Display"/>
                <a:ea typeface="Aptos Display"/>
                <a:cs typeface="Aptos Display"/>
                <a:sym typeface="Aptos Display"/>
              </a:defRPr>
            </a:pPr>
            <a:r>
              <a:t>Business Skills:</a:t>
            </a:r>
          </a:p>
          <a:p>
            <a:pPr marL="171450" indent="-171450">
              <a:buSzPct val="100000"/>
              <a:buFont typeface="Arial"/>
              <a:buChar char="•"/>
              <a:defRPr sz="1200">
                <a:latin typeface="Aptos Display"/>
                <a:ea typeface="Aptos Display"/>
                <a:cs typeface="Aptos Display"/>
                <a:sym typeface="Aptos Display"/>
              </a:defRPr>
            </a:pPr>
            <a:r>
              <a:t>Strategic Planning &amp; Execution</a:t>
            </a:r>
          </a:p>
          <a:p>
            <a:pPr marL="171450" indent="-171450">
              <a:buSzPct val="100000"/>
              <a:buFont typeface="Arial"/>
              <a:buChar char="•"/>
              <a:defRPr sz="1200">
                <a:latin typeface="Aptos Display"/>
                <a:ea typeface="Aptos Display"/>
                <a:cs typeface="Aptos Display"/>
                <a:sym typeface="Aptos Display"/>
              </a:defRPr>
            </a:pPr>
            <a:r>
              <a:t>Agile &amp; Scrum Methodologies</a:t>
            </a:r>
          </a:p>
          <a:p>
            <a:pPr marL="171450" indent="-171450">
              <a:buSzPct val="100000"/>
              <a:buFont typeface="Arial"/>
              <a:buChar char="•"/>
              <a:defRPr sz="1200">
                <a:latin typeface="Aptos Display"/>
                <a:ea typeface="Aptos Display"/>
                <a:cs typeface="Aptos Display"/>
                <a:sym typeface="Aptos Display"/>
              </a:defRPr>
            </a:pPr>
            <a:r>
              <a:t>Client Communication</a:t>
            </a:r>
          </a:p>
          <a:p>
            <a:pPr marL="171450" indent="-171450">
              <a:buSzPct val="100000"/>
              <a:buFont typeface="Arial"/>
              <a:buChar char="•"/>
              <a:defRPr sz="1200">
                <a:latin typeface="Aptos Display"/>
                <a:ea typeface="Aptos Display"/>
                <a:cs typeface="Aptos Display"/>
                <a:sym typeface="Aptos Display"/>
              </a:defRPr>
            </a:pPr>
            <a:r>
              <a:t>Stakeholder Engagement</a:t>
            </a:r>
          </a:p>
          <a:p>
            <a:pPr marL="171450" indent="-171450">
              <a:buSzPct val="100000"/>
              <a:buFont typeface="Arial"/>
              <a:buChar char="•"/>
              <a:defRPr sz="1200">
                <a:latin typeface="Aptos Display"/>
                <a:ea typeface="Aptos Display"/>
                <a:cs typeface="Aptos Display"/>
                <a:sym typeface="Aptos Display"/>
              </a:defRPr>
            </a:pPr>
            <a:r>
              <a:t>Problem-Solving</a:t>
            </a:r>
          </a:p>
          <a:p>
            <a:pPr marL="171450" indent="-171450">
              <a:buSzPct val="100000"/>
              <a:buFont typeface="Arial"/>
              <a:buChar char="•"/>
              <a:defRPr sz="1200">
                <a:latin typeface="Aptos Display"/>
                <a:ea typeface="Aptos Display"/>
                <a:cs typeface="Aptos Display"/>
                <a:sym typeface="Aptos Display"/>
              </a:defRPr>
            </a:pPr>
            <a:r>
              <a:t>Product Mindset</a:t>
            </a:r>
          </a:p>
        </p:txBody>
      </p:sp>
      <p:sp>
        <p:nvSpPr>
          <p:cNvPr id="102" name="TextBox 17"/>
          <p:cNvSpPr txBox="1"/>
          <p:nvPr/>
        </p:nvSpPr>
        <p:spPr>
          <a:xfrm>
            <a:off x="2253138" y="3180028"/>
            <a:ext cx="1681975" cy="2402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b="1" sz="1200">
                <a:latin typeface="Times Roman"/>
                <a:ea typeface="Times Roman"/>
                <a:cs typeface="Times Roman"/>
                <a:sym typeface="Times Roman"/>
              </a:defRPr>
            </a:pPr>
            <a:r>
              <a:t>Technology Skills:</a:t>
            </a:r>
            <a:endParaRPr b="0"/>
          </a:p>
          <a:p>
            <a:pPr marL="615950" indent="-476250">
              <a:buSzPct val="100000"/>
              <a:buFont typeface="Times Roman"/>
              <a:buChar char="•"/>
              <a:defRPr sz="1100"/>
            </a:pPr>
            <a:r>
              <a:t>Java / Spring Boot</a:t>
            </a:r>
          </a:p>
          <a:p>
            <a:pPr marL="615950" indent="-476250">
              <a:buSzPct val="100000"/>
              <a:buFont typeface="Times Roman"/>
              <a:buChar char="•"/>
              <a:defRPr sz="1100"/>
            </a:pPr>
            <a:r>
              <a:t>Node.js / Express</a:t>
            </a:r>
          </a:p>
          <a:p>
            <a:pPr marL="615950" indent="-476250">
              <a:buSzPct val="100000"/>
              <a:buFont typeface="Times Roman"/>
              <a:buChar char="•"/>
              <a:defRPr sz="1100"/>
            </a:pPr>
            <a:r>
              <a:t>RESTful &amp; GraphQL API Design</a:t>
            </a:r>
          </a:p>
          <a:p>
            <a:pPr marL="615950" indent="-476250">
              <a:buSzPct val="100000"/>
              <a:buFont typeface="Times Roman"/>
              <a:buChar char="•"/>
              <a:defRPr sz="1100"/>
            </a:pPr>
            <a:r>
              <a:t>SQL &amp; NoSQL Databases</a:t>
            </a:r>
          </a:p>
          <a:p>
            <a:pPr marL="615950" indent="-476250">
              <a:buSzPct val="100000"/>
              <a:buFont typeface="Times Roman"/>
              <a:buChar char="•"/>
              <a:defRPr sz="1100"/>
            </a:pPr>
            <a:r>
              <a:t>Microservices Architecture</a:t>
            </a:r>
          </a:p>
          <a:p>
            <a:pPr marL="615950" indent="-476250">
              <a:buSzPct val="100000"/>
              <a:buFont typeface="Times Roman"/>
              <a:buChar char="•"/>
              <a:defRPr sz="1100"/>
            </a:pPr>
            <a:r>
              <a:t>Docker</a:t>
            </a:r>
          </a:p>
        </p:txBody>
      </p:sp>
      <p:sp>
        <p:nvSpPr>
          <p:cNvPr id="103" name="TextBox 18"/>
          <p:cNvSpPr txBox="1"/>
          <p:nvPr/>
        </p:nvSpPr>
        <p:spPr>
          <a:xfrm>
            <a:off x="3848004" y="3223633"/>
            <a:ext cx="1546378" cy="133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Aptos Display"/>
                <a:ea typeface="Aptos Display"/>
                <a:cs typeface="Aptos Display"/>
                <a:sym typeface="Aptos Display"/>
              </a:defRPr>
            </a:pPr>
            <a:r>
              <a:t>Industry Experience:</a:t>
            </a:r>
          </a:p>
          <a:p>
            <a:pPr marL="171450" indent="-171450">
              <a:buSzPct val="100000"/>
              <a:buFont typeface="Arial"/>
              <a:buChar char="•"/>
              <a:defRPr sz="1200">
                <a:latin typeface="Aptos Display"/>
                <a:ea typeface="Aptos Display"/>
                <a:cs typeface="Aptos Display"/>
                <a:sym typeface="Aptos Display"/>
              </a:defRPr>
            </a:pPr>
            <a:r>
              <a:t>Digital Marketing</a:t>
            </a:r>
          </a:p>
          <a:p>
            <a:pPr marL="171450" indent="-171450">
              <a:buSzPct val="100000"/>
              <a:buFont typeface="Arial"/>
              <a:buChar char="•"/>
              <a:defRPr sz="1200">
                <a:latin typeface="Aptos Display"/>
                <a:ea typeface="Aptos Display"/>
                <a:cs typeface="Aptos Display"/>
                <a:sym typeface="Aptos Display"/>
              </a:defRPr>
            </a:pPr>
            <a:r>
              <a:t>Banking &amp; Financial Services</a:t>
            </a:r>
          </a:p>
          <a:p>
            <a:pPr marL="171450" indent="-171450">
              <a:buSzPct val="100000"/>
              <a:buFont typeface="Arial"/>
              <a:buChar char="•"/>
              <a:defRPr sz="1200">
                <a:latin typeface="Aptos Display"/>
                <a:ea typeface="Aptos Display"/>
                <a:cs typeface="Aptos Display"/>
                <a:sym typeface="Aptos Display"/>
              </a:defRPr>
            </a:pPr>
            <a:r>
              <a:t>E-commerce &amp; Retail</a:t>
            </a:r>
          </a:p>
        </p:txBody>
      </p:sp>
      <p:sp>
        <p:nvSpPr>
          <p:cNvPr id="104" name="TextBox 19"/>
          <p:cNvSpPr txBox="1"/>
          <p:nvPr/>
        </p:nvSpPr>
        <p:spPr>
          <a:xfrm>
            <a:off x="227616" y="5627794"/>
            <a:ext cx="1370758"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Education:</a:t>
            </a:r>
          </a:p>
          <a:p>
            <a:pPr marL="171450" indent="-171450">
              <a:buSzPct val="100000"/>
              <a:buFont typeface="Arial"/>
              <a:buChar char="•"/>
              <a:defRPr sz="1200"/>
            </a:pPr>
            <a:r>
              <a:t>Bachelor’s degree in Computer Science, ASU</a:t>
            </a:r>
          </a:p>
        </p:txBody>
      </p:sp>
      <p:sp>
        <p:nvSpPr>
          <p:cNvPr id="105" name="TextBox 20"/>
          <p:cNvSpPr txBox="1"/>
          <p:nvPr/>
        </p:nvSpPr>
        <p:spPr>
          <a:xfrm>
            <a:off x="1613654" y="5652818"/>
            <a:ext cx="1287888"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Languages:</a:t>
            </a:r>
          </a:p>
          <a:p>
            <a:pPr marL="171450" indent="-171450">
              <a:buSzPct val="100000"/>
              <a:buFont typeface="Arial"/>
              <a:buChar char="•"/>
              <a:defRPr sz="1200"/>
            </a:pPr>
            <a:r>
              <a:t>Arabic</a:t>
            </a:r>
          </a:p>
          <a:p>
            <a:pPr marL="171450" indent="-171450">
              <a:buSzPct val="100000"/>
              <a:buFont typeface="Arial"/>
              <a:buChar char="•"/>
              <a:defRPr sz="1200"/>
            </a:pPr>
            <a:r>
              <a:t>English</a:t>
            </a:r>
          </a:p>
          <a:p>
            <a:pPr marL="171450" indent="-171450">
              <a:buSzPct val="100000"/>
              <a:buFont typeface="Arial"/>
              <a:buChar char="•"/>
              <a:defRPr sz="1200"/>
            </a:pPr>
            <a:r>
              <a:t>Dutch</a:t>
            </a:r>
          </a:p>
        </p:txBody>
      </p:sp>
      <p:sp>
        <p:nvSpPr>
          <p:cNvPr id="106" name="TextBox 21"/>
          <p:cNvSpPr txBox="1"/>
          <p:nvPr/>
        </p:nvSpPr>
        <p:spPr>
          <a:xfrm>
            <a:off x="2660837" y="5652818"/>
            <a:ext cx="3044083"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Certifications:</a:t>
            </a:r>
          </a:p>
          <a:p>
            <a:pPr marL="171450" indent="-171450">
              <a:buSzPct val="100000"/>
              <a:buFont typeface="Arial"/>
              <a:buChar char="•"/>
              <a:defRPr sz="1200"/>
            </a:pPr>
            <a:r>
              <a:t>AWS Certified Solutions Architect – Associate</a:t>
            </a:r>
          </a:p>
          <a:p>
            <a:pPr marL="171450" indent="-171450">
              <a:buSzPct val="100000"/>
              <a:buFont typeface="Arial"/>
              <a:buChar char="•"/>
              <a:defRPr sz="1200"/>
            </a:pPr>
            <a:r>
              <a:t>Microsoft Certified: Azure Administrator</a:t>
            </a:r>
          </a:p>
          <a:p>
            <a:pPr marL="171450" indent="-171450">
              <a:buSzPct val="100000"/>
              <a:buFont typeface="Arial"/>
              <a:buChar char="•"/>
              <a:defRPr sz="1200"/>
            </a:pPr>
            <a:r>
              <a:t>Kubernetes Certified Administrator (CKA)</a:t>
            </a:r>
          </a:p>
        </p:txBody>
      </p:sp>
      <p:sp>
        <p:nvSpPr>
          <p:cNvPr id="107" name="Straight Connector 22"/>
          <p:cNvSpPr/>
          <p:nvPr/>
        </p:nvSpPr>
        <p:spPr>
          <a:xfrm>
            <a:off x="265470" y="5608139"/>
            <a:ext cx="5000054" cy="1"/>
          </a:xfrm>
          <a:prstGeom prst="line">
            <a:avLst/>
          </a:prstGeom>
          <a:ln w="12700">
            <a:solidFill>
              <a:schemeClr val="accent6"/>
            </a:solidFill>
            <a:miter/>
          </a:ln>
        </p:spPr>
        <p:txBody>
          <a:bodyPr lIns="45719" rIns="45719"/>
          <a:lstStyle/>
          <a:p>
            <a:pPr/>
          </a:p>
        </p:txBody>
      </p:sp>
      <p:sp>
        <p:nvSpPr>
          <p:cNvPr id="108" name="TextBox 24"/>
          <p:cNvSpPr txBox="1"/>
          <p:nvPr/>
        </p:nvSpPr>
        <p:spPr>
          <a:xfrm>
            <a:off x="373694" y="2766433"/>
            <a:ext cx="10185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Key Skills	</a:t>
            </a:r>
          </a:p>
        </p:txBody>
      </p:sp>
      <p:sp>
        <p:nvSpPr>
          <p:cNvPr id="109" name="Straight Connector 25"/>
          <p:cNvSpPr/>
          <p:nvPr/>
        </p:nvSpPr>
        <p:spPr>
          <a:xfrm>
            <a:off x="327974" y="3082879"/>
            <a:ext cx="5000054" cy="1"/>
          </a:xfrm>
          <a:prstGeom prst="line">
            <a:avLst/>
          </a:prstGeom>
          <a:ln w="12700">
            <a:solidFill>
              <a:schemeClr val="accent6"/>
            </a:solidFill>
            <a:miter/>
          </a:ln>
        </p:spPr>
        <p:txBody>
          <a:bodyPr lIns="45719" rIns="45719"/>
          <a:lstStyle/>
          <a:p>
            <a:pPr/>
          </a:p>
        </p:txBody>
      </p:sp>
      <p:sp>
        <p:nvSpPr>
          <p:cNvPr id="110" name="TextBox 26"/>
          <p:cNvSpPr txBox="1"/>
          <p:nvPr/>
        </p:nvSpPr>
        <p:spPr>
          <a:xfrm>
            <a:off x="5668720" y="5463304"/>
            <a:ext cx="147766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Selected Clients</a:t>
            </a:r>
          </a:p>
        </p:txBody>
      </p:sp>
      <p:sp>
        <p:nvSpPr>
          <p:cNvPr id="111" name="Straight Connector 27"/>
          <p:cNvSpPr/>
          <p:nvPr/>
        </p:nvSpPr>
        <p:spPr>
          <a:xfrm>
            <a:off x="5679530" y="5815967"/>
            <a:ext cx="5911295" cy="1"/>
          </a:xfrm>
          <a:prstGeom prst="line">
            <a:avLst/>
          </a:prstGeom>
          <a:ln w="12700">
            <a:solidFill>
              <a:schemeClr val="accent6"/>
            </a:solidFill>
            <a:miter/>
          </a:ln>
        </p:spPr>
        <p:txBody>
          <a:bodyPr lIns="45719" rIns="45719"/>
          <a:lstStyle/>
          <a:p>
            <a:pPr/>
          </a:p>
        </p:txBody>
      </p:sp>
      <p:sp>
        <p:nvSpPr>
          <p:cNvPr id="112" name="TextBox 29"/>
          <p:cNvSpPr txBox="1"/>
          <p:nvPr/>
        </p:nvSpPr>
        <p:spPr>
          <a:xfrm>
            <a:off x="5686364" y="5871848"/>
            <a:ext cx="6004560"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Etisalat Misr — Orascom Development — Jumia Egypt — QNB Alahli — Palm Hills Developments</a:t>
            </a:r>
          </a:p>
        </p:txBody>
      </p:sp>
      <p:sp>
        <p:nvSpPr>
          <p:cNvPr id="113" name="TextBox 3"/>
          <p:cNvSpPr txBox="1"/>
          <p:nvPr/>
        </p:nvSpPr>
        <p:spPr>
          <a:xfrm>
            <a:off x="472641" y="214543"/>
            <a:ext cx="248461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Lebron James</a:t>
            </a:r>
          </a:p>
          <a:p>
            <a:pPr>
              <a:defRPr>
                <a:solidFill>
                  <a:srgbClr val="BFBFBF"/>
                </a:solidFill>
              </a:defRPr>
            </a:pPr>
            <a:r>
              <a:t>Backend Engineer</a:t>
            </a:r>
          </a:p>
        </p:txBody>
      </p:sp>
      <p:pic>
        <p:nvPicPr>
          <p:cNvPr id="114" name="pasted-movie.png" descr="pasted-movie.png"/>
          <p:cNvPicPr>
            <a:picLocks noChangeAspect="1"/>
          </p:cNvPicPr>
          <p:nvPr/>
        </p:nvPicPr>
        <p:blipFill>
          <a:blip r:embed="rId2">
            <a:extLst/>
          </a:blip>
          <a:stretch>
            <a:fillRect/>
          </a:stretch>
        </p:blipFill>
        <p:spPr>
          <a:xfrm>
            <a:off x="626012" y="990706"/>
            <a:ext cx="1287888" cy="93586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