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695" autoAdjust="0"/>
    <p:restoredTop sz="94660"/>
  </p:normalViewPr>
  <p:slideViewPr>
    <p:cSldViewPr snapToGrid="0">
      <p:cViewPr>
        <p:scale>
          <a:sx n="75" d="100"/>
          <a:sy n="75" d="100"/>
        </p:scale>
        <p:origin x="68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69BDD-5458-3486-1009-F58A008931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1C860-FD9F-311A-889E-703C9A6860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39D6E-4B30-475A-9817-A08DE2174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C5056-84DF-4AD9-48A6-5571C358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8E277-7F5E-C9C4-70E2-6461F5379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90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9415-560B-0BC2-5D4D-8DF25A055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870376-ED8C-F747-9A95-204EF4E5B8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35E574-2B1C-1D42-B56B-52F70C80B3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AB33C9-A55E-A839-14D3-133251AF0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7D622C-76FB-1E2A-C1A4-F95B82DC3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780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EEAF56-5158-A798-0A21-5EEE6106C7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02714-1758-1091-49A2-FBCBB00CF6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37ABAD-BB1E-F119-AB6D-F3430BE57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3B700-1BC2-7E9C-8B9D-A72AEBD43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6AE4D-B7D8-9B63-6B95-D5EF8C3D7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90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622E-9786-44BE-A560-6CD9BC2E1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6431F9-B416-4F10-25BC-354DF61B0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7C866A-D0E1-A545-9298-F5F7BDC6C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5B83D-D043-FA99-6B24-E78358D7A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BD08A1-684F-EEBB-93C2-40440D4F5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51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42F95-67CD-75FE-13CB-142B63A3B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BFD84-E7E3-3896-778D-81070591A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44F97E-DC74-33AA-4104-D2421DB9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993595-F455-5243-B6BE-24B026F91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7988C3-B8A9-940A-9DE7-2621603FF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4991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003E-5B88-9D2D-CECA-D7DAF49CAC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F9B722-08B6-6973-9C2C-F518732E2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B75985-A6C0-BB4F-B994-8ECE400290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02384D-7FE3-F749-A431-AE1F0B6DF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7734EE-23BC-556A-1088-0AF5B44D4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70E5B4-4EAA-9F3B-B6C9-DBC461202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012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55566-49E7-E77A-7380-02EF3FB6A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1D95D6-25D4-31E0-BEA2-B5AF7C1DC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55EA36-C223-BF35-CDE7-2350EB826C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364F45-E3F7-50E0-A354-31CF302513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64D7FE-F611-6B6E-8671-34B7C21DBC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334D3-8286-E04B-6311-EC28FBEFD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A6C616-2F86-81C9-95C4-55D78F05A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5FE3A7-57ED-5524-CC37-58B98C4F8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80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F8D0-6C39-AFAB-B993-A544FE723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9198D2-1B8D-1027-C55F-1914786B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15F661-DF57-B433-6F96-AF4DF465D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A78CE2-7712-0875-F5B8-7EC5D66C8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105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BCE10-ABBC-7F2F-A7A7-2EFCEE92A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FD9574-2315-3A1E-BE2A-9456EC52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B29F4-6656-1899-184A-5B635FFF9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08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65347-22E8-8FF6-85CA-BBE674E82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BD34A-C64E-8246-229F-406F1F47FA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C7F7D1-99DF-693E-375F-8A2025697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4B3543-8802-206D-9320-432D539D3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4D507-83C4-E331-BE51-2D807F593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1EC737-0870-269A-50D2-D1D0B388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759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898F-B2AC-496C-C3BA-C9DCD8219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8596DE-7D7B-C27A-7B53-996D153E3B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5B771-4ADD-BE4F-EF02-A02D2D520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695FB-BC24-A86F-79DE-59428B468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EA090-4D53-4E30-82DB-666C8F6FB6D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23117-7FA2-E7F7-C2E8-CF3B5F060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2E8B44-1731-2C9B-3874-DCDAA8297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900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970C7D-D4C2-D60F-022C-EBBD00230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A186C-0E25-F188-2D59-1E4583E3B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E9F043-F761-DF82-14A8-4315CE1DB5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DEA090-4D53-4E30-82DB-666C8F6FB6D3}" type="datetimeFigureOut">
              <a:rPr lang="en-US" smtClean="0"/>
              <a:t>8/21/2025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E43369-05A0-CF06-D47E-765BC24385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325DF-B3D6-440B-B729-CCA0B1359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57EA23-F535-496B-B46F-C2128B417B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28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413BC61-226D-8C47-03FF-6C6F2089E8D9}"/>
              </a:ext>
            </a:extLst>
          </p:cNvPr>
          <p:cNvSpPr txBox="1"/>
          <p:nvPr/>
        </p:nvSpPr>
        <p:spPr>
          <a:xfrm>
            <a:off x="2089353" y="1057893"/>
            <a:ext cx="2821857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Ramy Khaled</a:t>
            </a:r>
          </a:p>
          <a:p>
            <a:r>
              <a:rPr lang="en-US" sz="1100" dirty="0"/>
              <a:t>Analyst </a:t>
            </a:r>
          </a:p>
          <a:p>
            <a:r>
              <a:rPr lang="en-US" sz="1100" dirty="0" err="1"/>
              <a:t>Fullstack</a:t>
            </a:r>
            <a:r>
              <a:rPr lang="en-US" sz="1100" dirty="0"/>
              <a:t> services</a:t>
            </a:r>
          </a:p>
          <a:p>
            <a:r>
              <a:rPr lang="en-US" sz="1100" dirty="0"/>
              <a:t>Email: rkhaled@deloitte.com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F271D7-995B-0289-9D25-86E3B4B25B1C}"/>
              </a:ext>
            </a:extLst>
          </p:cNvPr>
          <p:cNvSpPr txBox="1"/>
          <p:nvPr/>
        </p:nvSpPr>
        <p:spPr>
          <a:xfrm>
            <a:off x="5555534" y="3165098"/>
            <a:ext cx="64229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err="1"/>
              <a:t>TechBridge</a:t>
            </a:r>
            <a:r>
              <a:rPr lang="en-US" sz="1200" b="1" dirty="0"/>
              <a:t> Solutions – Jan 2021 to Present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Built and deployed full-stack applications for hospitality and travel platforms, improving operational efficiency by 25%.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Developed ERP integrations and automated workflows, while delivering PMO dashboards with React, TypeScript, and Node.js.</a:t>
            </a:r>
          </a:p>
          <a:p>
            <a:r>
              <a:rPr lang="en-US" sz="1200" b="1" dirty="0" err="1"/>
              <a:t>InnoData</a:t>
            </a:r>
            <a:r>
              <a:rPr lang="en-US" sz="1200" b="1" dirty="0"/>
              <a:t> Systems – Jan 2013 to Dec 2020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Designed scalable BI dashboards and workflow systems for retail and fintech clients, enabling data-driven decisions.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Created governance and compliance tracking applications that streamlined reporting and supported IPO readiness.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Engineered secure API services and role-based access features, ensuring compliance and robust data protection.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D1FBB0-58C1-F154-68A1-2128628C5367}"/>
              </a:ext>
            </a:extLst>
          </p:cNvPr>
          <p:cNvSpPr txBox="1"/>
          <p:nvPr/>
        </p:nvSpPr>
        <p:spPr>
          <a:xfrm>
            <a:off x="5530647" y="2751175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 dirty="0">
                <a:solidFill>
                  <a:srgbClr val="006600"/>
                </a:solidFill>
              </a:rPr>
              <a:t>Relevant Experience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505E33-73FA-5335-F9E1-E3F0201AB41B}"/>
              </a:ext>
            </a:extLst>
          </p:cNvPr>
          <p:cNvSpPr txBox="1"/>
          <p:nvPr/>
        </p:nvSpPr>
        <p:spPr>
          <a:xfrm>
            <a:off x="5530647" y="685759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400" b="1" dirty="0">
                <a:solidFill>
                  <a:srgbClr val="006600"/>
                </a:solidFill>
              </a:rPr>
              <a:t>Summary of Professional Experience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51CFCB-ED6A-8084-BA0B-D70C00DBAC16}"/>
              </a:ext>
            </a:extLst>
          </p:cNvPr>
          <p:cNvSpPr txBox="1"/>
          <p:nvPr/>
        </p:nvSpPr>
        <p:spPr>
          <a:xfrm>
            <a:off x="5587177" y="1057893"/>
            <a:ext cx="6096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I am a Full-Stack Engineer with over 10 years of experience designing and developing scalable web applications in Egypt. Proficient in React, TypeScript, and JavaScript for modern frontends, I also bring strong backend and DevOps expertise, including API design, CI/CD pipelines, containerization, and cloud deployments. My background spans technology, e-commerce, and service industries, where I’ve built responsive, high-performance applications that bridge design, engineering, and business goals. With a passion for creating seamless user experiences and robust architectures, I excel at delivering maintainable, production-ready solutions that drive measurable impact.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4D2CEDC-4568-5227-1F51-8B80EB4201A7}"/>
              </a:ext>
            </a:extLst>
          </p:cNvPr>
          <p:cNvCxnSpPr/>
          <p:nvPr/>
        </p:nvCxnSpPr>
        <p:spPr>
          <a:xfrm>
            <a:off x="5602281" y="1023599"/>
            <a:ext cx="5911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E0FE726-C4E5-8CD7-1483-AA383D057B42}"/>
              </a:ext>
            </a:extLst>
          </p:cNvPr>
          <p:cNvCxnSpPr/>
          <p:nvPr/>
        </p:nvCxnSpPr>
        <p:spPr>
          <a:xfrm>
            <a:off x="5640644" y="3082879"/>
            <a:ext cx="5911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ED6842EB-E51A-2B1B-DEDD-A11B90F4F0F9}"/>
              </a:ext>
            </a:extLst>
          </p:cNvPr>
          <p:cNvSpPr txBox="1"/>
          <p:nvPr/>
        </p:nvSpPr>
        <p:spPr>
          <a:xfrm>
            <a:off x="299881" y="3223633"/>
            <a:ext cx="195259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200" b="1" dirty="0">
                <a:solidFill>
                  <a:srgbClr val="000000"/>
                </a:solidFill>
                <a:latin typeface="+mj-lt"/>
              </a:rPr>
              <a:t>Business Skills:</a:t>
            </a:r>
            <a:endParaRPr lang="en-US" sz="1200" b="1" dirty="0">
              <a:solidFill>
                <a:srgbClr val="000000"/>
              </a:solidFill>
              <a:latin typeface="+mj-lt"/>
            </a:endParaRP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200" dirty="0" err="1">
                <a:latin typeface="+mj-lt"/>
              </a:rPr>
              <a:t>Fullstack</a:t>
            </a:r>
            <a:r>
              <a:rPr lang="en-US" altLang="en-US" sz="1200" dirty="0">
                <a:latin typeface="+mj-lt"/>
              </a:rPr>
              <a:t> Project Management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Agile &amp; Scrum Delivery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Cross-functional Team Collaboration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Stakeholder &amp; Client Communication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Problem-Solving &amp; Debugging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F8BB049-EB8C-61C3-9FAF-17E1DC352DFC}"/>
              </a:ext>
            </a:extLst>
          </p:cNvPr>
          <p:cNvSpPr txBox="1"/>
          <p:nvPr/>
        </p:nvSpPr>
        <p:spPr>
          <a:xfrm>
            <a:off x="2089353" y="3222588"/>
            <a:ext cx="177341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+mj-lt"/>
              </a:rPr>
              <a:t>Technology Skills: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Node.js &amp; Express.js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TypeScript / JavaScript (ES6+)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HTML5 / CSS3 / SCSS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RESTful &amp; </a:t>
            </a:r>
            <a:r>
              <a:rPr lang="en-US" altLang="en-US" sz="1200" dirty="0" err="1">
                <a:latin typeface="+mj-lt"/>
              </a:rPr>
              <a:t>GraphQL</a:t>
            </a:r>
            <a:r>
              <a:rPr lang="en-US" altLang="en-US" sz="1200" dirty="0">
                <a:latin typeface="+mj-lt"/>
              </a:rPr>
              <a:t>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SQL &amp; NoSQL Databases (MySQL, MongoDB)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9B1FEE-55AE-FBB8-384E-5DD06F798E96}"/>
              </a:ext>
            </a:extLst>
          </p:cNvPr>
          <p:cNvSpPr txBox="1"/>
          <p:nvPr/>
        </p:nvSpPr>
        <p:spPr>
          <a:xfrm>
            <a:off x="3802284" y="3223633"/>
            <a:ext cx="16378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  <a:latin typeface="+mj-lt"/>
              </a:rPr>
              <a:t>Industry Experience: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Telecommunications Platforms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Banking &amp; Financial Applications</a:t>
            </a:r>
          </a:p>
          <a:p>
            <a:pPr marL="171450" lvl="0" indent="-1714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E-commerce &amp; Retail Systems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A070F3-E5C7-16BB-C98F-12298DF54718}"/>
              </a:ext>
            </a:extLst>
          </p:cNvPr>
          <p:cNvSpPr txBox="1"/>
          <p:nvPr/>
        </p:nvSpPr>
        <p:spPr>
          <a:xfrm>
            <a:off x="181897" y="5627794"/>
            <a:ext cx="127367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Education: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Bachelor’s degree in Computer Engineering,   GIU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FFB732D-DEA9-A233-DA5F-52A0FADF672E}"/>
              </a:ext>
            </a:extLst>
          </p:cNvPr>
          <p:cNvSpPr txBox="1"/>
          <p:nvPr/>
        </p:nvSpPr>
        <p:spPr>
          <a:xfrm>
            <a:off x="1470293" y="5652818"/>
            <a:ext cx="137932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Languages: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Arabic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English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German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</a:rPr>
              <a:t>Spanish</a:t>
            </a:r>
            <a:endParaRPr 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83B09F-33EA-3306-DCA0-661755A5C137}"/>
              </a:ext>
            </a:extLst>
          </p:cNvPr>
          <p:cNvSpPr txBox="1"/>
          <p:nvPr/>
        </p:nvSpPr>
        <p:spPr>
          <a:xfrm>
            <a:off x="2576755" y="5657671"/>
            <a:ext cx="30255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000000"/>
                </a:solidFill>
              </a:rPr>
              <a:t>Certifications: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Google Cloud Professional Cloud Developer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Certified JavaScript Developer (W3C / </a:t>
            </a:r>
            <a:r>
              <a:rPr lang="en-US" altLang="en-US" sz="1200" dirty="0" err="1">
                <a:latin typeface="+mj-lt"/>
              </a:rPr>
              <a:t>OpenJS</a:t>
            </a:r>
            <a:r>
              <a:rPr lang="en-US" altLang="en-US" sz="1200" dirty="0">
                <a:latin typeface="+mj-lt"/>
              </a:rPr>
              <a:t>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en-US" sz="1200" dirty="0">
                <a:latin typeface="+mj-lt"/>
              </a:rPr>
              <a:t>MongoDB Certified Developer</a:t>
            </a:r>
            <a:endParaRPr lang="en-US" sz="1200" dirty="0">
              <a:latin typeface="+mj-lt"/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4F137F4A-16CB-F1F2-C846-5E545C9742AF}"/>
              </a:ext>
            </a:extLst>
          </p:cNvPr>
          <p:cNvCxnSpPr>
            <a:cxnSpLocks/>
          </p:cNvCxnSpPr>
          <p:nvPr/>
        </p:nvCxnSpPr>
        <p:spPr>
          <a:xfrm>
            <a:off x="265471" y="5608140"/>
            <a:ext cx="50000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92C86A7-8803-75B3-1A81-78BEAD67BC5F}"/>
              </a:ext>
            </a:extLst>
          </p:cNvPr>
          <p:cNvSpPr txBox="1"/>
          <p:nvPr/>
        </p:nvSpPr>
        <p:spPr>
          <a:xfrm>
            <a:off x="327975" y="2766433"/>
            <a:ext cx="1107996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sz="1400" b="1" dirty="0">
                <a:solidFill>
                  <a:srgbClr val="006600"/>
                </a:solidFill>
              </a:rPr>
              <a:t>Key Skills	</a:t>
            </a:r>
            <a:endParaRPr sz="1400" b="1" dirty="0">
              <a:solidFill>
                <a:srgbClr val="006600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327B6F-8D84-3F61-F821-4EC2055ECB77}"/>
              </a:ext>
            </a:extLst>
          </p:cNvPr>
          <p:cNvCxnSpPr>
            <a:cxnSpLocks/>
          </p:cNvCxnSpPr>
          <p:nvPr/>
        </p:nvCxnSpPr>
        <p:spPr>
          <a:xfrm>
            <a:off x="327975" y="3082879"/>
            <a:ext cx="5000052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2B01ABC-438D-F5A4-B9F1-2C7B03EB96FE}"/>
              </a:ext>
            </a:extLst>
          </p:cNvPr>
          <p:cNvSpPr txBox="1"/>
          <p:nvPr/>
        </p:nvSpPr>
        <p:spPr>
          <a:xfrm>
            <a:off x="5623000" y="5463304"/>
            <a:ext cx="1534844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lang="en-US" sz="1400" b="1" dirty="0">
                <a:solidFill>
                  <a:srgbClr val="006600"/>
                </a:solidFill>
              </a:rPr>
              <a:t>Selected Clients</a:t>
            </a:r>
            <a:endParaRPr sz="1400" b="1" dirty="0">
              <a:solidFill>
                <a:srgbClr val="006600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074078B-2063-6036-0416-940E568A5F27}"/>
              </a:ext>
            </a:extLst>
          </p:cNvPr>
          <p:cNvCxnSpPr/>
          <p:nvPr/>
        </p:nvCxnSpPr>
        <p:spPr>
          <a:xfrm>
            <a:off x="5679530" y="5815968"/>
            <a:ext cx="5911294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917E35FA-A062-70FA-1C7C-0EDDA3B0594C}"/>
              </a:ext>
            </a:extLst>
          </p:cNvPr>
          <p:cNvSpPr txBox="1"/>
          <p:nvPr/>
        </p:nvSpPr>
        <p:spPr>
          <a:xfrm>
            <a:off x="5640644" y="5871849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Microsoft, Etisalat Egypt, Jumia, Palm Hills Developments</a:t>
            </a:r>
          </a:p>
        </p:txBody>
      </p:sp>
      <p:sp>
        <p:nvSpPr>
          <p:cNvPr id="32" name="TextBox 3">
            <a:extLst>
              <a:ext uri="{FF2B5EF4-FFF2-40B4-BE49-F238E27FC236}">
                <a16:creationId xmlns:a16="http://schemas.microsoft.com/office/drawing/2014/main" id="{E2638BC9-28CE-694A-923E-1649C087DEAF}"/>
              </a:ext>
            </a:extLst>
          </p:cNvPr>
          <p:cNvSpPr txBox="1"/>
          <p:nvPr/>
        </p:nvSpPr>
        <p:spPr>
          <a:xfrm>
            <a:off x="426922" y="214543"/>
            <a:ext cx="25760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Ramy Khaled</a:t>
            </a:r>
          </a:p>
          <a:p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Fullstack</a:t>
            </a:r>
            <a:r>
              <a:rPr lang="en-US" dirty="0">
                <a:solidFill>
                  <a:schemeClr val="bg1">
                    <a:lumMod val="75000"/>
                  </a:schemeClr>
                </a:solidFill>
              </a:rPr>
              <a:t> Engineer</a:t>
            </a:r>
          </a:p>
        </p:txBody>
      </p:sp>
      <p:pic>
        <p:nvPicPr>
          <p:cNvPr id="1026" name="Picture 2" descr="What to wear for corporate headshots? Men's edition - Retratos Barcelona">
            <a:extLst>
              <a:ext uri="{FF2B5EF4-FFF2-40B4-BE49-F238E27FC236}">
                <a16:creationId xmlns:a16="http://schemas.microsoft.com/office/drawing/2014/main" id="{97587CC4-EBD1-E47B-533A-227CF6ED4F0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1250"/>
          <a:stretch>
            <a:fillRect/>
          </a:stretch>
        </p:blipFill>
        <p:spPr bwMode="auto">
          <a:xfrm>
            <a:off x="508823" y="928405"/>
            <a:ext cx="1380323" cy="15218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5438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192</TotalTime>
  <Words>346</Words>
  <Application>Microsoft Office PowerPoint</Application>
  <PresentationFormat>Widescreen</PresentationFormat>
  <Paragraphs>46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Nour Selim</dc:creator>
  <cp:lastModifiedBy>Lujain Ahmad Ahmad</cp:lastModifiedBy>
  <cp:revision>7</cp:revision>
  <dcterms:created xsi:type="dcterms:W3CDTF">2025-08-15T11:31:38Z</dcterms:created>
  <dcterms:modified xsi:type="dcterms:W3CDTF">2025-08-21T08:49:33Z</dcterms:modified>
</cp:coreProperties>
</file>