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b="def" i="def"/>
      <a:tcStyle>
        <a:tcBdr/>
        <a:fill>
          <a:solidFill>
            <a:srgbClr val="E7E9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b="def" i="def"/>
      <a:tcStyle>
        <a:tcBdr/>
        <a:fill>
          <a:solidFill>
            <a:srgbClr val="E7EA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b="def" i="def"/>
      <a:tcStyle>
        <a:tcBdr/>
        <a:fill>
          <a:solidFill>
            <a:srgbClr val="E8F0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ptos"/>
      </a:defRPr>
    </a:lvl1pPr>
    <a:lvl2pPr indent="228600" latinLnBrk="0">
      <a:defRPr sz="1200">
        <a:latin typeface="+mn-lt"/>
        <a:ea typeface="+mn-ea"/>
        <a:cs typeface="+mn-cs"/>
        <a:sym typeface="Aptos"/>
      </a:defRPr>
    </a:lvl2pPr>
    <a:lvl3pPr indent="457200" latinLnBrk="0">
      <a:defRPr sz="1200">
        <a:latin typeface="+mn-lt"/>
        <a:ea typeface="+mn-ea"/>
        <a:cs typeface="+mn-cs"/>
        <a:sym typeface="Aptos"/>
      </a:defRPr>
    </a:lvl3pPr>
    <a:lvl4pPr indent="685800" latinLnBrk="0">
      <a:defRPr sz="1200">
        <a:latin typeface="+mn-lt"/>
        <a:ea typeface="+mn-ea"/>
        <a:cs typeface="+mn-cs"/>
        <a:sym typeface="Aptos"/>
      </a:defRPr>
    </a:lvl4pPr>
    <a:lvl5pPr indent="914400" latinLnBrk="0">
      <a:defRPr sz="1200">
        <a:latin typeface="+mn-lt"/>
        <a:ea typeface="+mn-ea"/>
        <a:cs typeface="+mn-cs"/>
        <a:sym typeface="Aptos"/>
      </a:defRPr>
    </a:lvl5pPr>
    <a:lvl6pPr indent="1143000" latinLnBrk="0">
      <a:defRPr sz="1200">
        <a:latin typeface="+mn-lt"/>
        <a:ea typeface="+mn-ea"/>
        <a:cs typeface="+mn-cs"/>
        <a:sym typeface="Aptos"/>
      </a:defRPr>
    </a:lvl6pPr>
    <a:lvl7pPr indent="1371600" latinLnBrk="0">
      <a:defRPr sz="1200">
        <a:latin typeface="+mn-lt"/>
        <a:ea typeface="+mn-ea"/>
        <a:cs typeface="+mn-cs"/>
        <a:sym typeface="Aptos"/>
      </a:defRPr>
    </a:lvl7pPr>
    <a:lvl8pPr indent="1600200" latinLnBrk="0">
      <a:defRPr sz="1200">
        <a:latin typeface="+mn-lt"/>
        <a:ea typeface="+mn-ea"/>
        <a:cs typeface="+mn-cs"/>
        <a:sym typeface="Aptos"/>
      </a:defRPr>
    </a:lvl8pPr>
    <a:lvl9pPr indent="1828800" latinLnBrk="0">
      <a:defRPr sz="1200">
        <a:latin typeface="+mn-lt"/>
        <a:ea typeface="+mn-ea"/>
        <a:cs typeface="+mn-cs"/>
        <a:sym typeface="Apto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4"/>
          <p:cNvSpPr txBox="1"/>
          <p:nvPr/>
        </p:nvSpPr>
        <p:spPr>
          <a:xfrm>
            <a:off x="2135073" y="1057892"/>
            <a:ext cx="2730418" cy="967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Seifeldin Saleh</a:t>
            </a:r>
          </a:p>
          <a:p>
            <a:pPr>
              <a:defRPr sz="1100"/>
            </a:pPr>
            <a:r>
              <a:t>Consultant </a:t>
            </a:r>
          </a:p>
          <a:p>
            <a:pPr>
              <a:defRPr sz="1100"/>
            </a:pPr>
            <a:r>
              <a:t>T&amp;T, EAID, Customer As a Service / Operate</a:t>
            </a:r>
          </a:p>
          <a:p>
            <a:pPr>
              <a:defRPr sz="1100"/>
            </a:pPr>
            <a:r>
              <a:t>Email: debeid@deloitte.com</a:t>
            </a:r>
          </a:p>
        </p:txBody>
      </p:sp>
      <p:sp>
        <p:nvSpPr>
          <p:cNvPr id="95" name="TextBox 8"/>
          <p:cNvSpPr txBox="1"/>
          <p:nvPr/>
        </p:nvSpPr>
        <p:spPr>
          <a:xfrm>
            <a:off x="5522901" y="3233286"/>
            <a:ext cx="6331486" cy="235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sz="1200">
                <a:latin typeface="Times Roman"/>
                <a:ea typeface="Times Roman"/>
                <a:cs typeface="Times Roman"/>
                <a:sym typeface="Times Roman"/>
              </a:defRPr>
            </a:pPr>
            <a:r>
              <a:rPr b="1"/>
              <a:t>Management Consultant, Nile Advisory Group (Jan 2021 – Present)</a:t>
            </a:r>
            <a:br/>
            <a:r>
              <a:t>Drove large-scale transformation programs for hospitality and travel sector clients, delivering measurable efficiency gains of over 25%. Designed and institutionalized PMO frameworks to ensure alignment between project execution and strategic objectives. Spearheaded digital transformation initiatives, including ERP implementations and process automation, enhancing organizational agility. Facilitated executive workshops and client team trainings on supply chain optimization, governance, and performance management.</a:t>
            </a:r>
          </a:p>
          <a:p>
            <a:pPr defTabSz="457200">
              <a:spcBef>
                <a:spcPts val="1200"/>
              </a:spcBef>
              <a:defRPr sz="1200">
                <a:latin typeface="Times Roman"/>
                <a:ea typeface="Times Roman"/>
                <a:cs typeface="Times Roman"/>
                <a:sym typeface="Times Roman"/>
              </a:defRPr>
            </a:pPr>
            <a:r>
              <a:rPr b="1"/>
              <a:t>Business Consultant, Delta Consulting Services (Jan 2013 – Dec 2020)</a:t>
            </a:r>
            <a:br/>
            <a:r>
              <a:t>Advised clients across retail, financial services, and government on growth strategies, restructuring, and market positioning.</a:t>
            </a:r>
          </a:p>
        </p:txBody>
      </p:sp>
      <p:sp>
        <p:nvSpPr>
          <p:cNvPr id="96" name="TextBox 9"/>
          <p:cNvSpPr txBox="1"/>
          <p:nvPr/>
        </p:nvSpPr>
        <p:spPr>
          <a:xfrm>
            <a:off x="5576366" y="2751175"/>
            <a:ext cx="1843508"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Relevant Experience</a:t>
            </a:r>
          </a:p>
        </p:txBody>
      </p:sp>
      <p:sp>
        <p:nvSpPr>
          <p:cNvPr id="97" name="TextBox 10"/>
          <p:cNvSpPr txBox="1"/>
          <p:nvPr/>
        </p:nvSpPr>
        <p:spPr>
          <a:xfrm>
            <a:off x="5576366" y="685759"/>
            <a:ext cx="324646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Summary of Professional Experience</a:t>
            </a:r>
          </a:p>
        </p:txBody>
      </p:sp>
      <p:sp>
        <p:nvSpPr>
          <p:cNvPr id="98" name="TextBox 12"/>
          <p:cNvSpPr txBox="1"/>
          <p:nvPr/>
        </p:nvSpPr>
        <p:spPr>
          <a:xfrm>
            <a:off x="5632897" y="1057892"/>
            <a:ext cx="6004561"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I am a Backend Engineer with over 9 years of experience designing and implementing scalable server-side systems in the Middle East. Proficient in Java, Spring Boot, Node.js, and modern backend architectures, I have delivered solutions across finance, healthcare, and e-commerce sectors. My expertise spans database design, API development, and system optimization, along with hands-on experience in DevOps practices such as Docker, Kubernetes, and cloud-native deployments. I bring a proven ability to align technical implementation with business goals, ensuring robust, high-performing systems while maintaining clean, maintainable codebases.</a:t>
            </a:r>
          </a:p>
        </p:txBody>
      </p:sp>
      <p:sp>
        <p:nvSpPr>
          <p:cNvPr id="99" name="Straight Connector 14"/>
          <p:cNvSpPr/>
          <p:nvPr/>
        </p:nvSpPr>
        <p:spPr>
          <a:xfrm>
            <a:off x="5602280" y="1023598"/>
            <a:ext cx="5911295" cy="1"/>
          </a:xfrm>
          <a:prstGeom prst="line">
            <a:avLst/>
          </a:prstGeom>
          <a:ln w="12700">
            <a:solidFill>
              <a:schemeClr val="accent6"/>
            </a:solidFill>
            <a:miter/>
          </a:ln>
        </p:spPr>
        <p:txBody>
          <a:bodyPr lIns="45719" rIns="45719"/>
          <a:lstStyle/>
          <a:p>
            <a:pPr/>
          </a:p>
        </p:txBody>
      </p:sp>
      <p:sp>
        <p:nvSpPr>
          <p:cNvPr id="100" name="Straight Connector 15"/>
          <p:cNvSpPr/>
          <p:nvPr/>
        </p:nvSpPr>
        <p:spPr>
          <a:xfrm>
            <a:off x="5640643" y="3082879"/>
            <a:ext cx="5911296" cy="1"/>
          </a:xfrm>
          <a:prstGeom prst="line">
            <a:avLst/>
          </a:prstGeom>
          <a:ln w="12700">
            <a:solidFill>
              <a:schemeClr val="accent6"/>
            </a:solidFill>
            <a:miter/>
          </a:ln>
        </p:spPr>
        <p:txBody>
          <a:bodyPr lIns="45719" rIns="45719"/>
          <a:lstStyle/>
          <a:p>
            <a:pPr/>
          </a:p>
        </p:txBody>
      </p:sp>
      <p:sp>
        <p:nvSpPr>
          <p:cNvPr id="101" name="TextBox 16"/>
          <p:cNvSpPr txBox="1"/>
          <p:nvPr/>
        </p:nvSpPr>
        <p:spPr>
          <a:xfrm>
            <a:off x="345600" y="3223633"/>
            <a:ext cx="1983169"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Aptos Display"/>
                <a:ea typeface="Aptos Display"/>
                <a:cs typeface="Aptos Display"/>
                <a:sym typeface="Aptos Display"/>
              </a:defRPr>
            </a:pPr>
            <a:r>
              <a:t>Business Skills:</a:t>
            </a:r>
          </a:p>
          <a:p>
            <a:pPr marL="171450" indent="-171450">
              <a:buSzPct val="100000"/>
              <a:buFont typeface="Arial"/>
              <a:buChar char="•"/>
              <a:defRPr sz="1200">
                <a:latin typeface="Aptos Display"/>
                <a:ea typeface="Aptos Display"/>
                <a:cs typeface="Aptos Display"/>
                <a:sym typeface="Aptos Display"/>
              </a:defRPr>
            </a:pPr>
            <a:r>
              <a:t>Project Management</a:t>
            </a:r>
          </a:p>
          <a:p>
            <a:pPr marL="171450" indent="-171450">
              <a:buSzPct val="100000"/>
              <a:buFont typeface="Arial"/>
              <a:buChar char="•"/>
              <a:defRPr sz="1200">
                <a:latin typeface="Aptos Display"/>
                <a:ea typeface="Aptos Display"/>
                <a:cs typeface="Aptos Display"/>
                <a:sym typeface="Aptos Display"/>
              </a:defRPr>
            </a:pPr>
            <a:r>
              <a:t>Agile &amp; Scrum</a:t>
            </a:r>
          </a:p>
          <a:p>
            <a:pPr marL="171450" indent="-171450">
              <a:buSzPct val="100000"/>
              <a:buFont typeface="Arial"/>
              <a:buChar char="•"/>
              <a:defRPr sz="1200">
                <a:latin typeface="Aptos Display"/>
                <a:ea typeface="Aptos Display"/>
                <a:cs typeface="Aptos Display"/>
                <a:sym typeface="Aptos Display"/>
              </a:defRPr>
            </a:pPr>
            <a:r>
              <a:t>Client Communication</a:t>
            </a:r>
          </a:p>
          <a:p>
            <a:pPr marL="171450" indent="-171450">
              <a:buSzPct val="100000"/>
              <a:buFont typeface="Arial"/>
              <a:buChar char="•"/>
              <a:defRPr sz="1200">
                <a:latin typeface="Aptos Display"/>
                <a:ea typeface="Aptos Display"/>
                <a:cs typeface="Aptos Display"/>
                <a:sym typeface="Aptos Display"/>
              </a:defRPr>
            </a:pPr>
            <a:r>
              <a:t>Stakeholder Management</a:t>
            </a:r>
          </a:p>
          <a:p>
            <a:pPr marL="171450" indent="-171450">
              <a:buSzPct val="100000"/>
              <a:buFont typeface="Arial"/>
              <a:buChar char="•"/>
              <a:defRPr sz="1200">
                <a:latin typeface="Aptos Display"/>
                <a:ea typeface="Aptos Display"/>
                <a:cs typeface="Aptos Display"/>
                <a:sym typeface="Aptos Display"/>
              </a:defRPr>
            </a:pPr>
            <a:r>
              <a:t>Problem-Solving</a:t>
            </a:r>
          </a:p>
          <a:p>
            <a:pPr marL="171450" indent="-171450">
              <a:buSzPct val="100000"/>
              <a:buFont typeface="Arial"/>
              <a:buChar char="•"/>
              <a:defRPr sz="1200">
                <a:latin typeface="Aptos Display"/>
                <a:ea typeface="Aptos Display"/>
                <a:cs typeface="Aptos Display"/>
                <a:sym typeface="Aptos Display"/>
              </a:defRPr>
            </a:pPr>
            <a:r>
              <a:t>Product Mindset</a:t>
            </a:r>
          </a:p>
        </p:txBody>
      </p:sp>
      <p:sp>
        <p:nvSpPr>
          <p:cNvPr id="102" name="TextBox 17"/>
          <p:cNvSpPr txBox="1"/>
          <p:nvPr/>
        </p:nvSpPr>
        <p:spPr>
          <a:xfrm>
            <a:off x="2253138" y="3180028"/>
            <a:ext cx="1681975"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Aptos Display"/>
                <a:ea typeface="Aptos Display"/>
                <a:cs typeface="Aptos Display"/>
                <a:sym typeface="Aptos Display"/>
              </a:defRPr>
            </a:pPr>
            <a:r>
              <a:t>Technology Skills:</a:t>
            </a:r>
          </a:p>
          <a:p>
            <a:pPr marL="171450" indent="-171450">
              <a:buSzPct val="100000"/>
              <a:buFont typeface="Arial"/>
              <a:buChar char="•"/>
              <a:defRPr sz="1200">
                <a:latin typeface="Aptos Display"/>
                <a:ea typeface="Aptos Display"/>
                <a:cs typeface="Aptos Display"/>
                <a:sym typeface="Aptos Display"/>
              </a:defRPr>
            </a:pPr>
            <a:r>
              <a:t>React.js</a:t>
            </a:r>
          </a:p>
          <a:p>
            <a:pPr marL="171450" indent="-171450">
              <a:buSzPct val="100000"/>
              <a:buFont typeface="Arial"/>
              <a:buChar char="•"/>
              <a:defRPr sz="1200">
                <a:latin typeface="Aptos Display"/>
                <a:ea typeface="Aptos Display"/>
                <a:cs typeface="Aptos Display"/>
                <a:sym typeface="Aptos Display"/>
              </a:defRPr>
            </a:pPr>
            <a:r>
              <a:t>TypeScript</a:t>
            </a:r>
          </a:p>
          <a:p>
            <a:pPr marL="171450" indent="-171450">
              <a:buSzPct val="100000"/>
              <a:buFont typeface="Arial"/>
              <a:buChar char="•"/>
              <a:defRPr sz="1200">
                <a:latin typeface="Aptos Display"/>
                <a:ea typeface="Aptos Display"/>
                <a:cs typeface="Aptos Display"/>
                <a:sym typeface="Aptos Display"/>
              </a:defRPr>
            </a:pPr>
            <a:r>
              <a:t>JavaScript (ES6+)</a:t>
            </a:r>
          </a:p>
          <a:p>
            <a:pPr marL="171450" indent="-171450">
              <a:buSzPct val="100000"/>
              <a:buFont typeface="Arial"/>
              <a:buChar char="•"/>
              <a:defRPr sz="1200">
                <a:latin typeface="Aptos Display"/>
                <a:ea typeface="Aptos Display"/>
                <a:cs typeface="Aptos Display"/>
                <a:sym typeface="Aptos Display"/>
              </a:defRPr>
            </a:pPr>
            <a:r>
              <a:t>HTML5 / CSS3 / SCSS</a:t>
            </a:r>
          </a:p>
          <a:p>
            <a:pPr marL="171450" indent="-171450">
              <a:buSzPct val="100000"/>
              <a:buFont typeface="Arial"/>
              <a:buChar char="•"/>
              <a:defRPr sz="1200">
                <a:latin typeface="Aptos Display"/>
                <a:ea typeface="Aptos Display"/>
                <a:cs typeface="Aptos Display"/>
                <a:sym typeface="Aptos Display"/>
              </a:defRPr>
            </a:pPr>
            <a:r>
              <a:t>Responsive Web Design</a:t>
            </a:r>
          </a:p>
          <a:p>
            <a:pPr marL="171450" indent="-171450">
              <a:buSzPct val="100000"/>
              <a:buFont typeface="Arial"/>
              <a:buChar char="•"/>
              <a:defRPr sz="1200">
                <a:latin typeface="Aptos Display"/>
                <a:ea typeface="Aptos Display"/>
                <a:cs typeface="Aptos Display"/>
                <a:sym typeface="Aptos Display"/>
              </a:defRPr>
            </a:pPr>
            <a:r>
              <a:t>Next.js</a:t>
            </a:r>
          </a:p>
        </p:txBody>
      </p:sp>
      <p:sp>
        <p:nvSpPr>
          <p:cNvPr id="103" name="TextBox 18"/>
          <p:cNvSpPr txBox="1"/>
          <p:nvPr/>
        </p:nvSpPr>
        <p:spPr>
          <a:xfrm>
            <a:off x="3848004" y="3223633"/>
            <a:ext cx="1546378"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Aptos Display"/>
                <a:ea typeface="Aptos Display"/>
                <a:cs typeface="Aptos Display"/>
                <a:sym typeface="Aptos Display"/>
              </a:defRPr>
            </a:pPr>
            <a:r>
              <a:t>Industry Experience:</a:t>
            </a:r>
          </a:p>
          <a:p>
            <a:pPr marL="171450" indent="-171450">
              <a:buSzPct val="100000"/>
              <a:buFont typeface="Arial"/>
              <a:buChar char="•"/>
              <a:defRPr sz="1200">
                <a:latin typeface="Aptos Display"/>
                <a:ea typeface="Aptos Display"/>
                <a:cs typeface="Aptos Display"/>
                <a:sym typeface="Aptos Display"/>
              </a:defRPr>
            </a:pPr>
            <a:r>
              <a:t>Telecommunications</a:t>
            </a:r>
          </a:p>
          <a:p>
            <a:pPr marL="171450" indent="-171450">
              <a:buSzPct val="100000"/>
              <a:buFont typeface="Arial"/>
              <a:buChar char="•"/>
              <a:defRPr sz="1200">
                <a:latin typeface="Aptos Display"/>
                <a:ea typeface="Aptos Display"/>
                <a:cs typeface="Aptos Display"/>
                <a:sym typeface="Aptos Display"/>
              </a:defRPr>
            </a:pPr>
            <a:r>
              <a:t>Banking &amp; Financial Services</a:t>
            </a:r>
          </a:p>
          <a:p>
            <a:pPr marL="171450" indent="-171450">
              <a:buSzPct val="100000"/>
              <a:buFont typeface="Arial"/>
              <a:buChar char="•"/>
              <a:defRPr sz="1200">
                <a:latin typeface="Aptos Display"/>
                <a:ea typeface="Aptos Display"/>
                <a:cs typeface="Aptos Display"/>
                <a:sym typeface="Aptos Display"/>
              </a:defRPr>
            </a:pPr>
            <a:r>
              <a:t>E-commerce &amp; Retail</a:t>
            </a:r>
          </a:p>
        </p:txBody>
      </p:sp>
      <p:sp>
        <p:nvSpPr>
          <p:cNvPr id="104" name="TextBox 19"/>
          <p:cNvSpPr txBox="1"/>
          <p:nvPr/>
        </p:nvSpPr>
        <p:spPr>
          <a:xfrm>
            <a:off x="227616" y="5627794"/>
            <a:ext cx="1370758"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pPr>
            <a:r>
              <a:t>Education:</a:t>
            </a:r>
          </a:p>
          <a:p>
            <a:pPr marL="171450" indent="-171450">
              <a:buSzPct val="100000"/>
              <a:buFont typeface="Arial"/>
              <a:buChar char="•"/>
              <a:defRPr sz="1200"/>
            </a:pPr>
            <a:r>
              <a:t>Bachelor’s degree in Computer Science, GUC</a:t>
            </a:r>
          </a:p>
        </p:txBody>
      </p:sp>
      <p:sp>
        <p:nvSpPr>
          <p:cNvPr id="105" name="TextBox 20"/>
          <p:cNvSpPr txBox="1"/>
          <p:nvPr/>
        </p:nvSpPr>
        <p:spPr>
          <a:xfrm>
            <a:off x="1613654" y="5652818"/>
            <a:ext cx="1287888"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pPr>
            <a:r>
              <a:t>Languages:</a:t>
            </a:r>
          </a:p>
          <a:p>
            <a:pPr marL="171450" indent="-171450">
              <a:buSzPct val="100000"/>
              <a:buFont typeface="Arial"/>
              <a:buChar char="•"/>
              <a:defRPr sz="1200"/>
            </a:pPr>
            <a:r>
              <a:t>Arabic</a:t>
            </a:r>
          </a:p>
          <a:p>
            <a:pPr marL="171450" indent="-171450">
              <a:buSzPct val="100000"/>
              <a:buFont typeface="Arial"/>
              <a:buChar char="•"/>
              <a:defRPr sz="1200"/>
            </a:pPr>
            <a:r>
              <a:t>English</a:t>
            </a:r>
          </a:p>
          <a:p>
            <a:pPr marL="171450" indent="-171450">
              <a:buSzPct val="100000"/>
              <a:buFont typeface="Arial"/>
              <a:buChar char="•"/>
              <a:defRPr sz="1200"/>
            </a:pPr>
            <a:r>
              <a:t>German</a:t>
            </a:r>
          </a:p>
        </p:txBody>
      </p:sp>
      <p:sp>
        <p:nvSpPr>
          <p:cNvPr id="106" name="TextBox 21"/>
          <p:cNvSpPr txBox="1"/>
          <p:nvPr/>
        </p:nvSpPr>
        <p:spPr>
          <a:xfrm>
            <a:off x="2660836" y="5652818"/>
            <a:ext cx="3044084" cy="980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pPr>
            <a:r>
              <a:t>Certifications:</a:t>
            </a:r>
          </a:p>
          <a:p>
            <a:pPr marL="171450" indent="-171450">
              <a:buSzPct val="100000"/>
              <a:buFont typeface="Arial"/>
              <a:buChar char="•"/>
              <a:defRPr sz="1200"/>
            </a:pPr>
            <a:r>
              <a:t>AWS Certified Solutions Architect – Associate</a:t>
            </a:r>
          </a:p>
          <a:p>
            <a:pPr marL="171450" indent="-171450">
              <a:buSzPct val="100000"/>
              <a:buFont typeface="Arial"/>
              <a:buChar char="•"/>
              <a:defRPr sz="1200"/>
            </a:pPr>
            <a:r>
              <a:t>Microsoft Certified: Azure Administrator</a:t>
            </a:r>
          </a:p>
          <a:p>
            <a:pPr marL="171450" indent="-171450">
              <a:buSzPct val="100000"/>
              <a:buFont typeface="Arial"/>
              <a:buChar char="•"/>
              <a:defRPr sz="1200"/>
            </a:pPr>
            <a:r>
              <a:t>Kubernetes Certified Administrator (CKA)</a:t>
            </a:r>
          </a:p>
        </p:txBody>
      </p:sp>
      <p:sp>
        <p:nvSpPr>
          <p:cNvPr id="107" name="Straight Connector 22"/>
          <p:cNvSpPr/>
          <p:nvPr/>
        </p:nvSpPr>
        <p:spPr>
          <a:xfrm>
            <a:off x="265470" y="5608139"/>
            <a:ext cx="5000053" cy="1"/>
          </a:xfrm>
          <a:prstGeom prst="line">
            <a:avLst/>
          </a:prstGeom>
          <a:ln w="12700">
            <a:solidFill>
              <a:schemeClr val="accent6"/>
            </a:solidFill>
            <a:miter/>
          </a:ln>
        </p:spPr>
        <p:txBody>
          <a:bodyPr lIns="45719" rIns="45719"/>
          <a:lstStyle/>
          <a:p>
            <a:pPr/>
          </a:p>
        </p:txBody>
      </p:sp>
      <p:sp>
        <p:nvSpPr>
          <p:cNvPr id="108" name="TextBox 24"/>
          <p:cNvSpPr txBox="1"/>
          <p:nvPr/>
        </p:nvSpPr>
        <p:spPr>
          <a:xfrm>
            <a:off x="373694" y="2766433"/>
            <a:ext cx="10185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Key Skills	</a:t>
            </a:r>
          </a:p>
        </p:txBody>
      </p:sp>
      <p:sp>
        <p:nvSpPr>
          <p:cNvPr id="109" name="Straight Connector 25"/>
          <p:cNvSpPr/>
          <p:nvPr/>
        </p:nvSpPr>
        <p:spPr>
          <a:xfrm>
            <a:off x="327974" y="3082879"/>
            <a:ext cx="5000053" cy="1"/>
          </a:xfrm>
          <a:prstGeom prst="line">
            <a:avLst/>
          </a:prstGeom>
          <a:ln w="12700">
            <a:solidFill>
              <a:schemeClr val="accent6"/>
            </a:solidFill>
            <a:miter/>
          </a:ln>
        </p:spPr>
        <p:txBody>
          <a:bodyPr lIns="45719" rIns="45719"/>
          <a:lstStyle/>
          <a:p>
            <a:pPr/>
          </a:p>
        </p:txBody>
      </p:sp>
      <p:sp>
        <p:nvSpPr>
          <p:cNvPr id="110" name="TextBox 26"/>
          <p:cNvSpPr txBox="1"/>
          <p:nvPr/>
        </p:nvSpPr>
        <p:spPr>
          <a:xfrm>
            <a:off x="5668720" y="5463304"/>
            <a:ext cx="147766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Selected Clients</a:t>
            </a:r>
          </a:p>
        </p:txBody>
      </p:sp>
      <p:sp>
        <p:nvSpPr>
          <p:cNvPr id="111" name="Straight Connector 27"/>
          <p:cNvSpPr/>
          <p:nvPr/>
        </p:nvSpPr>
        <p:spPr>
          <a:xfrm>
            <a:off x="5679529" y="5815967"/>
            <a:ext cx="5911296" cy="1"/>
          </a:xfrm>
          <a:prstGeom prst="line">
            <a:avLst/>
          </a:prstGeom>
          <a:ln w="12700">
            <a:solidFill>
              <a:schemeClr val="accent6"/>
            </a:solidFill>
            <a:miter/>
          </a:ln>
        </p:spPr>
        <p:txBody>
          <a:bodyPr lIns="45719" rIns="45719"/>
          <a:lstStyle/>
          <a:p>
            <a:pPr/>
          </a:p>
        </p:txBody>
      </p:sp>
      <p:sp>
        <p:nvSpPr>
          <p:cNvPr id="112" name="TextBox 29"/>
          <p:cNvSpPr txBox="1"/>
          <p:nvPr/>
        </p:nvSpPr>
        <p:spPr>
          <a:xfrm>
            <a:off x="5686364" y="5871848"/>
            <a:ext cx="6004561"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Vodafone—- Emaar Misr—— Travelstart Egypt——-El Araby Group </a:t>
            </a:r>
          </a:p>
        </p:txBody>
      </p:sp>
      <p:sp>
        <p:nvSpPr>
          <p:cNvPr id="113" name="TextBox 3"/>
          <p:cNvSpPr txBox="1"/>
          <p:nvPr/>
        </p:nvSpPr>
        <p:spPr>
          <a:xfrm>
            <a:off x="472641" y="214543"/>
            <a:ext cx="248461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Seifeldin Saleh</a:t>
            </a:r>
          </a:p>
          <a:p>
            <a:pPr>
              <a:defRPr>
                <a:solidFill>
                  <a:srgbClr val="BFBFBF"/>
                </a:solidFill>
              </a:defRPr>
            </a:pPr>
            <a:r>
              <a:t>Backend Engineer</a:t>
            </a:r>
          </a:p>
        </p:txBody>
      </p:sp>
      <p:pic>
        <p:nvPicPr>
          <p:cNvPr id="114" name="pasted-movie.png" descr="pasted-movie.png"/>
          <p:cNvPicPr>
            <a:picLocks noChangeAspect="1"/>
          </p:cNvPicPr>
          <p:nvPr/>
        </p:nvPicPr>
        <p:blipFill>
          <a:blip r:embed="rId2">
            <a:extLst/>
          </a:blip>
          <a:stretch>
            <a:fillRect/>
          </a:stretch>
        </p:blipFill>
        <p:spPr>
          <a:xfrm>
            <a:off x="273813" y="956880"/>
            <a:ext cx="1843507" cy="116976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Helvetica"/>
        <a:ea typeface="Helvetica"/>
        <a:cs typeface="Helvetica"/>
      </a:majorFont>
      <a:minorFont>
        <a:latin typeface="Aptos"/>
        <a:ea typeface="Aptos"/>
        <a:cs typeface="Aptos"/>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Helvetica"/>
        <a:ea typeface="Helvetica"/>
        <a:cs typeface="Helvetica"/>
      </a:majorFont>
      <a:minorFont>
        <a:latin typeface="Aptos"/>
        <a:ea typeface="Aptos"/>
        <a:cs typeface="Aptos"/>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