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1D8"/>
          </a:solidFill>
        </a:fill>
      </a:tcStyle>
    </a:wholeTbl>
    <a:band2H>
      <a:tcTxStyle b="def" i="def"/>
      <a:tcStyle>
        <a:tcBdr/>
        <a:fill>
          <a:solidFill>
            <a:srgbClr val="E7E9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CB"/>
          </a:solidFill>
        </a:fill>
      </a:tcStyle>
    </a:wholeTbl>
    <a:band2H>
      <a:tcTxStyle b="def" i="def"/>
      <a:tcStyle>
        <a:tcBdr/>
        <a:fill>
          <a:solidFill>
            <a:srgbClr val="E7EA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1CC"/>
          </a:solidFill>
        </a:fill>
      </a:tcStyle>
    </a:wholeTbl>
    <a:band2H>
      <a:tcTxStyle b="def" i="def"/>
      <a:tcStyle>
        <a:tcBdr/>
        <a:fill>
          <a:solidFill>
            <a:srgbClr val="E8F0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ptos"/>
      </a:defRPr>
    </a:lvl1pPr>
    <a:lvl2pPr indent="228600" latinLnBrk="0">
      <a:defRPr sz="1200">
        <a:latin typeface="+mn-lt"/>
        <a:ea typeface="+mn-ea"/>
        <a:cs typeface="+mn-cs"/>
        <a:sym typeface="Aptos"/>
      </a:defRPr>
    </a:lvl2pPr>
    <a:lvl3pPr indent="457200" latinLnBrk="0">
      <a:defRPr sz="1200">
        <a:latin typeface="+mn-lt"/>
        <a:ea typeface="+mn-ea"/>
        <a:cs typeface="+mn-cs"/>
        <a:sym typeface="Aptos"/>
      </a:defRPr>
    </a:lvl3pPr>
    <a:lvl4pPr indent="685800" latinLnBrk="0">
      <a:defRPr sz="1200">
        <a:latin typeface="+mn-lt"/>
        <a:ea typeface="+mn-ea"/>
        <a:cs typeface="+mn-cs"/>
        <a:sym typeface="Aptos"/>
      </a:defRPr>
    </a:lvl4pPr>
    <a:lvl5pPr indent="914400" latinLnBrk="0">
      <a:defRPr sz="1200">
        <a:latin typeface="+mn-lt"/>
        <a:ea typeface="+mn-ea"/>
        <a:cs typeface="+mn-cs"/>
        <a:sym typeface="Aptos"/>
      </a:defRPr>
    </a:lvl5pPr>
    <a:lvl6pPr indent="1143000" latinLnBrk="0">
      <a:defRPr sz="1200">
        <a:latin typeface="+mn-lt"/>
        <a:ea typeface="+mn-ea"/>
        <a:cs typeface="+mn-cs"/>
        <a:sym typeface="Aptos"/>
      </a:defRPr>
    </a:lvl6pPr>
    <a:lvl7pPr indent="1371600" latinLnBrk="0">
      <a:defRPr sz="1200">
        <a:latin typeface="+mn-lt"/>
        <a:ea typeface="+mn-ea"/>
        <a:cs typeface="+mn-cs"/>
        <a:sym typeface="Aptos"/>
      </a:defRPr>
    </a:lvl7pPr>
    <a:lvl8pPr indent="1600200" latinLnBrk="0">
      <a:defRPr sz="1200">
        <a:latin typeface="+mn-lt"/>
        <a:ea typeface="+mn-ea"/>
        <a:cs typeface="+mn-cs"/>
        <a:sym typeface="Aptos"/>
      </a:defRPr>
    </a:lvl8pPr>
    <a:lvl9pPr indent="1828800" latinLnBrk="0">
      <a:defRPr sz="1200">
        <a:latin typeface="+mn-lt"/>
        <a:ea typeface="+mn-ea"/>
        <a:cs typeface="+mn-cs"/>
        <a:sym typeface="Aptos"/>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757575"/>
                </a:solidFill>
              </a:defRPr>
            </a:lvl1pPr>
            <a:lvl2pPr marL="0" indent="457200">
              <a:buSzTx/>
              <a:buFontTx/>
              <a:buNone/>
              <a:defRPr sz="2400">
                <a:solidFill>
                  <a:srgbClr val="757575"/>
                </a:solidFill>
              </a:defRPr>
            </a:lvl2pPr>
            <a:lvl3pPr marL="0" indent="914400">
              <a:buSzTx/>
              <a:buFontTx/>
              <a:buNone/>
              <a:defRPr sz="2400">
                <a:solidFill>
                  <a:srgbClr val="757575"/>
                </a:solidFill>
              </a:defRPr>
            </a:lvl3pPr>
            <a:lvl4pPr marL="0" indent="1371600">
              <a:buSzTx/>
              <a:buFontTx/>
              <a:buNone/>
              <a:defRPr sz="2400">
                <a:solidFill>
                  <a:srgbClr val="757575"/>
                </a:solidFill>
              </a:defRPr>
            </a:lvl4pPr>
            <a:lvl5pPr marL="0" indent="1828800">
              <a:buSzTx/>
              <a:buFontTx/>
              <a:buNone/>
              <a:defRPr sz="2400">
                <a:solidFill>
                  <a:srgbClr val="757575"/>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757575"/>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Aptos Display"/>
          <a:ea typeface="Aptos Display"/>
          <a:cs typeface="Aptos Display"/>
          <a:sym typeface="Aptos Display"/>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Apto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pto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extBox 4"/>
          <p:cNvSpPr txBox="1"/>
          <p:nvPr/>
        </p:nvSpPr>
        <p:spPr>
          <a:xfrm>
            <a:off x="2135073" y="1057892"/>
            <a:ext cx="2730418"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400"/>
            </a:pPr>
            <a:r>
              <a:t>Aubrey Graham</a:t>
            </a:r>
          </a:p>
          <a:p>
            <a:pPr>
              <a:defRPr sz="1100"/>
            </a:pPr>
            <a:r>
              <a:t>Analyst </a:t>
            </a:r>
          </a:p>
          <a:p>
            <a:pPr>
              <a:defRPr sz="1100"/>
            </a:pPr>
            <a:r>
              <a:t>Deloitte AI&amp;Data</a:t>
            </a:r>
          </a:p>
          <a:p>
            <a:pPr>
              <a:defRPr sz="1100"/>
            </a:pPr>
            <a:r>
              <a:t>Email: AGraham@deloitte.com</a:t>
            </a:r>
          </a:p>
        </p:txBody>
      </p:sp>
      <p:sp>
        <p:nvSpPr>
          <p:cNvPr id="95" name="TextBox 8"/>
          <p:cNvSpPr txBox="1"/>
          <p:nvPr/>
        </p:nvSpPr>
        <p:spPr>
          <a:xfrm>
            <a:off x="5522901" y="3233286"/>
            <a:ext cx="6331486"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sz="1200">
                <a:latin typeface="Times Roman"/>
                <a:ea typeface="Times Roman"/>
                <a:cs typeface="Times Roman"/>
                <a:sym typeface="Times Roman"/>
              </a:defRPr>
            </a:pPr>
            <a:r>
              <a:rPr b="1"/>
              <a:t>AI Analyst, Deloitte Innovation Hub (April 2024 – Present)</a:t>
            </a:r>
            <a:br/>
            <a:r>
              <a:t>Led large-scale transformation programs for hospitality and travel clients, achieving efficiency improvements of 25%+. Developed and embedded PMO frameworks to align project delivery with strategic goals. Directed digital transformation initiatives, including ERP rollouts and process automation, improving organizational responsiveness. Conducted executive workshops and training sessions on supply chain optimization, governance, and performance management.</a:t>
            </a:r>
          </a:p>
        </p:txBody>
      </p:sp>
      <p:sp>
        <p:nvSpPr>
          <p:cNvPr id="96" name="TextBox 9"/>
          <p:cNvSpPr txBox="1"/>
          <p:nvPr/>
        </p:nvSpPr>
        <p:spPr>
          <a:xfrm>
            <a:off x="5576366" y="2751175"/>
            <a:ext cx="1843508"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400">
                <a:solidFill>
                  <a:srgbClr val="006600"/>
                </a:solidFill>
              </a:defRPr>
            </a:lvl1pPr>
          </a:lstStyle>
          <a:p>
            <a:pPr/>
            <a:r>
              <a:t>Relevant Experience</a:t>
            </a:r>
          </a:p>
        </p:txBody>
      </p:sp>
      <p:sp>
        <p:nvSpPr>
          <p:cNvPr id="97" name="TextBox 10"/>
          <p:cNvSpPr txBox="1"/>
          <p:nvPr/>
        </p:nvSpPr>
        <p:spPr>
          <a:xfrm>
            <a:off x="5576366" y="685759"/>
            <a:ext cx="324646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400">
                <a:solidFill>
                  <a:srgbClr val="006600"/>
                </a:solidFill>
              </a:defRPr>
            </a:lvl1pPr>
          </a:lstStyle>
          <a:p>
            <a:pPr/>
            <a:r>
              <a:t>Summary of Professional Experience</a:t>
            </a:r>
          </a:p>
        </p:txBody>
      </p:sp>
      <p:sp>
        <p:nvSpPr>
          <p:cNvPr id="98" name="TextBox 12"/>
          <p:cNvSpPr txBox="1"/>
          <p:nvPr/>
        </p:nvSpPr>
        <p:spPr>
          <a:xfrm>
            <a:off x="5555648" y="1022347"/>
            <a:ext cx="6004560" cy="192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100"/>
            </a:pPr>
            <a:r>
              <a:t>I am a Data &amp; AI Engineer with over 9 years of experience building data-driven systems and intelligent solutions in the Middle East. Proficient in Python, SQL, and modern data platforms, I have delivered end-to-end solutions across finance, healthcare, and e-commerce sectors. My expertise spans data engineering, machine learning model development, and analytics, along with hands-on experience in cloud-native AI deployments on AWS, Azure, and GCP. I bring a proven ability to translate business needs into scalable data architectures and AI applications, ensuring high performance, reliability, and actionable insights while maintaining clean, production-ready pipelines.</a:t>
            </a:r>
          </a:p>
          <a:p>
            <a:pPr defTabSz="457200">
              <a:spcBef>
                <a:spcPts val="1200"/>
              </a:spcBef>
              <a:defRPr sz="1200">
                <a:latin typeface="Times Roman"/>
                <a:ea typeface="Times Roman"/>
                <a:cs typeface="Times Roman"/>
                <a:sym typeface="Times Roman"/>
              </a:defRPr>
            </a:pPr>
          </a:p>
        </p:txBody>
      </p:sp>
      <p:sp>
        <p:nvSpPr>
          <p:cNvPr id="99" name="Straight Connector 14"/>
          <p:cNvSpPr/>
          <p:nvPr/>
        </p:nvSpPr>
        <p:spPr>
          <a:xfrm>
            <a:off x="5602280" y="1023598"/>
            <a:ext cx="5911296" cy="1"/>
          </a:xfrm>
          <a:prstGeom prst="line">
            <a:avLst/>
          </a:prstGeom>
          <a:ln w="12700">
            <a:solidFill>
              <a:schemeClr val="accent6"/>
            </a:solidFill>
            <a:miter/>
          </a:ln>
        </p:spPr>
        <p:txBody>
          <a:bodyPr lIns="45719" rIns="45719"/>
          <a:lstStyle/>
          <a:p>
            <a:pPr/>
          </a:p>
        </p:txBody>
      </p:sp>
      <p:sp>
        <p:nvSpPr>
          <p:cNvPr id="100" name="Straight Connector 15"/>
          <p:cNvSpPr/>
          <p:nvPr/>
        </p:nvSpPr>
        <p:spPr>
          <a:xfrm>
            <a:off x="5640644" y="3082879"/>
            <a:ext cx="5911295" cy="1"/>
          </a:xfrm>
          <a:prstGeom prst="line">
            <a:avLst/>
          </a:prstGeom>
          <a:ln w="12700">
            <a:solidFill>
              <a:schemeClr val="accent6"/>
            </a:solidFill>
            <a:miter/>
          </a:ln>
        </p:spPr>
        <p:txBody>
          <a:bodyPr lIns="45719" rIns="45719"/>
          <a:lstStyle/>
          <a:p>
            <a:pPr/>
          </a:p>
        </p:txBody>
      </p:sp>
      <p:sp>
        <p:nvSpPr>
          <p:cNvPr id="101" name="TextBox 16"/>
          <p:cNvSpPr txBox="1"/>
          <p:nvPr/>
        </p:nvSpPr>
        <p:spPr>
          <a:xfrm>
            <a:off x="345600" y="3223633"/>
            <a:ext cx="1983169" cy="1691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Aptos Display"/>
                <a:ea typeface="Aptos Display"/>
                <a:cs typeface="Aptos Display"/>
                <a:sym typeface="Aptos Display"/>
              </a:defRPr>
            </a:pPr>
            <a:r>
              <a:t>Business Skills:</a:t>
            </a:r>
          </a:p>
          <a:p>
            <a:pPr marL="171450" indent="-171450">
              <a:buSzPct val="100000"/>
              <a:buFont typeface="Arial"/>
              <a:buChar char="•"/>
              <a:defRPr sz="1200">
                <a:latin typeface="Aptos Display"/>
                <a:ea typeface="Aptos Display"/>
                <a:cs typeface="Aptos Display"/>
                <a:sym typeface="Aptos Display"/>
              </a:defRPr>
            </a:pPr>
            <a:r>
              <a:t>Strategic Planning &amp; Execution</a:t>
            </a:r>
          </a:p>
          <a:p>
            <a:pPr marL="171450" indent="-171450">
              <a:buSzPct val="100000"/>
              <a:buFont typeface="Arial"/>
              <a:buChar char="•"/>
              <a:defRPr sz="1200">
                <a:latin typeface="Aptos Display"/>
                <a:ea typeface="Aptos Display"/>
                <a:cs typeface="Aptos Display"/>
                <a:sym typeface="Aptos Display"/>
              </a:defRPr>
            </a:pPr>
            <a:r>
              <a:t>Agile &amp; Scrum Methodologies</a:t>
            </a:r>
          </a:p>
          <a:p>
            <a:pPr marL="171450" indent="-171450">
              <a:buSzPct val="100000"/>
              <a:buFont typeface="Arial"/>
              <a:buChar char="•"/>
              <a:defRPr sz="1200">
                <a:latin typeface="Aptos Display"/>
                <a:ea typeface="Aptos Display"/>
                <a:cs typeface="Aptos Display"/>
                <a:sym typeface="Aptos Display"/>
              </a:defRPr>
            </a:pPr>
            <a:r>
              <a:t>Client Communication</a:t>
            </a:r>
          </a:p>
          <a:p>
            <a:pPr marL="171450" indent="-171450">
              <a:buSzPct val="100000"/>
              <a:buFont typeface="Arial"/>
              <a:buChar char="•"/>
              <a:defRPr sz="1200">
                <a:latin typeface="Aptos Display"/>
                <a:ea typeface="Aptos Display"/>
                <a:cs typeface="Aptos Display"/>
                <a:sym typeface="Aptos Display"/>
              </a:defRPr>
            </a:pPr>
            <a:r>
              <a:t>Stakeholder Engagement</a:t>
            </a:r>
          </a:p>
          <a:p>
            <a:pPr marL="171450" indent="-171450">
              <a:buSzPct val="100000"/>
              <a:buFont typeface="Arial"/>
              <a:buChar char="•"/>
              <a:defRPr sz="1200">
                <a:latin typeface="Aptos Display"/>
                <a:ea typeface="Aptos Display"/>
                <a:cs typeface="Aptos Display"/>
                <a:sym typeface="Aptos Display"/>
              </a:defRPr>
            </a:pPr>
            <a:r>
              <a:t>Problem-Solving</a:t>
            </a:r>
          </a:p>
          <a:p>
            <a:pPr marL="171450" indent="-171450">
              <a:buSzPct val="100000"/>
              <a:buFont typeface="Arial"/>
              <a:buChar char="•"/>
              <a:defRPr sz="1200">
                <a:latin typeface="Aptos Display"/>
                <a:ea typeface="Aptos Display"/>
                <a:cs typeface="Aptos Display"/>
                <a:sym typeface="Aptos Display"/>
              </a:defRPr>
            </a:pPr>
            <a:r>
              <a:t>Product Mindset</a:t>
            </a:r>
          </a:p>
        </p:txBody>
      </p:sp>
      <p:sp>
        <p:nvSpPr>
          <p:cNvPr id="102" name="TextBox 17"/>
          <p:cNvSpPr txBox="1"/>
          <p:nvPr/>
        </p:nvSpPr>
        <p:spPr>
          <a:xfrm>
            <a:off x="2253138" y="3180028"/>
            <a:ext cx="1681975" cy="2390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b="1" sz="1100">
                <a:latin typeface="Times Roman"/>
                <a:ea typeface="Times Roman"/>
                <a:cs typeface="Times Roman"/>
                <a:sym typeface="Times Roman"/>
              </a:defRPr>
            </a:pPr>
            <a:r>
              <a:t>Technology Skills:</a:t>
            </a:r>
            <a:endParaRPr b="0"/>
          </a:p>
          <a:p>
            <a:pPr marL="615950" indent="-476250">
              <a:buSzPct val="100000"/>
              <a:buFont typeface="Times Roman"/>
              <a:buChar char="•"/>
              <a:defRPr sz="1100"/>
            </a:pPr>
            <a:r>
              <a:t>Java / Spring Boot</a:t>
            </a:r>
          </a:p>
          <a:p>
            <a:pPr marL="615950" indent="-476250">
              <a:buSzPct val="100000"/>
              <a:buFont typeface="Times Roman"/>
              <a:buChar char="•"/>
              <a:defRPr sz="1100"/>
            </a:pPr>
            <a:r>
              <a:t>Node.js / Express</a:t>
            </a:r>
          </a:p>
          <a:p>
            <a:pPr marL="615950" indent="-476250">
              <a:buSzPct val="100000"/>
              <a:buFont typeface="Times Roman"/>
              <a:buChar char="•"/>
              <a:defRPr sz="1100"/>
            </a:pPr>
            <a:r>
              <a:t>RESTful &amp; GraphQL API Design</a:t>
            </a:r>
          </a:p>
          <a:p>
            <a:pPr marL="615950" indent="-476250">
              <a:buSzPct val="100000"/>
              <a:buFont typeface="Times Roman"/>
              <a:buChar char="•"/>
              <a:defRPr sz="1100"/>
            </a:pPr>
            <a:r>
              <a:t>SQL &amp; NoSQL Databases</a:t>
            </a:r>
          </a:p>
          <a:p>
            <a:pPr marL="615950" indent="-476250">
              <a:buSzPct val="100000"/>
              <a:buFont typeface="Times Roman"/>
              <a:buChar char="•"/>
              <a:defRPr sz="1100"/>
            </a:pPr>
            <a:r>
              <a:t>Microservices Architecture</a:t>
            </a:r>
          </a:p>
          <a:p>
            <a:pPr marL="615950" indent="-476250">
              <a:buSzPct val="100000"/>
              <a:buFont typeface="Times Roman"/>
              <a:buChar char="•"/>
              <a:defRPr sz="1100"/>
            </a:pPr>
            <a:r>
              <a:t>Docker</a:t>
            </a:r>
          </a:p>
        </p:txBody>
      </p:sp>
      <p:sp>
        <p:nvSpPr>
          <p:cNvPr id="103" name="TextBox 18"/>
          <p:cNvSpPr txBox="1"/>
          <p:nvPr/>
        </p:nvSpPr>
        <p:spPr>
          <a:xfrm>
            <a:off x="3848004" y="3223633"/>
            <a:ext cx="1546378" cy="1336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latin typeface="Aptos Display"/>
                <a:ea typeface="Aptos Display"/>
                <a:cs typeface="Aptos Display"/>
                <a:sym typeface="Aptos Display"/>
              </a:defRPr>
            </a:pPr>
            <a:r>
              <a:t>Industry Experience:</a:t>
            </a:r>
          </a:p>
          <a:p>
            <a:pPr marL="171450" indent="-171450">
              <a:buSzPct val="100000"/>
              <a:buFont typeface="Arial"/>
              <a:buChar char="•"/>
              <a:defRPr sz="1200">
                <a:latin typeface="Aptos Display"/>
                <a:ea typeface="Aptos Display"/>
                <a:cs typeface="Aptos Display"/>
                <a:sym typeface="Aptos Display"/>
              </a:defRPr>
            </a:pPr>
            <a:r>
              <a:t>Digital Marketing</a:t>
            </a:r>
          </a:p>
          <a:p>
            <a:pPr marL="171450" indent="-171450">
              <a:buSzPct val="100000"/>
              <a:buFont typeface="Arial"/>
              <a:buChar char="•"/>
              <a:defRPr sz="1200">
                <a:latin typeface="Aptos Display"/>
                <a:ea typeface="Aptos Display"/>
                <a:cs typeface="Aptos Display"/>
                <a:sym typeface="Aptos Display"/>
              </a:defRPr>
            </a:pPr>
            <a:r>
              <a:t>Banking &amp; Financial Services</a:t>
            </a:r>
          </a:p>
          <a:p>
            <a:pPr marL="171450" indent="-171450">
              <a:buSzPct val="100000"/>
              <a:buFont typeface="Arial"/>
              <a:buChar char="•"/>
              <a:defRPr sz="1200">
                <a:latin typeface="Aptos Display"/>
                <a:ea typeface="Aptos Display"/>
                <a:cs typeface="Aptos Display"/>
                <a:sym typeface="Aptos Display"/>
              </a:defRPr>
            </a:pPr>
            <a:r>
              <a:t>E-commerce &amp; Retail</a:t>
            </a:r>
          </a:p>
        </p:txBody>
      </p:sp>
      <p:sp>
        <p:nvSpPr>
          <p:cNvPr id="104" name="TextBox 19"/>
          <p:cNvSpPr txBox="1"/>
          <p:nvPr/>
        </p:nvSpPr>
        <p:spPr>
          <a:xfrm>
            <a:off x="227616" y="5627794"/>
            <a:ext cx="1370758"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pPr>
            <a:r>
              <a:t>Education:</a:t>
            </a:r>
          </a:p>
          <a:p>
            <a:pPr marL="171450" indent="-171450">
              <a:buSzPct val="100000"/>
              <a:buFont typeface="Arial"/>
              <a:buChar char="•"/>
              <a:defRPr sz="1200"/>
            </a:pPr>
            <a:r>
              <a:t>Bachelor’s degree in Artificial Intelligence, NGU</a:t>
            </a:r>
          </a:p>
        </p:txBody>
      </p:sp>
      <p:sp>
        <p:nvSpPr>
          <p:cNvPr id="105" name="TextBox 20"/>
          <p:cNvSpPr txBox="1"/>
          <p:nvPr/>
        </p:nvSpPr>
        <p:spPr>
          <a:xfrm>
            <a:off x="1613654" y="5652818"/>
            <a:ext cx="1287888"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pPr>
            <a:r>
              <a:t>Languages:</a:t>
            </a:r>
          </a:p>
          <a:p>
            <a:pPr marL="171450" indent="-171450">
              <a:buSzPct val="100000"/>
              <a:buFont typeface="Arial"/>
              <a:buChar char="•"/>
              <a:defRPr sz="1200"/>
            </a:pPr>
            <a:r>
              <a:t>Arabic</a:t>
            </a:r>
          </a:p>
          <a:p>
            <a:pPr marL="171450" indent="-171450">
              <a:buSzPct val="100000"/>
              <a:buFont typeface="Arial"/>
              <a:buChar char="•"/>
              <a:defRPr sz="1200"/>
            </a:pPr>
            <a:r>
              <a:t>English</a:t>
            </a:r>
          </a:p>
          <a:p>
            <a:pPr marL="171450" indent="-171450">
              <a:buSzPct val="100000"/>
              <a:buFont typeface="Arial"/>
              <a:buChar char="•"/>
              <a:defRPr sz="1200"/>
            </a:pPr>
            <a:r>
              <a:t>Korean</a:t>
            </a:r>
          </a:p>
        </p:txBody>
      </p:sp>
      <p:sp>
        <p:nvSpPr>
          <p:cNvPr id="106" name="TextBox 21"/>
          <p:cNvSpPr txBox="1"/>
          <p:nvPr/>
        </p:nvSpPr>
        <p:spPr>
          <a:xfrm>
            <a:off x="2660837" y="5652818"/>
            <a:ext cx="3044083"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200"/>
            </a:pPr>
            <a:r>
              <a:t>Certifications:</a:t>
            </a:r>
          </a:p>
          <a:p>
            <a:pPr marL="171450" indent="-171450">
              <a:buSzPct val="100000"/>
              <a:buFont typeface="Arial"/>
              <a:buChar char="•"/>
              <a:defRPr sz="1200"/>
            </a:pPr>
            <a:r>
              <a:t>IBM Data Science</a:t>
            </a:r>
          </a:p>
          <a:p>
            <a:pPr marL="171450" indent="-171450">
              <a:buSzPct val="100000"/>
              <a:buFont typeface="Arial"/>
              <a:buChar char="•"/>
              <a:defRPr sz="1200"/>
            </a:pPr>
            <a:r>
              <a:t>Databricks</a:t>
            </a:r>
          </a:p>
          <a:p>
            <a:pPr marL="171450" indent="-171450">
              <a:buSzPct val="100000"/>
              <a:buFont typeface="Arial"/>
              <a:buChar char="•"/>
              <a:defRPr sz="1200"/>
            </a:pPr>
            <a:r>
              <a:t>Google Cloud engineering</a:t>
            </a:r>
          </a:p>
        </p:txBody>
      </p:sp>
      <p:sp>
        <p:nvSpPr>
          <p:cNvPr id="107" name="Straight Connector 22"/>
          <p:cNvSpPr/>
          <p:nvPr/>
        </p:nvSpPr>
        <p:spPr>
          <a:xfrm>
            <a:off x="265470" y="5608139"/>
            <a:ext cx="5000054" cy="1"/>
          </a:xfrm>
          <a:prstGeom prst="line">
            <a:avLst/>
          </a:prstGeom>
          <a:ln w="12700">
            <a:solidFill>
              <a:schemeClr val="accent6"/>
            </a:solidFill>
            <a:miter/>
          </a:ln>
        </p:spPr>
        <p:txBody>
          <a:bodyPr lIns="45719" rIns="45719"/>
          <a:lstStyle/>
          <a:p>
            <a:pPr/>
          </a:p>
        </p:txBody>
      </p:sp>
      <p:sp>
        <p:nvSpPr>
          <p:cNvPr id="108" name="TextBox 24"/>
          <p:cNvSpPr txBox="1"/>
          <p:nvPr/>
        </p:nvSpPr>
        <p:spPr>
          <a:xfrm>
            <a:off x="373694" y="2766433"/>
            <a:ext cx="1018541"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400">
                <a:solidFill>
                  <a:srgbClr val="006600"/>
                </a:solidFill>
              </a:defRPr>
            </a:lvl1pPr>
          </a:lstStyle>
          <a:p>
            <a:pPr/>
            <a:r>
              <a:t>Key Skills	</a:t>
            </a:r>
          </a:p>
        </p:txBody>
      </p:sp>
      <p:sp>
        <p:nvSpPr>
          <p:cNvPr id="109" name="Straight Connector 25"/>
          <p:cNvSpPr/>
          <p:nvPr/>
        </p:nvSpPr>
        <p:spPr>
          <a:xfrm>
            <a:off x="327974" y="3082879"/>
            <a:ext cx="5000054" cy="1"/>
          </a:xfrm>
          <a:prstGeom prst="line">
            <a:avLst/>
          </a:prstGeom>
          <a:ln w="12700">
            <a:solidFill>
              <a:schemeClr val="accent6"/>
            </a:solidFill>
            <a:miter/>
          </a:ln>
        </p:spPr>
        <p:txBody>
          <a:bodyPr lIns="45719" rIns="45719"/>
          <a:lstStyle/>
          <a:p>
            <a:pPr/>
          </a:p>
        </p:txBody>
      </p:sp>
      <p:sp>
        <p:nvSpPr>
          <p:cNvPr id="110" name="TextBox 26"/>
          <p:cNvSpPr txBox="1"/>
          <p:nvPr/>
        </p:nvSpPr>
        <p:spPr>
          <a:xfrm>
            <a:off x="5668720" y="5463304"/>
            <a:ext cx="1477663" cy="307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1400">
                <a:solidFill>
                  <a:srgbClr val="006600"/>
                </a:solidFill>
              </a:defRPr>
            </a:lvl1pPr>
          </a:lstStyle>
          <a:p>
            <a:pPr/>
            <a:r>
              <a:t>Selected Clients</a:t>
            </a:r>
          </a:p>
        </p:txBody>
      </p:sp>
      <p:sp>
        <p:nvSpPr>
          <p:cNvPr id="111" name="Straight Connector 27"/>
          <p:cNvSpPr/>
          <p:nvPr/>
        </p:nvSpPr>
        <p:spPr>
          <a:xfrm>
            <a:off x="5679530" y="5815967"/>
            <a:ext cx="5911295" cy="1"/>
          </a:xfrm>
          <a:prstGeom prst="line">
            <a:avLst/>
          </a:prstGeom>
          <a:ln w="12700">
            <a:solidFill>
              <a:schemeClr val="accent6"/>
            </a:solidFill>
            <a:miter/>
          </a:ln>
        </p:spPr>
        <p:txBody>
          <a:bodyPr lIns="45719" rIns="45719"/>
          <a:lstStyle/>
          <a:p>
            <a:pPr/>
          </a:p>
        </p:txBody>
      </p:sp>
      <p:sp>
        <p:nvSpPr>
          <p:cNvPr id="112" name="TextBox 29"/>
          <p:cNvSpPr txBox="1"/>
          <p:nvPr/>
        </p:nvSpPr>
        <p:spPr>
          <a:xfrm>
            <a:off x="5686364" y="5871848"/>
            <a:ext cx="6004560"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vl1pPr>
          </a:lstStyle>
          <a:p>
            <a:pPr/>
            <a:r>
              <a:t>Nile Development — Statue of Liberty — Noon — Mountain View</a:t>
            </a:r>
          </a:p>
        </p:txBody>
      </p:sp>
      <p:sp>
        <p:nvSpPr>
          <p:cNvPr id="113" name="TextBox 3"/>
          <p:cNvSpPr txBox="1"/>
          <p:nvPr/>
        </p:nvSpPr>
        <p:spPr>
          <a:xfrm>
            <a:off x="472641" y="214543"/>
            <a:ext cx="2484614" cy="650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Aubrey Graham</a:t>
            </a:r>
          </a:p>
          <a:p>
            <a:pPr>
              <a:defRPr>
                <a:solidFill>
                  <a:srgbClr val="BFBFBF"/>
                </a:solidFill>
              </a:defRPr>
            </a:pPr>
            <a:r>
              <a:t>AI Engineer</a:t>
            </a:r>
          </a:p>
        </p:txBody>
      </p:sp>
      <p:pic>
        <p:nvPicPr>
          <p:cNvPr id="114" name="pasted-movie.png" descr="pasted-movie.png"/>
          <p:cNvPicPr>
            <a:picLocks noChangeAspect="1"/>
          </p:cNvPicPr>
          <p:nvPr/>
        </p:nvPicPr>
        <p:blipFill>
          <a:blip r:embed="rId2">
            <a:extLst/>
          </a:blip>
          <a:stretch>
            <a:fillRect/>
          </a:stretch>
        </p:blipFill>
        <p:spPr>
          <a:xfrm>
            <a:off x="632701" y="1034349"/>
            <a:ext cx="1018541" cy="101854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Helvetica"/>
        <a:ea typeface="Helvetica"/>
        <a:cs typeface="Helvetica"/>
      </a:majorFont>
      <a:minorFont>
        <a:latin typeface="Aptos"/>
        <a:ea typeface="Aptos"/>
        <a:cs typeface="Aptos"/>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Helvetica"/>
        <a:ea typeface="Helvetica"/>
        <a:cs typeface="Helvetica"/>
      </a:majorFont>
      <a:minorFont>
        <a:latin typeface="Aptos"/>
        <a:ea typeface="Aptos"/>
        <a:cs typeface="Aptos"/>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