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9BDD-5458-3486-1009-F58A0089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860-FD9F-311A-889E-703C9A68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9D6E-4B30-475A-9817-A08DE217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5056-84DF-4AD9-48A6-5571C358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E277-7F5E-C9C4-70E2-6461F537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0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9415-560B-0BC2-5D4D-8DF25A05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70376-ED8C-F747-9A95-204EF4E5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E574-2B1C-1D42-B56B-52F70C8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33C9-A55E-A839-14D3-133251AF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622C-76FB-1E2A-C1A4-F95B82DC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8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EAF56-5158-A798-0A21-5EEE6106C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02714-1758-1091-49A2-FBCBB00CF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ABAD-BB1E-F119-AB6D-F3430BE5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B700-1BC2-7E9C-8B9D-A72AEBD4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AE4D-B7D8-9B63-6B95-D5EF8C3D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622E-9786-44BE-A560-6CD9BC2E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31F9-B416-4F10-25BC-354DF61B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866A-D0E1-A545-9298-F5F7BDC6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B83D-D043-FA99-6B24-E78358D7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08A1-684F-EEBB-93C2-40440D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5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2F95-67CD-75FE-13CB-142B63A3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FD84-E7E3-3896-778D-81070591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F97E-DC74-33AA-4104-D2421DB9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3595-F455-5243-B6BE-24B026F9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88C3-B8A9-940A-9DE7-2621603F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003E-5B88-9D2D-CECA-D7DAF49C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B722-08B6-6973-9C2C-F518732E2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75985-A6C0-BB4F-B994-8ECE4002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2384D-7FE3-F749-A431-AE1F0B6D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34EE-23BC-556A-1088-0AF5B44D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E5B4-4EAA-9F3B-B6C9-DBC46120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5566-49E7-E77A-7380-02EF3FB6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D95D6-25D4-31E0-BEA2-B5AF7C1D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5EA36-C223-BF35-CDE7-2350EB82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4F45-E3F7-50E0-A354-31CF30251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4D7FE-F611-6B6E-8671-34B7C21DB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334D3-8286-E04B-6311-EC28FBEF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6C616-2F86-81C9-95C4-55D78F05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FE3A7-57ED-5524-CC37-58B98C4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D0-6C39-AFAB-B993-A544FE72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198D2-1B8D-1027-C55F-1914786B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5F661-DF57-B433-6F96-AF4DF465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78CE2-7712-0875-F5B8-7EC5D66C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BCE10-ABBC-7F2F-A7A7-2EFCEE92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D9574-2315-3A1E-BE2A-9456EC52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B29F4-6656-1899-184A-5B635FFF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5347-22E8-8FF6-85CA-BBE674E8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D34A-C64E-8246-229F-406F1F47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7F7D1-99DF-693E-375F-8A202569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3543-8802-206D-9320-432D539D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D507-83C4-E331-BE51-2D807F59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EC737-0870-269A-50D2-D1D0B388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898F-B2AC-496C-C3BA-C9DCD821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596DE-7D7B-C27A-7B53-996D153E3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5B771-4ADD-BE4F-EF02-A02D2D52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95FB-BC24-A86F-79DE-59428B46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23117-7FA2-E7F7-C2E8-CF3B5F06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E8B44-1731-2C9B-3874-DCDAA829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70C7D-D4C2-D60F-022C-EBBD002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186C-0E25-F188-2D59-1E4583E3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F043-F761-DF82-14A8-4315CE1DB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EA090-4D53-4E30-82DB-666C8F6FB6D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3369-05A0-CF06-D47E-765BC2438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25DF-B3D6-440B-B729-CCA0B1359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2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638BC9-28CE-694A-923E-1649C087DEAF}"/>
              </a:ext>
            </a:extLst>
          </p:cNvPr>
          <p:cNvSpPr txBox="1"/>
          <p:nvPr/>
        </p:nvSpPr>
        <p:spPr>
          <a:xfrm>
            <a:off x="349045" y="293684"/>
            <a:ext cx="257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Nour Selim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Backend 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BC61-226D-8C47-03FF-6C6F2089E8D9}"/>
              </a:ext>
            </a:extLst>
          </p:cNvPr>
          <p:cNvSpPr txBox="1"/>
          <p:nvPr/>
        </p:nvSpPr>
        <p:spPr>
          <a:xfrm>
            <a:off x="2089353" y="1057893"/>
            <a:ext cx="28218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Nour Selim</a:t>
            </a:r>
          </a:p>
          <a:p>
            <a:r>
              <a:rPr lang="en-US" sz="1100" dirty="0"/>
              <a:t>Analyst </a:t>
            </a:r>
          </a:p>
          <a:p>
            <a:r>
              <a:rPr lang="en-US" sz="1100" dirty="0"/>
              <a:t>T&amp;T, EAID, Customer As a Service / Operate</a:t>
            </a:r>
          </a:p>
          <a:p>
            <a:r>
              <a:rPr lang="en-US" sz="1100" dirty="0"/>
              <a:t>Email: nselim@deloitte.com</a:t>
            </a:r>
          </a:p>
          <a:p>
            <a:endParaRPr lang="en-US" sz="1100" dirty="0"/>
          </a:p>
        </p:txBody>
      </p:sp>
      <p:pic>
        <p:nvPicPr>
          <p:cNvPr id="7" name="Picture 6" descr="A person with long hair in front of a green plant&#10;&#10;AI-generated content may be incorrect.">
            <a:extLst>
              <a:ext uri="{FF2B5EF4-FFF2-40B4-BE49-F238E27FC236}">
                <a16:creationId xmlns:a16="http://schemas.microsoft.com/office/drawing/2014/main" id="{431431B4-9DD2-CE64-F588-585181D50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16" y="1046587"/>
            <a:ext cx="1553496" cy="1553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F271D7-995B-0289-9D25-86E3B4B25B1C}"/>
              </a:ext>
            </a:extLst>
          </p:cNvPr>
          <p:cNvSpPr txBox="1"/>
          <p:nvPr/>
        </p:nvSpPr>
        <p:spPr>
          <a:xfrm>
            <a:off x="5587178" y="2395274"/>
            <a:ext cx="642292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dirty="0">
                <a:solidFill>
                  <a:srgbClr val="000000"/>
                </a:solidFill>
              </a:rPr>
              <a:t>Senior Backend Engineer, Deloitte Innovation Hub – Procurement </a:t>
            </a:r>
            <a:r>
              <a:rPr lang="en-US" sz="1200" b="0" dirty="0" err="1">
                <a:solidFill>
                  <a:srgbClr val="000000"/>
                </a:solidFill>
              </a:rPr>
              <a:t>AIaaS</a:t>
            </a:r>
            <a:r>
              <a:rPr lang="en-US" sz="1200" b="0" dirty="0">
                <a:solidFill>
                  <a:srgbClr val="000000"/>
                </a:solidFill>
              </a:rPr>
              <a:t> (Mar 2025 – Present)
- Led backend development for scalable procurement platform.
- Designed &amp; implemented full stack with Node.js and Next.js.
- Built secure, isolated data access, improved readiness through logging, monitoring, and QA.
- Developed backend utilities and boosted engineering efficiency.
Senior Backend Engineer, Deloitte Innovation Hub – Agentic Workforce Transformation (Jan 2025 – Mar 2025)
- Developed AI-powered workforce solutions.
- Built pilots using Python &amp; Node.js, deployed on GCP.
- Co-created playbook, guided tool adoption, and delivered pilot demonstrating applied AI.
Software Engineer, Orange Business (Jan 2023 – Oct 2024)
- Designed &amp; maintained scalable systems.
- Used Docker, Kubernetes, and GitLab CI/CD for deployments.
- Developed automation testing frameworks and built data admin portal.
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1FBB0-58C1-F154-68A1-2128628C5367}"/>
              </a:ext>
            </a:extLst>
          </p:cNvPr>
          <p:cNvSpPr txBox="1"/>
          <p:nvPr/>
        </p:nvSpPr>
        <p:spPr>
          <a:xfrm>
            <a:off x="5523269" y="2046556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 dirty="0">
                <a:solidFill>
                  <a:srgbClr val="006600"/>
                </a:solidFill>
              </a:rPr>
              <a:t>Relevant Experience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05E33-73FA-5335-F9E1-E3F0201AB41B}"/>
              </a:ext>
            </a:extLst>
          </p:cNvPr>
          <p:cNvSpPr txBox="1"/>
          <p:nvPr/>
        </p:nvSpPr>
        <p:spPr>
          <a:xfrm>
            <a:off x="5530647" y="685759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 dirty="0">
                <a:solidFill>
                  <a:srgbClr val="006600"/>
                </a:solidFill>
              </a:rPr>
              <a:t>Summary of Professional 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1CFCB-ED6A-8084-BA0B-D70C00DBAC16}"/>
              </a:ext>
            </a:extLst>
          </p:cNvPr>
          <p:cNvSpPr txBox="1"/>
          <p:nvPr/>
        </p:nvSpPr>
        <p:spPr>
          <a:xfrm>
            <a:off x="5530647" y="107531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 dirty="0">
                <a:solidFill>
                  <a:srgbClr val="000000"/>
                </a:solidFill>
              </a:rPr>
              <a:t>Experienced backend engineer with 4+ years of success designing and delivering fast, scalable, and reliable applications using Java (Spring Boot), Python, JavaScript, and PostgreSQL. Proven track record in leading backend architecture for AI-powered platforms and multi-tenant SaaS systems. Skilled in building robust APIs, implementing automation, and optimizing deployment workflows with Docker, Kubernetes, and GitLab CI/CD.
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2CEDC-4568-5227-1F51-8B80EB4201A7}"/>
              </a:ext>
            </a:extLst>
          </p:cNvPr>
          <p:cNvCxnSpPr/>
          <p:nvPr/>
        </p:nvCxnSpPr>
        <p:spPr>
          <a:xfrm>
            <a:off x="5602281" y="1023599"/>
            <a:ext cx="5911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0FE726-C4E5-8CD7-1483-AA383D057B42}"/>
              </a:ext>
            </a:extLst>
          </p:cNvPr>
          <p:cNvCxnSpPr/>
          <p:nvPr/>
        </p:nvCxnSpPr>
        <p:spPr>
          <a:xfrm>
            <a:off x="5623000" y="2395274"/>
            <a:ext cx="5911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6842EB-E51A-2B1B-DEDD-A11B90F4F0F9}"/>
              </a:ext>
            </a:extLst>
          </p:cNvPr>
          <p:cNvSpPr txBox="1"/>
          <p:nvPr/>
        </p:nvSpPr>
        <p:spPr>
          <a:xfrm>
            <a:off x="299881" y="3223633"/>
            <a:ext cx="20746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 dirty="0">
                <a:solidFill>
                  <a:srgbClr val="000000"/>
                </a:solidFill>
              </a:rPr>
              <a:t>Business Skills:
- Agile Methodology
- Stakeholder communication
- Collaboration &amp; Teamwork
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BB049-EB8C-61C3-9FAF-17E1DC352DFC}"/>
              </a:ext>
            </a:extLst>
          </p:cNvPr>
          <p:cNvSpPr txBox="1"/>
          <p:nvPr/>
        </p:nvSpPr>
        <p:spPr>
          <a:xfrm>
            <a:off x="2190134" y="3223633"/>
            <a:ext cx="1705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Technology Skills:
- Java (Spring Boot, Hibernate, JPA, Selenium)
- Python (Flask)
- JavaScript, NodeJS, Next.js
- Junit, Mockito
- SQL, Oracle, NoSQL
- GIT
- Docker, Kubernetes
- AWS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B1FEE-55AE-FBB8-384E-5DD06F798E96}"/>
              </a:ext>
            </a:extLst>
          </p:cNvPr>
          <p:cNvSpPr txBox="1"/>
          <p:nvPr/>
        </p:nvSpPr>
        <p:spPr>
          <a:xfrm>
            <a:off x="3881280" y="3223633"/>
            <a:ext cx="1384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Industry Experience:
- Procurement
- Telecommunications
- Digital Transformation
- Governmental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070F3-E5C7-16BB-C98F-12298DF54718}"/>
              </a:ext>
            </a:extLst>
          </p:cNvPr>
          <p:cNvSpPr txBox="1"/>
          <p:nvPr/>
        </p:nvSpPr>
        <p:spPr>
          <a:xfrm>
            <a:off x="181897" y="5627794"/>
            <a:ext cx="1462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Education:
- Bachelor's degree, Computer Science, Misr International University in Egypt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B732D-DEA9-A233-DA5F-52A0FADF672E}"/>
              </a:ext>
            </a:extLst>
          </p:cNvPr>
          <p:cNvSpPr txBox="1"/>
          <p:nvPr/>
        </p:nvSpPr>
        <p:spPr>
          <a:xfrm>
            <a:off x="1870235" y="5652818"/>
            <a:ext cx="137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Languages:
- Arabic
- English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3B09F-33EA-3306-DCA0-661755A5C137}"/>
              </a:ext>
            </a:extLst>
          </p:cNvPr>
          <p:cNvSpPr txBox="1"/>
          <p:nvPr/>
        </p:nvSpPr>
        <p:spPr>
          <a:xfrm>
            <a:off x="3303639" y="5732206"/>
            <a:ext cx="248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Certifications:
- Core Model Developer - </a:t>
            </a:r>
            <a:r>
              <a:rPr lang="en-US" sz="1200" dirty="0" err="1">
                <a:solidFill>
                  <a:srgbClr val="000000"/>
                </a:solidFill>
              </a:rPr>
              <a:t>Hyperexponential</a:t>
            </a:r>
            <a:r>
              <a:rPr lang="en-US" sz="1200" dirty="0">
                <a:solidFill>
                  <a:srgbClr val="000000"/>
                </a:solidFill>
              </a:rPr>
              <a:t>
- Generative AI Associate Engineer - Databricks
</a:t>
            </a:r>
            <a:endParaRPr lang="en-US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37F4A-16CB-F1F2-C846-5E545C9742AF}"/>
              </a:ext>
            </a:extLst>
          </p:cNvPr>
          <p:cNvCxnSpPr>
            <a:cxnSpLocks/>
          </p:cNvCxnSpPr>
          <p:nvPr/>
        </p:nvCxnSpPr>
        <p:spPr>
          <a:xfrm>
            <a:off x="265471" y="5608140"/>
            <a:ext cx="50000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2C86A7-8803-75B3-1A81-78BEAD67BC5F}"/>
              </a:ext>
            </a:extLst>
          </p:cNvPr>
          <p:cNvSpPr txBox="1"/>
          <p:nvPr/>
        </p:nvSpPr>
        <p:spPr>
          <a:xfrm>
            <a:off x="327975" y="2766433"/>
            <a:ext cx="11079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sz="1400" b="1" dirty="0">
                <a:solidFill>
                  <a:srgbClr val="006600"/>
                </a:solidFill>
              </a:rPr>
              <a:t>Key Skills	</a:t>
            </a:r>
            <a:endParaRPr sz="1400" b="1" dirty="0">
              <a:solidFill>
                <a:srgbClr val="0066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327B6F-8D84-3F61-F821-4EC2055ECB77}"/>
              </a:ext>
            </a:extLst>
          </p:cNvPr>
          <p:cNvCxnSpPr>
            <a:cxnSpLocks/>
          </p:cNvCxnSpPr>
          <p:nvPr/>
        </p:nvCxnSpPr>
        <p:spPr>
          <a:xfrm>
            <a:off x="327975" y="3082879"/>
            <a:ext cx="50000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B01ABC-438D-F5A4-B9F1-2C7B03EB96FE}"/>
              </a:ext>
            </a:extLst>
          </p:cNvPr>
          <p:cNvSpPr txBox="1"/>
          <p:nvPr/>
        </p:nvSpPr>
        <p:spPr>
          <a:xfrm>
            <a:off x="5623000" y="5398329"/>
            <a:ext cx="1534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sz="1400" b="1" dirty="0">
                <a:solidFill>
                  <a:srgbClr val="006600"/>
                </a:solidFill>
              </a:rPr>
              <a:t>Selected Clients</a:t>
            </a:r>
            <a:endParaRPr sz="1400" b="1" dirty="0">
              <a:solidFill>
                <a:srgbClr val="0066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74078B-2063-6036-0416-940E568A5F27}"/>
              </a:ext>
            </a:extLst>
          </p:cNvPr>
          <p:cNvCxnSpPr/>
          <p:nvPr/>
        </p:nvCxnSpPr>
        <p:spPr>
          <a:xfrm>
            <a:off x="5715353" y="5732206"/>
            <a:ext cx="5911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7E35FA-A062-70FA-1C7C-0EDDA3B0594C}"/>
              </a:ext>
            </a:extLst>
          </p:cNvPr>
          <p:cNvSpPr txBox="1"/>
          <p:nvPr/>
        </p:nvSpPr>
        <p:spPr>
          <a:xfrm>
            <a:off x="5750640" y="58374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</a:rPr>
              <a:t>Roche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b="0" dirty="0">
                <a:solidFill>
                  <a:srgbClr val="000000"/>
                </a:solidFill>
              </a:rPr>
              <a:t> Sanofi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b="0" dirty="0">
                <a:solidFill>
                  <a:srgbClr val="000000"/>
                </a:solidFill>
              </a:rPr>
              <a:t>Orange Business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b="0" dirty="0">
                <a:solidFill>
                  <a:srgbClr val="000000"/>
                </a:solidFill>
              </a:rPr>
              <a:t>Administrative Control Authority (Egypt)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543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430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 Selim</dc:creator>
  <cp:lastModifiedBy>Nour Selim</cp:lastModifiedBy>
  <cp:revision>1</cp:revision>
  <dcterms:created xsi:type="dcterms:W3CDTF">2025-08-15T11:31:38Z</dcterms:created>
  <dcterms:modified xsi:type="dcterms:W3CDTF">2025-08-15T12:37:46Z</dcterms:modified>
</cp:coreProperties>
</file>