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1"/>
    <p:restoredTop sz="65111"/>
  </p:normalViewPr>
  <p:slideViewPr>
    <p:cSldViewPr snapToGrid="0" snapToObjects="1">
      <p:cViewPr varScale="1">
        <p:scale>
          <a:sx n="57" d="100"/>
          <a:sy n="57" d="100"/>
        </p:scale>
        <p:origin x="212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C2394-EDA3-0649-A2E2-3BD183CB3838}" type="datetimeFigureOut">
              <a:rPr lang="en-US" smtClean="0"/>
              <a:t>1/23/20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1ECA6-AFC7-8D42-A070-DFCCDF4B976C}" type="slidenum">
              <a:rPr lang="en-US" smtClean="0"/>
              <a:t>‹#›</a:t>
            </a:fld>
            <a:endParaRPr lang="en-US"/>
          </a:p>
        </p:txBody>
      </p:sp>
    </p:spTree>
    <p:extLst>
      <p:ext uri="{BB962C8B-B14F-4D97-AF65-F5344CB8AC3E}">
        <p14:creationId xmlns:p14="http://schemas.microsoft.com/office/powerpoint/2010/main" val="216008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ourzein.github.io/Major-Studio1/mobil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nourzein.github.io/dvia-2019/3.mapping-space/Concept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description: A data visualization exploring color use evolution with artistic movements in pre-modern art Europe.</a:t>
            </a:r>
          </a:p>
          <a:p>
            <a:r>
              <a:rPr lang="en-US" dirty="0"/>
              <a:t>Tools: Adobe Illustrator,  HTML, CSS, </a:t>
            </a:r>
            <a:r>
              <a:rPr lang="en-US" dirty="0" err="1"/>
              <a:t>Javascript</a:t>
            </a:r>
            <a:r>
              <a:rPr lang="en-US" dirty="0"/>
              <a:t>, D3, </a:t>
            </a:r>
            <a:r>
              <a:rPr lang="en-US" dirty="0" err="1"/>
              <a:t>NodeJs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The Metropolitan Museum of Art’s art collection taken from API.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link: </a:t>
            </a:r>
            <a:r>
              <a:rPr lang="en-US" dirty="0">
                <a:hlinkClick r:id="rId3"/>
              </a:rPr>
              <a:t>https://nourzein.github.io/Major-Studio1/mobile/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Video link: https://</a:t>
            </a:r>
            <a:r>
              <a:rPr lang="en-US" dirty="0" err="1"/>
              <a:t>vimeo.com</a:t>
            </a:r>
            <a:r>
              <a:rPr lang="en-US" dirty="0"/>
              <a:t>/379102257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GitHub link: https://</a:t>
            </a:r>
            <a:r>
              <a:rPr lang="en-US" dirty="0" err="1"/>
              <a:t>github.com</a:t>
            </a:r>
            <a:r>
              <a:rPr lang="en-US" dirty="0"/>
              <a:t>/</a:t>
            </a:r>
            <a:r>
              <a:rPr lang="en-US" dirty="0" err="1"/>
              <a:t>nourzein</a:t>
            </a:r>
            <a:r>
              <a:rPr lang="en-US" dirty="0"/>
              <a:t>/Major-Studio1/tree/master/mobile </a:t>
            </a:r>
          </a:p>
          <a:p>
            <a:endParaRPr lang="en-US" dirty="0"/>
          </a:p>
          <a:p>
            <a:r>
              <a:rPr lang="en-US" dirty="0"/>
              <a:t>What are the stories you could tell using the Metropolitan Museum of Art’s rich collection?</a:t>
            </a:r>
          </a:p>
          <a:p>
            <a:r>
              <a:rPr lang="en-US" dirty="0"/>
              <a:t>My graduate studio course at Parsons School of Design had partnered with the MET and connected us with a rich database to create stories and visuals from.</a:t>
            </a:r>
          </a:p>
          <a:p>
            <a:r>
              <a:rPr lang="en-US" dirty="0"/>
              <a:t>I was fascinated by the volume of European art at the MET and knew that this area was well studied in terms of artistic movements. But for such a vibrant and colorful collection, color use had never been an area deeply studied here. I decided to take to take on the daunting task of analyzing the color pixel of all 2,000 and plus European art paintings and uncover any patterns that emerge. </a:t>
            </a:r>
          </a:p>
          <a:p>
            <a:endParaRPr lang="en-US" dirty="0"/>
          </a:p>
          <a:p>
            <a:endParaRPr lang="en-US" dirty="0"/>
          </a:p>
          <a:p>
            <a:r>
              <a:rPr lang="en-US" dirty="0"/>
              <a:t>Process: </a:t>
            </a:r>
          </a:p>
          <a:p>
            <a:r>
              <a:rPr lang="en-US" sz="1200" b="0" i="0" u="none" strike="noStrike" kern="1200" dirty="0">
                <a:solidFill>
                  <a:schemeClr val="tx1"/>
                </a:solidFill>
                <a:effectLst/>
                <a:latin typeface="+mn-lt"/>
                <a:ea typeface="+mn-ea"/>
                <a:cs typeface="+mn-cs"/>
              </a:rPr>
              <a:t>I first downloaded all the objects in the European department using "request" module in node and then used </a:t>
            </a:r>
            <a:r>
              <a:rPr lang="en-US" sz="1200" b="0" i="0" u="none" strike="noStrike" kern="1200" dirty="0" err="1">
                <a:solidFill>
                  <a:schemeClr val="tx1"/>
                </a:solidFill>
                <a:effectLst/>
                <a:latin typeface="+mn-lt"/>
                <a:ea typeface="+mn-ea"/>
                <a:cs typeface="+mn-cs"/>
              </a:rPr>
              <a:t>colorthief</a:t>
            </a:r>
            <a:r>
              <a:rPr lang="en-US" sz="1200" b="0" i="0" u="none" strike="noStrike" kern="1200" dirty="0">
                <a:solidFill>
                  <a:schemeClr val="tx1"/>
                </a:solidFill>
                <a:effectLst/>
                <a:latin typeface="+mn-lt"/>
                <a:ea typeface="+mn-ea"/>
                <a:cs typeface="+mn-cs"/>
              </a:rPr>
              <a:t> to extract color and save it as another property of the objects. I used the </a:t>
            </a:r>
            <a:r>
              <a:rPr lang="en-US" sz="1200" b="0" i="0" u="none" strike="noStrike" kern="1200" dirty="0" err="1">
                <a:solidFill>
                  <a:schemeClr val="tx1"/>
                </a:solidFill>
                <a:effectLst/>
                <a:latin typeface="+mn-lt"/>
                <a:ea typeface="+mn-ea"/>
                <a:cs typeface="+mn-cs"/>
              </a:rPr>
              <a:t>colorthief</a:t>
            </a:r>
            <a:r>
              <a:rPr lang="en-US" sz="1200" b="0" i="0" u="none" strike="noStrike" kern="1200" dirty="0">
                <a:solidFill>
                  <a:schemeClr val="tx1"/>
                </a:solidFill>
                <a:effectLst/>
                <a:latin typeface="+mn-lt"/>
                <a:ea typeface="+mn-ea"/>
                <a:cs typeface="+mn-cs"/>
              </a:rPr>
              <a:t> server side version to do this.</a:t>
            </a:r>
          </a:p>
          <a:p>
            <a:r>
              <a:rPr lang="en-US" sz="1200" b="0" i="0" u="none" strike="noStrike" kern="1200" dirty="0">
                <a:solidFill>
                  <a:schemeClr val="tx1"/>
                </a:solidFill>
                <a:effectLst/>
                <a:latin typeface="+mn-lt"/>
                <a:ea typeface="+mn-ea"/>
                <a:cs typeface="+mn-cs"/>
              </a:rPr>
              <a:t>Then I used d3 to draw my visual.</a:t>
            </a:r>
          </a:p>
          <a:p>
            <a:r>
              <a:rPr lang="en-US" sz="1200" b="0" i="0" u="none" strike="noStrike" kern="1200" dirty="0">
                <a:solidFill>
                  <a:schemeClr val="tx1"/>
                </a:solidFill>
                <a:effectLst/>
                <a:latin typeface="+mn-lt"/>
                <a:ea typeface="+mn-ea"/>
                <a:cs typeface="+mn-cs"/>
              </a:rPr>
              <a:t>I initially drew them as rectangles ordered through time- this visualization iteration demonstrated how popular neutral colors regardless of time period- an interesting takeaway but I knew there was more to tell in this story. It was also a nice artistic piece, but not an effective data visualization as it was hard to read with timeline of artistic movements. [ADD PHOTO]</a:t>
            </a:r>
          </a:p>
          <a:p>
            <a:r>
              <a:rPr lang="en-US" sz="1200" b="0" i="0" u="none" strike="noStrike" kern="1200" dirty="0">
                <a:solidFill>
                  <a:schemeClr val="tx1"/>
                </a:solidFill>
                <a:effectLst/>
                <a:latin typeface="+mn-lt"/>
                <a:ea typeface="+mn-ea"/>
                <a:cs typeface="+mn-cs"/>
              </a:rPr>
              <a:t>I thought of different ways I could visually present the rich qualitative data I had extracted from the paintings. [add sketch]</a:t>
            </a:r>
          </a:p>
          <a:p>
            <a:r>
              <a:rPr lang="en-US" sz="1200" b="0" i="0" u="none" strike="noStrike" kern="1200" dirty="0">
                <a:solidFill>
                  <a:schemeClr val="tx1"/>
                </a:solidFill>
                <a:effectLst/>
                <a:latin typeface="+mn-lt"/>
                <a:ea typeface="+mn-ea"/>
                <a:cs typeface="+mn-cs"/>
              </a:rPr>
              <a:t>After a few trial and errors, I found that creating a color wheel to show the hue, but also saturation and lightness conveyed the most information possible for this dataset. The interactive parts included the tooltip to give more information on the painting, the artistic movement filters to give more information on movement and time, and the side "count" to keep track of how many circles there are to give an idea of the dataset you are looking at at any time since there is overlap. I want to add a zoom feature in the future. I also want to try to make my "Analysis Takeaways" not really a text summary but show it in the visual.</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Responsive Design: </a:t>
            </a:r>
          </a:p>
          <a:p>
            <a:r>
              <a:rPr lang="en-US" sz="1200" b="0" i="0" u="none" strike="noStrike" kern="1200" dirty="0">
                <a:solidFill>
                  <a:schemeClr val="tx1"/>
                </a:solidFill>
                <a:effectLst/>
                <a:latin typeface="+mn-lt"/>
                <a:ea typeface="+mn-ea"/>
                <a:cs typeface="+mn-cs"/>
              </a:rPr>
              <a:t>The piece as is does a good job at conveying the rich information extracted from each painting in the European department, however, it relies heavily on the width of the desktop and does not respond well to other screen sizes.</a:t>
            </a:r>
          </a:p>
          <a:p>
            <a:r>
              <a:rPr lang="en-US" sz="1200" b="0" i="0" u="none" strike="noStrike" kern="1200" dirty="0">
                <a:solidFill>
                  <a:schemeClr val="tx1"/>
                </a:solidFill>
                <a:effectLst/>
                <a:latin typeface="+mn-lt"/>
                <a:ea typeface="+mn-ea"/>
                <a:cs typeface="+mn-cs"/>
              </a:rPr>
              <a:t>Therefore, I decided to focus on making it responsive.</a:t>
            </a:r>
          </a:p>
          <a:p>
            <a:r>
              <a:rPr lang="en-US" sz="1200" b="0" i="0" u="none" strike="noStrike" kern="1200" dirty="0">
                <a:solidFill>
                  <a:schemeClr val="tx1"/>
                </a:solidFill>
                <a:effectLst/>
                <a:latin typeface="+mn-lt"/>
                <a:ea typeface="+mn-ea"/>
                <a:cs typeface="+mn-cs"/>
              </a:rPr>
              <a:t>I changed the initial exploratory-interactive visualization to create a controlled storytelling experience with each chapter presented separately with the findings and examples.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LEFT: sketches by hand</a:t>
            </a:r>
          </a:p>
          <a:p>
            <a:endParaRPr lang="en-US" dirty="0"/>
          </a:p>
          <a:p>
            <a:endParaRPr lang="en-US" dirty="0"/>
          </a:p>
        </p:txBody>
      </p:sp>
      <p:sp>
        <p:nvSpPr>
          <p:cNvPr id="4" name="Slide Number Placeholder 3"/>
          <p:cNvSpPr>
            <a:spLocks noGrp="1"/>
          </p:cNvSpPr>
          <p:nvPr>
            <p:ph type="sldNum" sz="quarter" idx="5"/>
          </p:nvPr>
        </p:nvSpPr>
        <p:spPr/>
        <p:txBody>
          <a:bodyPr/>
          <a:lstStyle/>
          <a:p>
            <a:fld id="{6691ECA6-AFC7-8D42-A070-DFCCDF4B976C}" type="slidenum">
              <a:rPr lang="en-US" smtClean="0"/>
              <a:t>2</a:t>
            </a:fld>
            <a:endParaRPr lang="en-US"/>
          </a:p>
        </p:txBody>
      </p:sp>
    </p:spTree>
    <p:extLst>
      <p:ext uri="{BB962C8B-B14F-4D97-AF65-F5344CB8AC3E}">
        <p14:creationId xmlns:p14="http://schemas.microsoft.com/office/powerpoint/2010/main" val="1099397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82828"/>
                </a:solidFill>
              </a:rPr>
              <a:t>A map of light change (proxy for urban development change) in Latin America between 2012 and 2016.</a:t>
            </a:r>
          </a:p>
          <a:p>
            <a:r>
              <a:rPr lang="en-US" dirty="0"/>
              <a:t>Tools: ArcGIS</a:t>
            </a:r>
          </a:p>
          <a:p>
            <a:r>
              <a:rPr lang="en-US" dirty="0"/>
              <a:t>Data: NASA Earth Observatory</a:t>
            </a:r>
          </a:p>
          <a:p>
            <a:endParaRPr lang="en-US" dirty="0"/>
          </a:p>
        </p:txBody>
      </p:sp>
      <p:sp>
        <p:nvSpPr>
          <p:cNvPr id="4" name="Slide Number Placeholder 3"/>
          <p:cNvSpPr>
            <a:spLocks noGrp="1"/>
          </p:cNvSpPr>
          <p:nvPr>
            <p:ph type="sldNum" sz="quarter" idx="5"/>
          </p:nvPr>
        </p:nvSpPr>
        <p:spPr/>
        <p:txBody>
          <a:bodyPr/>
          <a:lstStyle/>
          <a:p>
            <a:fld id="{6691ECA6-AFC7-8D42-A070-DFCCDF4B976C}" type="slidenum">
              <a:rPr lang="en-US" smtClean="0"/>
              <a:t>11</a:t>
            </a:fld>
            <a:endParaRPr lang="en-US"/>
          </a:p>
        </p:txBody>
      </p:sp>
    </p:spTree>
    <p:extLst>
      <p:ext uri="{BB962C8B-B14F-4D97-AF65-F5344CB8AC3E}">
        <p14:creationId xmlns:p14="http://schemas.microsoft.com/office/powerpoint/2010/main" val="1348934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82828"/>
                </a:solidFill>
              </a:rPr>
              <a:t>A vulnerability map of high risk flood zones and inadequate sanitation by municipality in the State of Rio de Janeiro</a:t>
            </a:r>
          </a:p>
          <a:p>
            <a:r>
              <a:rPr lang="en-US" dirty="0"/>
              <a:t>Tools: ArcGIS</a:t>
            </a:r>
          </a:p>
          <a:p>
            <a:pPr>
              <a:lnSpc>
                <a:spcPct val="120000"/>
              </a:lnSpc>
            </a:pPr>
            <a:r>
              <a:rPr lang="en-US" dirty="0"/>
              <a:t>Data: </a:t>
            </a:r>
            <a:r>
              <a:rPr lang="en-US" dirty="0">
                <a:latin typeface="Baskerville" charset="0"/>
                <a:ea typeface="Baskerville" charset="0"/>
                <a:cs typeface="Baskerville" charset="0"/>
              </a:rPr>
              <a:t>Natural Earth, </a:t>
            </a:r>
            <a:r>
              <a:rPr lang="en-US" dirty="0" err="1">
                <a:latin typeface="Baskerville" charset="0"/>
                <a:ea typeface="Baskerville" charset="0"/>
                <a:cs typeface="Baskerville" charset="0"/>
              </a:rPr>
              <a:t>Worldpop.org.uk</a:t>
            </a:r>
            <a:r>
              <a:rPr lang="en-US" dirty="0">
                <a:latin typeface="Baskerville" charset="0"/>
                <a:ea typeface="Baskerville" charset="0"/>
                <a:cs typeface="Baskerville" charset="0"/>
              </a:rPr>
              <a:t>, Brazilian Institute for Geography and Statistics</a:t>
            </a:r>
            <a:endParaRPr lang="en-US" dirty="0"/>
          </a:p>
        </p:txBody>
      </p:sp>
      <p:sp>
        <p:nvSpPr>
          <p:cNvPr id="4" name="Slide Number Placeholder 3"/>
          <p:cNvSpPr>
            <a:spLocks noGrp="1"/>
          </p:cNvSpPr>
          <p:nvPr>
            <p:ph type="sldNum" sz="quarter" idx="5"/>
          </p:nvPr>
        </p:nvSpPr>
        <p:spPr/>
        <p:txBody>
          <a:bodyPr/>
          <a:lstStyle/>
          <a:p>
            <a:fld id="{6691ECA6-AFC7-8D42-A070-DFCCDF4B976C}" type="slidenum">
              <a:rPr lang="en-US" smtClean="0"/>
              <a:t>12</a:t>
            </a:fld>
            <a:endParaRPr lang="en-US"/>
          </a:p>
        </p:txBody>
      </p:sp>
    </p:spTree>
    <p:extLst>
      <p:ext uri="{BB962C8B-B14F-4D97-AF65-F5344CB8AC3E}">
        <p14:creationId xmlns:p14="http://schemas.microsoft.com/office/powerpoint/2010/main" val="232713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description: </a:t>
            </a:r>
            <a:r>
              <a:rPr lang="en-US" dirty="0">
                <a:solidFill>
                  <a:srgbClr val="00EE19"/>
                </a:solidFill>
              </a:rPr>
              <a:t>This map visualizes the most significant earthquakes that happened in the month of October, relative to their nearest cities- like a “radar”. Dense urban populations (populations greater than 10 million people) are also mapped as an additional layer for reference.</a:t>
            </a:r>
          </a:p>
          <a:p>
            <a:endParaRPr lang="en-US" dirty="0"/>
          </a:p>
          <a:p>
            <a:r>
              <a:rPr lang="en-US" dirty="0"/>
              <a:t>Tools: Adobe Illustrator, HTML, CSS, </a:t>
            </a:r>
            <a:r>
              <a:rPr lang="en-US" dirty="0" err="1"/>
              <a:t>Javascript</a:t>
            </a:r>
            <a:r>
              <a:rPr lang="en-US" dirty="0"/>
              <a:t>, P5, leaflet, </a:t>
            </a:r>
            <a:r>
              <a:rPr lang="en-US" dirty="0" err="1"/>
              <a:t>Mapbox</a:t>
            </a:r>
            <a:endParaRPr lang="en-US" dirty="0"/>
          </a:p>
          <a:p>
            <a:r>
              <a:rPr lang="en-US" dirty="0"/>
              <a:t>Data: USGS Latest Earthquakes</a:t>
            </a:r>
          </a:p>
          <a:p>
            <a:r>
              <a:rPr lang="en-US" dirty="0"/>
              <a:t>Project link: </a:t>
            </a:r>
            <a:r>
              <a:rPr lang="en-CA" dirty="0">
                <a:hlinkClick r:id="rId3"/>
              </a:rPr>
              <a:t>https://nourzein.github.io/dvia-2019/3.mapping-space/Concept1</a:t>
            </a:r>
            <a:r>
              <a:rPr lang="en-CA" dirty="0"/>
              <a:t> </a:t>
            </a:r>
          </a:p>
          <a:p>
            <a:r>
              <a:rPr lang="en-CA" dirty="0"/>
              <a:t>Video link: https://</a:t>
            </a:r>
            <a:r>
              <a:rPr lang="en-CA" dirty="0" err="1"/>
              <a:t>vimeo.com</a:t>
            </a:r>
            <a:r>
              <a:rPr lang="en-CA" dirty="0"/>
              <a:t>/387007460 </a:t>
            </a:r>
          </a:p>
          <a:p>
            <a:r>
              <a:rPr lang="en-CA" dirty="0"/>
              <a:t>GitHub link: https://</a:t>
            </a:r>
            <a:r>
              <a:rPr lang="en-CA" dirty="0" err="1"/>
              <a:t>github.com</a:t>
            </a:r>
            <a:r>
              <a:rPr lang="en-CA" dirty="0"/>
              <a:t>/</a:t>
            </a:r>
            <a:r>
              <a:rPr lang="en-CA" dirty="0" err="1"/>
              <a:t>nourzein</a:t>
            </a:r>
            <a:r>
              <a:rPr lang="en-CA" dirty="0"/>
              <a:t>/dvia-2019/tree/master/3.mapping-space/project</a:t>
            </a:r>
          </a:p>
          <a:p>
            <a:endParaRPr lang="en-US" dirty="0"/>
          </a:p>
          <a:p>
            <a:r>
              <a:rPr lang="en-US" dirty="0"/>
              <a:t>If an earthquake happens but there is no one around to feel it, did it really happen?</a:t>
            </a:r>
          </a:p>
          <a:p>
            <a:pPr>
              <a:lnSpc>
                <a:spcPct val="150000"/>
              </a:lnSpc>
            </a:pPr>
            <a:r>
              <a:rPr lang="en-US" dirty="0"/>
              <a:t>In this project, I visualize the potential impact of the significant earthquakes </a:t>
            </a:r>
            <a:r>
              <a:rPr lang="en-US" dirty="0">
                <a:solidFill>
                  <a:srgbClr val="00EE19"/>
                </a:solidFill>
              </a:rPr>
              <a:t>by exploring the cities that are affected by more than one significant earthquake, the magnitude of these earthquakes, and how dense these cities are. </a:t>
            </a:r>
          </a:p>
          <a:p>
            <a:endParaRPr lang="en-US" dirty="0"/>
          </a:p>
          <a:p>
            <a:r>
              <a:rPr lang="en-US" dirty="0"/>
              <a:t>Process: </a:t>
            </a:r>
          </a:p>
          <a:p>
            <a:r>
              <a:rPr lang="en-US" dirty="0"/>
              <a:t>I used the USGS color scheme for this project, utilizing red, green, and black to make my radar narrative effective. The first step was to create the perfect base layer for the map using </a:t>
            </a:r>
            <a:r>
              <a:rPr lang="en-US" dirty="0" err="1"/>
              <a:t>Mapbox</a:t>
            </a:r>
            <a:r>
              <a:rPr lang="en-US" dirty="0"/>
              <a:t>. It did not only need to look right, but also be informative. Which is why I created a dark base layer with a layer for population data overlain on top.  </a:t>
            </a:r>
          </a:p>
          <a:p>
            <a:r>
              <a:rPr lang="en-US" dirty="0"/>
              <a:t>I imported this base layer and using leaflet, I added the USGS earthquake data from October. </a:t>
            </a:r>
          </a:p>
          <a:p>
            <a:r>
              <a:rPr lang="en-US" dirty="0"/>
              <a:t>Next I needed to give context to these earthquakes. I played around with small multiples and symbology [add], showing the attributes of magnitude and depth. But it looked like it would be too bulky on the map itself. I then thought of showing these markers in a side panel [add]- but they did not really convey much information if they are not shown together for comparison. Also, some large earthquakes were isolated so their impact would not have been felt. I needed a way to tell convey their impact to people. People, needed to be the center of my narrative.</a:t>
            </a:r>
          </a:p>
          <a:p>
            <a:r>
              <a:rPr lang="en-US" dirty="0"/>
              <a:t>This lead me to the circular “radar” graph. Using canvas and P5, I created the separate visualization, the “radar” that communicated with the map but told it’s own story as well. When you hover over an earthquake, the nearest city is located and depicted in the center of the radar, while all significant earthquakes are mapped according to the distance and direction to it. The hovered earthquake on the map is the red highlighted one on the radar, always the closest to the center. </a:t>
            </a:r>
          </a:p>
          <a:p>
            <a:endParaRPr lang="en-US" dirty="0"/>
          </a:p>
          <a:p>
            <a:endParaRPr lang="en-US" dirty="0"/>
          </a:p>
        </p:txBody>
      </p:sp>
      <p:sp>
        <p:nvSpPr>
          <p:cNvPr id="4" name="Slide Number Placeholder 3"/>
          <p:cNvSpPr>
            <a:spLocks noGrp="1"/>
          </p:cNvSpPr>
          <p:nvPr>
            <p:ph type="sldNum" sz="quarter" idx="5"/>
          </p:nvPr>
        </p:nvSpPr>
        <p:spPr/>
        <p:txBody>
          <a:bodyPr/>
          <a:lstStyle/>
          <a:p>
            <a:fld id="{6691ECA6-AFC7-8D42-A070-DFCCDF4B976C}" type="slidenum">
              <a:rPr lang="en-US" smtClean="0"/>
              <a:t>3</a:t>
            </a:fld>
            <a:endParaRPr lang="en-US"/>
          </a:p>
        </p:txBody>
      </p:sp>
    </p:spTree>
    <p:extLst>
      <p:ext uri="{BB962C8B-B14F-4D97-AF65-F5344CB8AC3E}">
        <p14:creationId xmlns:p14="http://schemas.microsoft.com/office/powerpoint/2010/main" val="349817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description: This is an application used to find AA meetings around the city of New York. Built with scraped data from the web.</a:t>
            </a:r>
          </a:p>
          <a:p>
            <a:r>
              <a:rPr lang="en-US" dirty="0"/>
              <a:t>Data: AA zone websites.</a:t>
            </a:r>
          </a:p>
          <a:p>
            <a:r>
              <a:rPr lang="en-US" dirty="0"/>
              <a:t>Tools: HTML, CSS, </a:t>
            </a:r>
            <a:r>
              <a:rPr lang="en-US" dirty="0" err="1"/>
              <a:t>Javascript</a:t>
            </a:r>
            <a:r>
              <a:rPr lang="en-US" dirty="0"/>
              <a:t>, </a:t>
            </a:r>
            <a:r>
              <a:rPr lang="en-US" dirty="0" err="1"/>
              <a:t>JQuery</a:t>
            </a:r>
            <a:r>
              <a:rPr lang="en-US" dirty="0"/>
              <a:t>, Leaflet, Node.js, Postgres.</a:t>
            </a:r>
          </a:p>
          <a:p>
            <a:r>
              <a:rPr lang="en-US" dirty="0"/>
              <a:t>Video link: https://</a:t>
            </a:r>
            <a:r>
              <a:rPr lang="en-US" dirty="0" err="1"/>
              <a:t>vimeo.com</a:t>
            </a:r>
            <a:r>
              <a:rPr lang="en-US" dirty="0"/>
              <a:t>/379468386 </a:t>
            </a:r>
          </a:p>
          <a:p>
            <a:r>
              <a:rPr lang="en-US" dirty="0"/>
              <a:t>GitHub link: https://</a:t>
            </a:r>
            <a:r>
              <a:rPr lang="en-US" dirty="0" err="1"/>
              <a:t>github.com</a:t>
            </a:r>
            <a:r>
              <a:rPr lang="en-US" dirty="0"/>
              <a:t>/</a:t>
            </a:r>
            <a:r>
              <a:rPr lang="en-US" dirty="0" err="1"/>
              <a:t>nourzein</a:t>
            </a:r>
            <a:r>
              <a:rPr lang="en-US" dirty="0"/>
              <a:t>/</a:t>
            </a:r>
            <a:r>
              <a:rPr lang="en-US" dirty="0" err="1"/>
              <a:t>Data_Structures</a:t>
            </a:r>
            <a:r>
              <a:rPr lang="en-US" dirty="0"/>
              <a:t>/tree/master/</a:t>
            </a:r>
            <a:r>
              <a:rPr lang="en-US" dirty="0" err="1"/>
              <a:t>final_assignments</a:t>
            </a:r>
            <a:endParaRPr lang="en-US" dirty="0"/>
          </a:p>
          <a:p>
            <a:endParaRPr lang="en-US" dirty="0"/>
          </a:p>
          <a:p>
            <a:endParaRPr lang="en-US" dirty="0"/>
          </a:p>
          <a:p>
            <a:r>
              <a:rPr lang="en-US" dirty="0"/>
              <a:t>Process: </a:t>
            </a:r>
          </a:p>
          <a:p>
            <a:r>
              <a:rPr lang="en-US" sz="1200" b="0" i="0" u="none" strike="noStrike" kern="1200" dirty="0">
                <a:solidFill>
                  <a:schemeClr val="tx1"/>
                </a:solidFill>
                <a:effectLst/>
                <a:latin typeface="+mn-lt"/>
                <a:ea typeface="+mn-ea"/>
                <a:cs typeface="+mn-cs"/>
              </a:rPr>
              <a:t>For this project, we had to scrape 10 AA zones for their meetings and meeting information. These are the links for the 10 zones:</a:t>
            </a:r>
          </a:p>
          <a:p>
            <a:r>
              <a:rPr lang="en-US" dirty="0"/>
              <a:t>https://</a:t>
            </a:r>
            <a:r>
              <a:rPr lang="en-US" dirty="0" err="1"/>
              <a:t>parsons.nyc</a:t>
            </a:r>
            <a:r>
              <a:rPr lang="en-US" dirty="0"/>
              <a:t>/aa/m01.html https://</a:t>
            </a:r>
            <a:r>
              <a:rPr lang="en-US" dirty="0" err="1"/>
              <a:t>parsons.nyc</a:t>
            </a:r>
            <a:r>
              <a:rPr lang="en-US" dirty="0"/>
              <a:t>/aa/m02.html https://</a:t>
            </a:r>
            <a:r>
              <a:rPr lang="en-US" dirty="0" err="1"/>
              <a:t>parsons.nyc</a:t>
            </a:r>
            <a:r>
              <a:rPr lang="en-US" dirty="0"/>
              <a:t>/aa/m03.html https://</a:t>
            </a:r>
            <a:r>
              <a:rPr lang="en-US" dirty="0" err="1"/>
              <a:t>parsons.nyc</a:t>
            </a:r>
            <a:r>
              <a:rPr lang="en-US" dirty="0"/>
              <a:t>/aa/m04.html https://</a:t>
            </a:r>
            <a:r>
              <a:rPr lang="en-US" dirty="0" err="1"/>
              <a:t>parsons.nyc</a:t>
            </a:r>
            <a:r>
              <a:rPr lang="en-US" dirty="0"/>
              <a:t>/aa/m05.html https://</a:t>
            </a:r>
            <a:r>
              <a:rPr lang="en-US" dirty="0" err="1"/>
              <a:t>parsons.nyc</a:t>
            </a:r>
            <a:r>
              <a:rPr lang="en-US" dirty="0"/>
              <a:t>/aa/m06.html https://</a:t>
            </a:r>
            <a:r>
              <a:rPr lang="en-US" dirty="0" err="1"/>
              <a:t>parsons.nyc</a:t>
            </a:r>
            <a:r>
              <a:rPr lang="en-US" dirty="0"/>
              <a:t>/aa/m07.html https://</a:t>
            </a:r>
            <a:r>
              <a:rPr lang="en-US" dirty="0" err="1"/>
              <a:t>parsons.nyc</a:t>
            </a:r>
            <a:r>
              <a:rPr lang="en-US" dirty="0"/>
              <a:t>/aa/m08.html https://</a:t>
            </a:r>
            <a:r>
              <a:rPr lang="en-US" dirty="0" err="1"/>
              <a:t>parsons.nyc</a:t>
            </a:r>
            <a:r>
              <a:rPr lang="en-US" dirty="0"/>
              <a:t>/aa/m09.html https://</a:t>
            </a:r>
            <a:r>
              <a:rPr lang="en-US" dirty="0" err="1"/>
              <a:t>parsons.nyc</a:t>
            </a:r>
            <a:r>
              <a:rPr lang="en-US" dirty="0"/>
              <a:t>/aa/m10.html </a:t>
            </a:r>
            <a:r>
              <a:rPr lang="en-US" sz="1200" b="0" i="0" u="none" strike="noStrike" kern="1200" dirty="0">
                <a:solidFill>
                  <a:schemeClr val="tx1"/>
                </a:solidFill>
                <a:effectLst/>
                <a:latin typeface="+mn-lt"/>
                <a:ea typeface="+mn-ea"/>
                <a:cs typeface="+mn-cs"/>
              </a:rPr>
              <a:t>In order to build a functioning AA map from this information, I needed to extract all the relevant information, and build a user-friendly map application. My tools were first and </a:t>
            </a:r>
            <a:r>
              <a:rPr lang="en-US" sz="1200" b="0" i="0" u="none" strike="noStrike" kern="1200" dirty="0" err="1">
                <a:solidFill>
                  <a:schemeClr val="tx1"/>
                </a:solidFill>
                <a:effectLst/>
                <a:latin typeface="+mn-lt"/>
                <a:ea typeface="+mn-ea"/>
                <a:cs typeface="+mn-cs"/>
              </a:rPr>
              <a:t>formost</a:t>
            </a:r>
            <a:r>
              <a:rPr lang="en-US" sz="1200" b="0" i="0" u="none" strike="noStrike" kern="1200" dirty="0">
                <a:solidFill>
                  <a:schemeClr val="tx1"/>
                </a:solidFill>
                <a:effectLst/>
                <a:latin typeface="+mn-lt"/>
                <a:ea typeface="+mn-ea"/>
                <a:cs typeface="+mn-cs"/>
              </a:rPr>
              <a:t>: AWS and Node.js, and then:</a:t>
            </a:r>
          </a:p>
          <a:p>
            <a:r>
              <a:rPr lang="en-US" sz="1200" b="0" i="0" u="none" strike="noStrike" kern="1200" dirty="0">
                <a:solidFill>
                  <a:schemeClr val="tx1"/>
                </a:solidFill>
                <a:effectLst/>
                <a:latin typeface="+mn-lt"/>
                <a:ea typeface="+mn-ea"/>
                <a:cs typeface="+mn-cs"/>
              </a:rPr>
              <a:t>request- to request data</a:t>
            </a:r>
          </a:p>
          <a:p>
            <a:r>
              <a:rPr lang="en-US" sz="1200" b="0" i="0" u="none" strike="noStrike" kern="1200" dirty="0" err="1">
                <a:solidFill>
                  <a:schemeClr val="tx1"/>
                </a:solidFill>
                <a:effectLst/>
                <a:latin typeface="+mn-lt"/>
                <a:ea typeface="+mn-ea"/>
                <a:cs typeface="+mn-cs"/>
              </a:rPr>
              <a:t>tamu</a:t>
            </a:r>
            <a:r>
              <a:rPr lang="en-US" sz="1200" b="0" i="0" u="none" strike="noStrike" kern="1200" dirty="0">
                <a:solidFill>
                  <a:schemeClr val="tx1"/>
                </a:solidFill>
                <a:effectLst/>
                <a:latin typeface="+mn-lt"/>
                <a:ea typeface="+mn-ea"/>
                <a:cs typeface="+mn-cs"/>
              </a:rPr>
              <a:t>- to get geolocation</a:t>
            </a:r>
          </a:p>
          <a:p>
            <a:r>
              <a:rPr lang="en-US" sz="1200" b="0" i="0" u="none" strike="noStrike" kern="1200" dirty="0">
                <a:solidFill>
                  <a:schemeClr val="tx1"/>
                </a:solidFill>
                <a:effectLst/>
                <a:latin typeface="+mn-lt"/>
                <a:ea typeface="+mn-ea"/>
                <a:cs typeface="+mn-cs"/>
              </a:rPr>
              <a:t>fs- to read and write files</a:t>
            </a:r>
          </a:p>
          <a:p>
            <a:r>
              <a:rPr lang="en-US" sz="1200" b="0" i="0" u="none" strike="noStrike" kern="1200" dirty="0">
                <a:solidFill>
                  <a:schemeClr val="tx1"/>
                </a:solidFill>
                <a:effectLst/>
                <a:latin typeface="+mn-lt"/>
                <a:ea typeface="+mn-ea"/>
                <a:cs typeface="+mn-cs"/>
              </a:rPr>
              <a:t>cheerio- to scrape and clean a webpage</a:t>
            </a:r>
          </a:p>
          <a:p>
            <a:r>
              <a:rPr lang="en-US" sz="1200" b="0" i="0" u="none" strike="noStrike" kern="1200" dirty="0" err="1">
                <a:solidFill>
                  <a:schemeClr val="tx1"/>
                </a:solidFill>
                <a:effectLst/>
                <a:latin typeface="+mn-lt"/>
                <a:ea typeface="+mn-ea"/>
                <a:cs typeface="+mn-cs"/>
              </a:rPr>
              <a:t>async</a:t>
            </a:r>
            <a:r>
              <a:rPr lang="en-US" sz="1200" b="0" i="0" u="none" strike="noStrike" kern="1200" dirty="0">
                <a:solidFill>
                  <a:schemeClr val="tx1"/>
                </a:solidFill>
                <a:effectLst/>
                <a:latin typeface="+mn-lt"/>
                <a:ea typeface="+mn-ea"/>
                <a:cs typeface="+mn-cs"/>
              </a:rPr>
              <a:t>- to run functions in order</a:t>
            </a:r>
          </a:p>
          <a:p>
            <a:r>
              <a:rPr lang="en-US" sz="1200" b="0" i="0" u="none" strike="noStrike" kern="1200" dirty="0" err="1">
                <a:solidFill>
                  <a:schemeClr val="tx1"/>
                </a:solidFill>
                <a:effectLst/>
                <a:latin typeface="+mn-lt"/>
                <a:ea typeface="+mn-ea"/>
                <a:cs typeface="+mn-cs"/>
              </a:rPr>
              <a:t>pg</a:t>
            </a:r>
            <a:r>
              <a:rPr lang="en-US" sz="1200" b="0" i="0" u="none" strike="noStrike" kern="1200" dirty="0">
                <a:solidFill>
                  <a:schemeClr val="tx1"/>
                </a:solidFill>
                <a:effectLst/>
                <a:latin typeface="+mn-lt"/>
                <a:ea typeface="+mn-ea"/>
                <a:cs typeface="+mn-cs"/>
              </a:rPr>
              <a:t>- for my database building and query (SQL)</a:t>
            </a:r>
          </a:p>
          <a:p>
            <a:r>
              <a:rPr lang="en-US" sz="1200" b="0" i="0" u="none" strike="noStrike" kern="1200" dirty="0">
                <a:solidFill>
                  <a:schemeClr val="tx1"/>
                </a:solidFill>
                <a:effectLst/>
                <a:latin typeface="+mn-lt"/>
                <a:ea typeface="+mn-ea"/>
                <a:cs typeface="+mn-cs"/>
              </a:rPr>
              <a:t>express- to make dynamic requests between the application and </a:t>
            </a:r>
            <a:r>
              <a:rPr lang="en-US" sz="1200" b="0" i="0" u="none" strike="noStrike" kern="1200" dirty="0" err="1">
                <a:solidFill>
                  <a:schemeClr val="tx1"/>
                </a:solidFill>
                <a:effectLst/>
                <a:latin typeface="+mn-lt"/>
                <a:ea typeface="+mn-ea"/>
                <a:cs typeface="+mn-cs"/>
              </a:rPr>
              <a:t>databse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jQuery- to help front-end and back-end </a:t>
            </a:r>
            <a:r>
              <a:rPr lang="en-US" sz="1200" b="0" i="0" u="none" strike="noStrike" kern="1200" dirty="0" err="1">
                <a:solidFill>
                  <a:schemeClr val="tx1"/>
                </a:solidFill>
                <a:effectLst/>
                <a:latin typeface="+mn-lt"/>
                <a:ea typeface="+mn-ea"/>
                <a:cs typeface="+mn-cs"/>
              </a:rPr>
              <a:t>javascript</a:t>
            </a:r>
            <a:r>
              <a:rPr lang="en-US" sz="1200" b="0" i="0" u="none" strike="noStrike" kern="1200" dirty="0">
                <a:solidFill>
                  <a:schemeClr val="tx1"/>
                </a:solidFill>
                <a:effectLst/>
                <a:latin typeface="+mn-lt"/>
                <a:ea typeface="+mn-ea"/>
                <a:cs typeface="+mn-cs"/>
              </a:rPr>
              <a:t> communicate</a:t>
            </a:r>
          </a:p>
          <a:p>
            <a:endParaRPr lang="en-US" dirty="0"/>
          </a:p>
          <a:p>
            <a:r>
              <a:rPr lang="en-US" sz="1200" b="0" i="0" u="none" strike="noStrike" kern="1200" dirty="0">
                <a:solidFill>
                  <a:schemeClr val="tx1"/>
                </a:solidFill>
                <a:effectLst/>
                <a:latin typeface="+mn-lt"/>
                <a:ea typeface="+mn-ea"/>
                <a:cs typeface="+mn-cs"/>
              </a:rPr>
              <a:t>The user needs the location of the meeting, with the information regarding that meeting (day and time firstly, then type and special interests). This is why I chose to do a day and time filter, but kept the other information as a sidebar pop up. It makes the interface more focused and does not overwhelm the user with choices. </a:t>
            </a:r>
          </a:p>
          <a:p>
            <a:r>
              <a:rPr lang="en-US" sz="1200" b="0" i="0" u="none" strike="noStrike" kern="1200" dirty="0">
                <a:solidFill>
                  <a:schemeClr val="tx1"/>
                </a:solidFill>
                <a:effectLst/>
                <a:latin typeface="+mn-lt"/>
                <a:ea typeface="+mn-ea"/>
                <a:cs typeface="+mn-cs"/>
              </a:rPr>
              <a:t>The map markers represent one distinct location that contains multiple meetings. The way the site is set up is redundant with multiple meetings in one location with one meeting name, but then the same location with another set of meetings and a different meeting name. In order to reduce redundancy in the visualization, but also in the database (I used SQL Postgres for this project-relational databases), I created two tables one for the locations and one for the meeting details. In the default view, the initial query will show you all the locations with meetings but no meeting detail- this is so that the application does not run slow. Once you are interested in a specific time, you will have access to the meetings then.</a:t>
            </a:r>
            <a:endParaRPr lang="en-US" dirty="0"/>
          </a:p>
          <a:p>
            <a:endParaRPr lang="en-US" dirty="0"/>
          </a:p>
        </p:txBody>
      </p:sp>
      <p:sp>
        <p:nvSpPr>
          <p:cNvPr id="4" name="Slide Number Placeholder 3"/>
          <p:cNvSpPr>
            <a:spLocks noGrp="1"/>
          </p:cNvSpPr>
          <p:nvPr>
            <p:ph type="sldNum" sz="quarter" idx="5"/>
          </p:nvPr>
        </p:nvSpPr>
        <p:spPr/>
        <p:txBody>
          <a:bodyPr/>
          <a:lstStyle/>
          <a:p>
            <a:fld id="{6691ECA6-AFC7-8D42-A070-DFCCDF4B976C}" type="slidenum">
              <a:rPr lang="en-US" smtClean="0"/>
              <a:t>4</a:t>
            </a:fld>
            <a:endParaRPr lang="en-US"/>
          </a:p>
        </p:txBody>
      </p:sp>
    </p:spTree>
    <p:extLst>
      <p:ext uri="{BB962C8B-B14F-4D97-AF65-F5344CB8AC3E}">
        <p14:creationId xmlns:p14="http://schemas.microsoft.com/office/powerpoint/2010/main" val="2355937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description: A visual project representing time in a unique way.</a:t>
            </a:r>
          </a:p>
          <a:p>
            <a:r>
              <a:rPr lang="en-US" dirty="0"/>
              <a:t>Tools: P5</a:t>
            </a:r>
          </a:p>
          <a:p>
            <a:r>
              <a:rPr lang="en-US" dirty="0" err="1"/>
              <a:t>Github</a:t>
            </a:r>
            <a:r>
              <a:rPr lang="en-US" dirty="0"/>
              <a:t> link: https://</a:t>
            </a:r>
            <a:r>
              <a:rPr lang="en-US" dirty="0" err="1"/>
              <a:t>github.com</a:t>
            </a:r>
            <a:r>
              <a:rPr lang="en-US" dirty="0"/>
              <a:t>/</a:t>
            </a:r>
            <a:r>
              <a:rPr lang="en-US" dirty="0" err="1"/>
              <a:t>nourzein</a:t>
            </a:r>
            <a:r>
              <a:rPr lang="en-US" dirty="0"/>
              <a:t>/dvia-2019/tree/master/1.mapping-time/clock1_CicrularClock </a:t>
            </a:r>
          </a:p>
          <a:p>
            <a:r>
              <a:rPr lang="en-US" dirty="0"/>
              <a:t>Project link: </a:t>
            </a:r>
          </a:p>
          <a:p>
            <a:endParaRPr lang="en-US" dirty="0"/>
          </a:p>
          <a:p>
            <a:r>
              <a:rPr lang="en-US" dirty="0"/>
              <a:t>How can you tell time without numbers or letters? I use circular trajectories that we associate with “clocks” to do so here.</a:t>
            </a:r>
          </a:p>
        </p:txBody>
      </p:sp>
      <p:sp>
        <p:nvSpPr>
          <p:cNvPr id="4" name="Slide Number Placeholder 3"/>
          <p:cNvSpPr>
            <a:spLocks noGrp="1"/>
          </p:cNvSpPr>
          <p:nvPr>
            <p:ph type="sldNum" sz="quarter" idx="5"/>
          </p:nvPr>
        </p:nvSpPr>
        <p:spPr/>
        <p:txBody>
          <a:bodyPr/>
          <a:lstStyle/>
          <a:p>
            <a:fld id="{6691ECA6-AFC7-8D42-A070-DFCCDF4B976C}" type="slidenum">
              <a:rPr lang="en-US" smtClean="0"/>
              <a:t>5</a:t>
            </a:fld>
            <a:endParaRPr lang="en-US"/>
          </a:p>
        </p:txBody>
      </p:sp>
    </p:spTree>
    <p:extLst>
      <p:ext uri="{BB962C8B-B14F-4D97-AF65-F5344CB8AC3E}">
        <p14:creationId xmlns:p14="http://schemas.microsoft.com/office/powerpoint/2010/main" val="3185210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description: In 1945, the number of nuclear weapons testing skyrocketed. The impact nuclear tests were having on the health of the environment and all those living in it became a pressing concern. For these reasons, treaties to limit- and later ban- nuclear tests emerged. Did they achieve what they sought out to do?</a:t>
            </a:r>
          </a:p>
          <a:p>
            <a:r>
              <a:rPr lang="en-US" dirty="0"/>
              <a:t>Tools: P5</a:t>
            </a:r>
          </a:p>
          <a:p>
            <a:r>
              <a:rPr lang="en-US" dirty="0"/>
              <a:t>Data: Provided by professor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1945, the number of nuclear weapons testing skyrocketed. The impact nuclear tests were having on the health of the environment and all those living in it became a pressing concern. For these reasons, treaties to limit- and later ban- nuclear tests emerged. Did they achieve what they sought out to do?</a:t>
            </a:r>
          </a:p>
          <a:p>
            <a:r>
              <a:rPr lang="en-US" dirty="0"/>
              <a:t>I was curious to follow the timeline of nuclear testing around the world and compare it to the development of treaties. However, I did not want to do a simple line graph to depict this story. So I played around with the characteristics of the shape I know best… circles!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691ECA6-AFC7-8D42-A070-DFCCDF4B976C}" type="slidenum">
              <a:rPr lang="en-US" smtClean="0"/>
              <a:t>6</a:t>
            </a:fld>
            <a:endParaRPr lang="en-US"/>
          </a:p>
        </p:txBody>
      </p:sp>
    </p:spTree>
    <p:extLst>
      <p:ext uri="{BB962C8B-B14F-4D97-AF65-F5344CB8AC3E}">
        <p14:creationId xmlns:p14="http://schemas.microsoft.com/office/powerpoint/2010/main" val="3933540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description: </a:t>
            </a:r>
            <a:r>
              <a:rPr lang="en-US" sz="1200" dirty="0">
                <a:solidFill>
                  <a:srgbClr val="282828"/>
                </a:solidFill>
              </a:rPr>
              <a:t>A hazard map of sites of landmines and bombs in two towns in Kosovo.</a:t>
            </a:r>
            <a:endParaRPr lang="en-US" dirty="0"/>
          </a:p>
          <a:p>
            <a:r>
              <a:rPr lang="en-US" dirty="0"/>
              <a:t>Tools: ArcGIS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Provided by professor </a:t>
            </a:r>
          </a:p>
          <a:p>
            <a:endParaRPr lang="en-US" dirty="0"/>
          </a:p>
        </p:txBody>
      </p:sp>
      <p:sp>
        <p:nvSpPr>
          <p:cNvPr id="4" name="Slide Number Placeholder 3"/>
          <p:cNvSpPr>
            <a:spLocks noGrp="1"/>
          </p:cNvSpPr>
          <p:nvPr>
            <p:ph type="sldNum" sz="quarter" idx="5"/>
          </p:nvPr>
        </p:nvSpPr>
        <p:spPr/>
        <p:txBody>
          <a:bodyPr/>
          <a:lstStyle/>
          <a:p>
            <a:fld id="{6691ECA6-AFC7-8D42-A070-DFCCDF4B976C}" type="slidenum">
              <a:rPr lang="en-US" smtClean="0"/>
              <a:t>7</a:t>
            </a:fld>
            <a:endParaRPr lang="en-US"/>
          </a:p>
        </p:txBody>
      </p:sp>
    </p:spTree>
    <p:extLst>
      <p:ext uri="{BB962C8B-B14F-4D97-AF65-F5344CB8AC3E}">
        <p14:creationId xmlns:p14="http://schemas.microsoft.com/office/powerpoint/2010/main" val="2022425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82828"/>
                </a:solidFill>
              </a:rPr>
              <a:t>A map of the predominant land use (residential) versus other land use in the city of Valencia, Spain.</a:t>
            </a:r>
          </a:p>
          <a:p>
            <a:r>
              <a:rPr lang="en-US" dirty="0"/>
              <a:t>Tools: ArcGIS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a:t>
            </a:r>
            <a:r>
              <a:rPr lang="en-US" dirty="0" err="1"/>
              <a:t>Mapzen</a:t>
            </a:r>
            <a:r>
              <a:rPr lang="en-US" dirty="0"/>
              <a:t> OSM</a:t>
            </a:r>
          </a:p>
          <a:p>
            <a:endParaRPr lang="en-US" dirty="0"/>
          </a:p>
        </p:txBody>
      </p:sp>
      <p:sp>
        <p:nvSpPr>
          <p:cNvPr id="4" name="Slide Number Placeholder 3"/>
          <p:cNvSpPr>
            <a:spLocks noGrp="1"/>
          </p:cNvSpPr>
          <p:nvPr>
            <p:ph type="sldNum" sz="quarter" idx="5"/>
          </p:nvPr>
        </p:nvSpPr>
        <p:spPr/>
        <p:txBody>
          <a:bodyPr/>
          <a:lstStyle/>
          <a:p>
            <a:fld id="{6691ECA6-AFC7-8D42-A070-DFCCDF4B976C}" type="slidenum">
              <a:rPr lang="en-US" smtClean="0"/>
              <a:t>8</a:t>
            </a:fld>
            <a:endParaRPr lang="en-US"/>
          </a:p>
        </p:txBody>
      </p:sp>
    </p:spTree>
    <p:extLst>
      <p:ext uri="{BB962C8B-B14F-4D97-AF65-F5344CB8AC3E}">
        <p14:creationId xmlns:p14="http://schemas.microsoft.com/office/powerpoint/2010/main" val="3871959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82828"/>
                </a:solidFill>
              </a:rPr>
              <a:t>A vulnerability map of the worldwide risk of earthquakes for large cities.</a:t>
            </a:r>
          </a:p>
          <a:p>
            <a:r>
              <a:rPr lang="en-US" dirty="0"/>
              <a:t>Tools: ArcGIS</a:t>
            </a:r>
          </a:p>
          <a:p>
            <a:r>
              <a:rPr lang="en-US" dirty="0"/>
              <a:t>Data: Center for Hazard Risk Research (CHIRR)</a:t>
            </a:r>
          </a:p>
          <a:p>
            <a:endParaRPr lang="en-US" dirty="0"/>
          </a:p>
        </p:txBody>
      </p:sp>
      <p:sp>
        <p:nvSpPr>
          <p:cNvPr id="4" name="Slide Number Placeholder 3"/>
          <p:cNvSpPr>
            <a:spLocks noGrp="1"/>
          </p:cNvSpPr>
          <p:nvPr>
            <p:ph type="sldNum" sz="quarter" idx="5"/>
          </p:nvPr>
        </p:nvSpPr>
        <p:spPr/>
        <p:txBody>
          <a:bodyPr/>
          <a:lstStyle/>
          <a:p>
            <a:fld id="{6691ECA6-AFC7-8D42-A070-DFCCDF4B976C}" type="slidenum">
              <a:rPr lang="en-US" smtClean="0"/>
              <a:t>9</a:t>
            </a:fld>
            <a:endParaRPr lang="en-US"/>
          </a:p>
        </p:txBody>
      </p:sp>
    </p:spTree>
    <p:extLst>
      <p:ext uri="{BB962C8B-B14F-4D97-AF65-F5344CB8AC3E}">
        <p14:creationId xmlns:p14="http://schemas.microsoft.com/office/powerpoint/2010/main" val="1773820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82828"/>
                </a:solidFill>
              </a:rPr>
              <a:t>Descriptions: A suitability map of the campsites for Internally Displaced Persons in </a:t>
            </a:r>
            <a:r>
              <a:rPr lang="en-US" sz="1200" dirty="0" err="1">
                <a:solidFill>
                  <a:srgbClr val="282828"/>
                </a:solidFill>
              </a:rPr>
              <a:t>Gulu</a:t>
            </a:r>
            <a:r>
              <a:rPr lang="en-US" sz="1200" dirty="0">
                <a:solidFill>
                  <a:srgbClr val="282828"/>
                </a:solidFill>
              </a:rPr>
              <a:t> District, Uganda.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Tools: ArcGIS</a:t>
            </a:r>
          </a:p>
          <a:p>
            <a:r>
              <a:rPr lang="en-US" dirty="0"/>
              <a:t>Data: Provided by professor</a:t>
            </a:r>
          </a:p>
        </p:txBody>
      </p:sp>
      <p:sp>
        <p:nvSpPr>
          <p:cNvPr id="4" name="Slide Number Placeholder 3"/>
          <p:cNvSpPr>
            <a:spLocks noGrp="1"/>
          </p:cNvSpPr>
          <p:nvPr>
            <p:ph type="sldNum" sz="quarter" idx="5"/>
          </p:nvPr>
        </p:nvSpPr>
        <p:spPr/>
        <p:txBody>
          <a:bodyPr/>
          <a:lstStyle/>
          <a:p>
            <a:fld id="{6691ECA6-AFC7-8D42-A070-DFCCDF4B976C}" type="slidenum">
              <a:rPr lang="en-US" smtClean="0"/>
              <a:t>10</a:t>
            </a:fld>
            <a:endParaRPr lang="en-US"/>
          </a:p>
        </p:txBody>
      </p:sp>
    </p:spTree>
    <p:extLst>
      <p:ext uri="{BB962C8B-B14F-4D97-AF65-F5344CB8AC3E}">
        <p14:creationId xmlns:p14="http://schemas.microsoft.com/office/powerpoint/2010/main" val="256786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5994-D9D5-7346-814F-8273F90AA9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399734-B5FA-E149-8F90-39A9514882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62D3B5-88A0-8140-893B-00AE7C64E9E8}"/>
              </a:ext>
            </a:extLst>
          </p:cNvPr>
          <p:cNvSpPr>
            <a:spLocks noGrp="1"/>
          </p:cNvSpPr>
          <p:nvPr>
            <p:ph type="dt" sz="half" idx="10"/>
          </p:nvPr>
        </p:nvSpPr>
        <p:spPr/>
        <p:txBody>
          <a:bodyPr/>
          <a:lstStyle/>
          <a:p>
            <a:fld id="{E891D778-DE28-1540-BF06-661A10D763DB}" type="datetimeFigureOut">
              <a:rPr lang="en-US" smtClean="0"/>
              <a:t>1/23/20</a:t>
            </a:fld>
            <a:endParaRPr lang="en-US"/>
          </a:p>
        </p:txBody>
      </p:sp>
      <p:sp>
        <p:nvSpPr>
          <p:cNvPr id="5" name="Footer Placeholder 4">
            <a:extLst>
              <a:ext uri="{FF2B5EF4-FFF2-40B4-BE49-F238E27FC236}">
                <a16:creationId xmlns:a16="http://schemas.microsoft.com/office/drawing/2014/main" id="{6416BCF6-858B-E44F-BCCB-E740BD8F7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D5C2A-9A5E-D047-94F3-71910F933E57}"/>
              </a:ext>
            </a:extLst>
          </p:cNvPr>
          <p:cNvSpPr>
            <a:spLocks noGrp="1"/>
          </p:cNvSpPr>
          <p:nvPr>
            <p:ph type="sldNum" sz="quarter" idx="12"/>
          </p:nvPr>
        </p:nvSpPr>
        <p:spPr/>
        <p:txBody>
          <a:bodyPr/>
          <a:lstStyle/>
          <a:p>
            <a:fld id="{F6A047AF-668F-9A4F-B38A-B5FFA0F82A79}" type="slidenum">
              <a:rPr lang="en-US" smtClean="0"/>
              <a:t>‹#›</a:t>
            </a:fld>
            <a:endParaRPr lang="en-US"/>
          </a:p>
        </p:txBody>
      </p:sp>
    </p:spTree>
    <p:extLst>
      <p:ext uri="{BB962C8B-B14F-4D97-AF65-F5344CB8AC3E}">
        <p14:creationId xmlns:p14="http://schemas.microsoft.com/office/powerpoint/2010/main" val="230847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05DC-BEC9-3D40-B0E2-4E7FD5E38F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124EF4-6421-5C4F-830B-00D8FCED75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77C8D-AA71-8046-A231-87EDB9C25EEA}"/>
              </a:ext>
            </a:extLst>
          </p:cNvPr>
          <p:cNvSpPr>
            <a:spLocks noGrp="1"/>
          </p:cNvSpPr>
          <p:nvPr>
            <p:ph type="dt" sz="half" idx="10"/>
          </p:nvPr>
        </p:nvSpPr>
        <p:spPr/>
        <p:txBody>
          <a:bodyPr/>
          <a:lstStyle/>
          <a:p>
            <a:fld id="{E891D778-DE28-1540-BF06-661A10D763DB}" type="datetimeFigureOut">
              <a:rPr lang="en-US" smtClean="0"/>
              <a:t>1/23/20</a:t>
            </a:fld>
            <a:endParaRPr lang="en-US"/>
          </a:p>
        </p:txBody>
      </p:sp>
      <p:sp>
        <p:nvSpPr>
          <p:cNvPr id="5" name="Footer Placeholder 4">
            <a:extLst>
              <a:ext uri="{FF2B5EF4-FFF2-40B4-BE49-F238E27FC236}">
                <a16:creationId xmlns:a16="http://schemas.microsoft.com/office/drawing/2014/main" id="{0265903E-9671-1B44-BA8D-166814A32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593D5-FE35-C049-9F88-032E40874653}"/>
              </a:ext>
            </a:extLst>
          </p:cNvPr>
          <p:cNvSpPr>
            <a:spLocks noGrp="1"/>
          </p:cNvSpPr>
          <p:nvPr>
            <p:ph type="sldNum" sz="quarter" idx="12"/>
          </p:nvPr>
        </p:nvSpPr>
        <p:spPr/>
        <p:txBody>
          <a:bodyPr/>
          <a:lstStyle/>
          <a:p>
            <a:fld id="{F6A047AF-668F-9A4F-B38A-B5FFA0F82A79}" type="slidenum">
              <a:rPr lang="en-US" smtClean="0"/>
              <a:t>‹#›</a:t>
            </a:fld>
            <a:endParaRPr lang="en-US"/>
          </a:p>
        </p:txBody>
      </p:sp>
    </p:spTree>
    <p:extLst>
      <p:ext uri="{BB962C8B-B14F-4D97-AF65-F5344CB8AC3E}">
        <p14:creationId xmlns:p14="http://schemas.microsoft.com/office/powerpoint/2010/main" val="38708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070FB1-3950-0E4B-B490-56FF46614C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BA746A-76E1-BF40-859B-036A887449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69901-9BAB-B64D-A81B-400FA57225BE}"/>
              </a:ext>
            </a:extLst>
          </p:cNvPr>
          <p:cNvSpPr>
            <a:spLocks noGrp="1"/>
          </p:cNvSpPr>
          <p:nvPr>
            <p:ph type="dt" sz="half" idx="10"/>
          </p:nvPr>
        </p:nvSpPr>
        <p:spPr/>
        <p:txBody>
          <a:bodyPr/>
          <a:lstStyle/>
          <a:p>
            <a:fld id="{E891D778-DE28-1540-BF06-661A10D763DB}" type="datetimeFigureOut">
              <a:rPr lang="en-US" smtClean="0"/>
              <a:t>1/23/20</a:t>
            </a:fld>
            <a:endParaRPr lang="en-US"/>
          </a:p>
        </p:txBody>
      </p:sp>
      <p:sp>
        <p:nvSpPr>
          <p:cNvPr id="5" name="Footer Placeholder 4">
            <a:extLst>
              <a:ext uri="{FF2B5EF4-FFF2-40B4-BE49-F238E27FC236}">
                <a16:creationId xmlns:a16="http://schemas.microsoft.com/office/drawing/2014/main" id="{3316A22B-83EF-3D49-BE92-0E9EB94C7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52879-2133-3840-A1AE-09904CF478FE}"/>
              </a:ext>
            </a:extLst>
          </p:cNvPr>
          <p:cNvSpPr>
            <a:spLocks noGrp="1"/>
          </p:cNvSpPr>
          <p:nvPr>
            <p:ph type="sldNum" sz="quarter" idx="12"/>
          </p:nvPr>
        </p:nvSpPr>
        <p:spPr/>
        <p:txBody>
          <a:bodyPr/>
          <a:lstStyle/>
          <a:p>
            <a:fld id="{F6A047AF-668F-9A4F-B38A-B5FFA0F82A79}" type="slidenum">
              <a:rPr lang="en-US" smtClean="0"/>
              <a:t>‹#›</a:t>
            </a:fld>
            <a:endParaRPr lang="en-US"/>
          </a:p>
        </p:txBody>
      </p:sp>
    </p:spTree>
    <p:extLst>
      <p:ext uri="{BB962C8B-B14F-4D97-AF65-F5344CB8AC3E}">
        <p14:creationId xmlns:p14="http://schemas.microsoft.com/office/powerpoint/2010/main" val="206513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E16F-5164-8C47-9F0D-639AAD2F25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8EA4BB-7567-E543-8806-029DA6CC75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BEC7C-BF25-534F-AA18-74ED7F43AC3A}"/>
              </a:ext>
            </a:extLst>
          </p:cNvPr>
          <p:cNvSpPr>
            <a:spLocks noGrp="1"/>
          </p:cNvSpPr>
          <p:nvPr>
            <p:ph type="dt" sz="half" idx="10"/>
          </p:nvPr>
        </p:nvSpPr>
        <p:spPr/>
        <p:txBody>
          <a:bodyPr/>
          <a:lstStyle/>
          <a:p>
            <a:fld id="{E891D778-DE28-1540-BF06-661A10D763DB}" type="datetimeFigureOut">
              <a:rPr lang="en-US" smtClean="0"/>
              <a:t>1/23/20</a:t>
            </a:fld>
            <a:endParaRPr lang="en-US"/>
          </a:p>
        </p:txBody>
      </p:sp>
      <p:sp>
        <p:nvSpPr>
          <p:cNvPr id="5" name="Footer Placeholder 4">
            <a:extLst>
              <a:ext uri="{FF2B5EF4-FFF2-40B4-BE49-F238E27FC236}">
                <a16:creationId xmlns:a16="http://schemas.microsoft.com/office/drawing/2014/main" id="{C938F26C-7E72-B645-B3F1-299A065B7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21876-17A7-D243-8996-1B0995F7B792}"/>
              </a:ext>
            </a:extLst>
          </p:cNvPr>
          <p:cNvSpPr>
            <a:spLocks noGrp="1"/>
          </p:cNvSpPr>
          <p:nvPr>
            <p:ph type="sldNum" sz="quarter" idx="12"/>
          </p:nvPr>
        </p:nvSpPr>
        <p:spPr/>
        <p:txBody>
          <a:bodyPr/>
          <a:lstStyle/>
          <a:p>
            <a:fld id="{F6A047AF-668F-9A4F-B38A-B5FFA0F82A79}" type="slidenum">
              <a:rPr lang="en-US" smtClean="0"/>
              <a:t>‹#›</a:t>
            </a:fld>
            <a:endParaRPr lang="en-US"/>
          </a:p>
        </p:txBody>
      </p:sp>
    </p:spTree>
    <p:extLst>
      <p:ext uri="{BB962C8B-B14F-4D97-AF65-F5344CB8AC3E}">
        <p14:creationId xmlns:p14="http://schemas.microsoft.com/office/powerpoint/2010/main" val="352657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ED6D-7E38-FD4C-96A6-F2DF8EF61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2C5013-4772-FB42-AC4F-54BC463FE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C1CED7-1EB4-DA4F-8AEC-41CBB0DAFA6E}"/>
              </a:ext>
            </a:extLst>
          </p:cNvPr>
          <p:cNvSpPr>
            <a:spLocks noGrp="1"/>
          </p:cNvSpPr>
          <p:nvPr>
            <p:ph type="dt" sz="half" idx="10"/>
          </p:nvPr>
        </p:nvSpPr>
        <p:spPr/>
        <p:txBody>
          <a:bodyPr/>
          <a:lstStyle/>
          <a:p>
            <a:fld id="{E891D778-DE28-1540-BF06-661A10D763DB}" type="datetimeFigureOut">
              <a:rPr lang="en-US" smtClean="0"/>
              <a:t>1/23/20</a:t>
            </a:fld>
            <a:endParaRPr lang="en-US"/>
          </a:p>
        </p:txBody>
      </p:sp>
      <p:sp>
        <p:nvSpPr>
          <p:cNvPr id="5" name="Footer Placeholder 4">
            <a:extLst>
              <a:ext uri="{FF2B5EF4-FFF2-40B4-BE49-F238E27FC236}">
                <a16:creationId xmlns:a16="http://schemas.microsoft.com/office/drawing/2014/main" id="{924EC3B9-01EA-4C49-BC7B-5BCFB4243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40542-EEF6-614E-BDDB-41C05FEEFB6A}"/>
              </a:ext>
            </a:extLst>
          </p:cNvPr>
          <p:cNvSpPr>
            <a:spLocks noGrp="1"/>
          </p:cNvSpPr>
          <p:nvPr>
            <p:ph type="sldNum" sz="quarter" idx="12"/>
          </p:nvPr>
        </p:nvSpPr>
        <p:spPr/>
        <p:txBody>
          <a:bodyPr/>
          <a:lstStyle/>
          <a:p>
            <a:fld id="{F6A047AF-668F-9A4F-B38A-B5FFA0F82A79}" type="slidenum">
              <a:rPr lang="en-US" smtClean="0"/>
              <a:t>‹#›</a:t>
            </a:fld>
            <a:endParaRPr lang="en-US"/>
          </a:p>
        </p:txBody>
      </p:sp>
    </p:spTree>
    <p:extLst>
      <p:ext uri="{BB962C8B-B14F-4D97-AF65-F5344CB8AC3E}">
        <p14:creationId xmlns:p14="http://schemas.microsoft.com/office/powerpoint/2010/main" val="132438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CA2E-A931-8141-AA0D-FFF196109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05B84A-7C6B-694B-BD60-5FB26B8E1D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EA9159-3B5D-B84F-A834-B768E97615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744A88-1A66-9047-8170-2CEE20497E8B}"/>
              </a:ext>
            </a:extLst>
          </p:cNvPr>
          <p:cNvSpPr>
            <a:spLocks noGrp="1"/>
          </p:cNvSpPr>
          <p:nvPr>
            <p:ph type="dt" sz="half" idx="10"/>
          </p:nvPr>
        </p:nvSpPr>
        <p:spPr/>
        <p:txBody>
          <a:bodyPr/>
          <a:lstStyle/>
          <a:p>
            <a:fld id="{E891D778-DE28-1540-BF06-661A10D763DB}" type="datetimeFigureOut">
              <a:rPr lang="en-US" smtClean="0"/>
              <a:t>1/23/20</a:t>
            </a:fld>
            <a:endParaRPr lang="en-US"/>
          </a:p>
        </p:txBody>
      </p:sp>
      <p:sp>
        <p:nvSpPr>
          <p:cNvPr id="6" name="Footer Placeholder 5">
            <a:extLst>
              <a:ext uri="{FF2B5EF4-FFF2-40B4-BE49-F238E27FC236}">
                <a16:creationId xmlns:a16="http://schemas.microsoft.com/office/drawing/2014/main" id="{A241BED2-9D48-3E44-9217-F5234242A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10156-7745-ED4A-944B-9128D1D85373}"/>
              </a:ext>
            </a:extLst>
          </p:cNvPr>
          <p:cNvSpPr>
            <a:spLocks noGrp="1"/>
          </p:cNvSpPr>
          <p:nvPr>
            <p:ph type="sldNum" sz="quarter" idx="12"/>
          </p:nvPr>
        </p:nvSpPr>
        <p:spPr/>
        <p:txBody>
          <a:bodyPr/>
          <a:lstStyle/>
          <a:p>
            <a:fld id="{F6A047AF-668F-9A4F-B38A-B5FFA0F82A79}" type="slidenum">
              <a:rPr lang="en-US" smtClean="0"/>
              <a:t>‹#›</a:t>
            </a:fld>
            <a:endParaRPr lang="en-US"/>
          </a:p>
        </p:txBody>
      </p:sp>
    </p:spTree>
    <p:extLst>
      <p:ext uri="{BB962C8B-B14F-4D97-AF65-F5344CB8AC3E}">
        <p14:creationId xmlns:p14="http://schemas.microsoft.com/office/powerpoint/2010/main" val="143365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EBCA-4FFF-9743-B6E1-A79E536581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BB308-7888-BD44-9B79-B10CE0F1D9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3635ED-EC7A-7C42-9807-451F0D2AAD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2CB15F-02F8-7247-A590-25454AD0D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91F1EC-4842-2845-9F97-B33B9D8B7B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860DAE-C14C-204C-B99F-5D26190154E7}"/>
              </a:ext>
            </a:extLst>
          </p:cNvPr>
          <p:cNvSpPr>
            <a:spLocks noGrp="1"/>
          </p:cNvSpPr>
          <p:nvPr>
            <p:ph type="dt" sz="half" idx="10"/>
          </p:nvPr>
        </p:nvSpPr>
        <p:spPr/>
        <p:txBody>
          <a:bodyPr/>
          <a:lstStyle/>
          <a:p>
            <a:fld id="{E891D778-DE28-1540-BF06-661A10D763DB}" type="datetimeFigureOut">
              <a:rPr lang="en-US" smtClean="0"/>
              <a:t>1/23/20</a:t>
            </a:fld>
            <a:endParaRPr lang="en-US"/>
          </a:p>
        </p:txBody>
      </p:sp>
      <p:sp>
        <p:nvSpPr>
          <p:cNvPr id="8" name="Footer Placeholder 7">
            <a:extLst>
              <a:ext uri="{FF2B5EF4-FFF2-40B4-BE49-F238E27FC236}">
                <a16:creationId xmlns:a16="http://schemas.microsoft.com/office/drawing/2014/main" id="{84FF5968-D7D1-F04B-BB47-23C8FEAC24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716CC2-6111-C245-A06D-0DD8093F5EBD}"/>
              </a:ext>
            </a:extLst>
          </p:cNvPr>
          <p:cNvSpPr>
            <a:spLocks noGrp="1"/>
          </p:cNvSpPr>
          <p:nvPr>
            <p:ph type="sldNum" sz="quarter" idx="12"/>
          </p:nvPr>
        </p:nvSpPr>
        <p:spPr/>
        <p:txBody>
          <a:bodyPr/>
          <a:lstStyle/>
          <a:p>
            <a:fld id="{F6A047AF-668F-9A4F-B38A-B5FFA0F82A79}" type="slidenum">
              <a:rPr lang="en-US" smtClean="0"/>
              <a:t>‹#›</a:t>
            </a:fld>
            <a:endParaRPr lang="en-US"/>
          </a:p>
        </p:txBody>
      </p:sp>
    </p:spTree>
    <p:extLst>
      <p:ext uri="{BB962C8B-B14F-4D97-AF65-F5344CB8AC3E}">
        <p14:creationId xmlns:p14="http://schemas.microsoft.com/office/powerpoint/2010/main" val="83291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544F-84F8-AB46-899E-149CF91CE3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E1B800-D7A0-6949-83CF-A2BA41B26638}"/>
              </a:ext>
            </a:extLst>
          </p:cNvPr>
          <p:cNvSpPr>
            <a:spLocks noGrp="1"/>
          </p:cNvSpPr>
          <p:nvPr>
            <p:ph type="dt" sz="half" idx="10"/>
          </p:nvPr>
        </p:nvSpPr>
        <p:spPr/>
        <p:txBody>
          <a:bodyPr/>
          <a:lstStyle/>
          <a:p>
            <a:fld id="{E891D778-DE28-1540-BF06-661A10D763DB}" type="datetimeFigureOut">
              <a:rPr lang="en-US" smtClean="0"/>
              <a:t>1/23/20</a:t>
            </a:fld>
            <a:endParaRPr lang="en-US"/>
          </a:p>
        </p:txBody>
      </p:sp>
      <p:sp>
        <p:nvSpPr>
          <p:cNvPr id="4" name="Footer Placeholder 3">
            <a:extLst>
              <a:ext uri="{FF2B5EF4-FFF2-40B4-BE49-F238E27FC236}">
                <a16:creationId xmlns:a16="http://schemas.microsoft.com/office/drawing/2014/main" id="{2D82DC96-11FE-7C44-B5FE-4CA9A091E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674939-E8B5-024E-A979-407E7FEF91EA}"/>
              </a:ext>
            </a:extLst>
          </p:cNvPr>
          <p:cNvSpPr>
            <a:spLocks noGrp="1"/>
          </p:cNvSpPr>
          <p:nvPr>
            <p:ph type="sldNum" sz="quarter" idx="12"/>
          </p:nvPr>
        </p:nvSpPr>
        <p:spPr/>
        <p:txBody>
          <a:bodyPr/>
          <a:lstStyle/>
          <a:p>
            <a:fld id="{F6A047AF-668F-9A4F-B38A-B5FFA0F82A79}" type="slidenum">
              <a:rPr lang="en-US" smtClean="0"/>
              <a:t>‹#›</a:t>
            </a:fld>
            <a:endParaRPr lang="en-US"/>
          </a:p>
        </p:txBody>
      </p:sp>
    </p:spTree>
    <p:extLst>
      <p:ext uri="{BB962C8B-B14F-4D97-AF65-F5344CB8AC3E}">
        <p14:creationId xmlns:p14="http://schemas.microsoft.com/office/powerpoint/2010/main" val="1567847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E3C572-E75F-E24C-A250-0835C4200329}"/>
              </a:ext>
            </a:extLst>
          </p:cNvPr>
          <p:cNvSpPr>
            <a:spLocks noGrp="1"/>
          </p:cNvSpPr>
          <p:nvPr>
            <p:ph type="dt" sz="half" idx="10"/>
          </p:nvPr>
        </p:nvSpPr>
        <p:spPr/>
        <p:txBody>
          <a:bodyPr/>
          <a:lstStyle/>
          <a:p>
            <a:fld id="{E891D778-DE28-1540-BF06-661A10D763DB}" type="datetimeFigureOut">
              <a:rPr lang="en-US" smtClean="0"/>
              <a:t>1/23/20</a:t>
            </a:fld>
            <a:endParaRPr lang="en-US"/>
          </a:p>
        </p:txBody>
      </p:sp>
      <p:sp>
        <p:nvSpPr>
          <p:cNvPr id="3" name="Footer Placeholder 2">
            <a:extLst>
              <a:ext uri="{FF2B5EF4-FFF2-40B4-BE49-F238E27FC236}">
                <a16:creationId xmlns:a16="http://schemas.microsoft.com/office/drawing/2014/main" id="{0975B6FA-6FFE-E142-B78F-35F3D515DF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284D85-DB08-2644-B1A8-313E55939C5A}"/>
              </a:ext>
            </a:extLst>
          </p:cNvPr>
          <p:cNvSpPr>
            <a:spLocks noGrp="1"/>
          </p:cNvSpPr>
          <p:nvPr>
            <p:ph type="sldNum" sz="quarter" idx="12"/>
          </p:nvPr>
        </p:nvSpPr>
        <p:spPr/>
        <p:txBody>
          <a:bodyPr/>
          <a:lstStyle/>
          <a:p>
            <a:fld id="{F6A047AF-668F-9A4F-B38A-B5FFA0F82A79}" type="slidenum">
              <a:rPr lang="en-US" smtClean="0"/>
              <a:t>‹#›</a:t>
            </a:fld>
            <a:endParaRPr lang="en-US"/>
          </a:p>
        </p:txBody>
      </p:sp>
    </p:spTree>
    <p:extLst>
      <p:ext uri="{BB962C8B-B14F-4D97-AF65-F5344CB8AC3E}">
        <p14:creationId xmlns:p14="http://schemas.microsoft.com/office/powerpoint/2010/main" val="985983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5920-9D98-9A41-B837-B91B18E11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E66028-F35B-1A46-80AC-6CC473B45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39B991-3CDD-DE46-B2A4-E5465DD71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550E50-2705-D740-87C3-091C7A527CBF}"/>
              </a:ext>
            </a:extLst>
          </p:cNvPr>
          <p:cNvSpPr>
            <a:spLocks noGrp="1"/>
          </p:cNvSpPr>
          <p:nvPr>
            <p:ph type="dt" sz="half" idx="10"/>
          </p:nvPr>
        </p:nvSpPr>
        <p:spPr/>
        <p:txBody>
          <a:bodyPr/>
          <a:lstStyle/>
          <a:p>
            <a:fld id="{E891D778-DE28-1540-BF06-661A10D763DB}" type="datetimeFigureOut">
              <a:rPr lang="en-US" smtClean="0"/>
              <a:t>1/23/20</a:t>
            </a:fld>
            <a:endParaRPr lang="en-US"/>
          </a:p>
        </p:txBody>
      </p:sp>
      <p:sp>
        <p:nvSpPr>
          <p:cNvPr id="6" name="Footer Placeholder 5">
            <a:extLst>
              <a:ext uri="{FF2B5EF4-FFF2-40B4-BE49-F238E27FC236}">
                <a16:creationId xmlns:a16="http://schemas.microsoft.com/office/drawing/2014/main" id="{ACB5E7AA-32AC-B747-ACB4-9DFF5C345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42B37-6489-FA49-8BB0-A197673E1E5A}"/>
              </a:ext>
            </a:extLst>
          </p:cNvPr>
          <p:cNvSpPr>
            <a:spLocks noGrp="1"/>
          </p:cNvSpPr>
          <p:nvPr>
            <p:ph type="sldNum" sz="quarter" idx="12"/>
          </p:nvPr>
        </p:nvSpPr>
        <p:spPr/>
        <p:txBody>
          <a:bodyPr/>
          <a:lstStyle/>
          <a:p>
            <a:fld id="{F6A047AF-668F-9A4F-B38A-B5FFA0F82A79}" type="slidenum">
              <a:rPr lang="en-US" smtClean="0"/>
              <a:t>‹#›</a:t>
            </a:fld>
            <a:endParaRPr lang="en-US"/>
          </a:p>
        </p:txBody>
      </p:sp>
    </p:spTree>
    <p:extLst>
      <p:ext uri="{BB962C8B-B14F-4D97-AF65-F5344CB8AC3E}">
        <p14:creationId xmlns:p14="http://schemas.microsoft.com/office/powerpoint/2010/main" val="229299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6D5D-D11D-4B45-86E6-98C5F60E2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ABD1B8-5ED9-9D44-B8E4-CFE17A4950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C00C3E-B4DC-BA4E-AB19-10114AC38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56495D-3ADF-BC46-9CD7-B69B6BD77F7A}"/>
              </a:ext>
            </a:extLst>
          </p:cNvPr>
          <p:cNvSpPr>
            <a:spLocks noGrp="1"/>
          </p:cNvSpPr>
          <p:nvPr>
            <p:ph type="dt" sz="half" idx="10"/>
          </p:nvPr>
        </p:nvSpPr>
        <p:spPr/>
        <p:txBody>
          <a:bodyPr/>
          <a:lstStyle/>
          <a:p>
            <a:fld id="{E891D778-DE28-1540-BF06-661A10D763DB}" type="datetimeFigureOut">
              <a:rPr lang="en-US" smtClean="0"/>
              <a:t>1/23/20</a:t>
            </a:fld>
            <a:endParaRPr lang="en-US"/>
          </a:p>
        </p:txBody>
      </p:sp>
      <p:sp>
        <p:nvSpPr>
          <p:cNvPr id="6" name="Footer Placeholder 5">
            <a:extLst>
              <a:ext uri="{FF2B5EF4-FFF2-40B4-BE49-F238E27FC236}">
                <a16:creationId xmlns:a16="http://schemas.microsoft.com/office/drawing/2014/main" id="{6A100FC2-1356-094A-9FA1-A28A5A182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DBF3-2654-584E-BDE2-15C5C259A7F4}"/>
              </a:ext>
            </a:extLst>
          </p:cNvPr>
          <p:cNvSpPr>
            <a:spLocks noGrp="1"/>
          </p:cNvSpPr>
          <p:nvPr>
            <p:ph type="sldNum" sz="quarter" idx="12"/>
          </p:nvPr>
        </p:nvSpPr>
        <p:spPr/>
        <p:txBody>
          <a:bodyPr/>
          <a:lstStyle/>
          <a:p>
            <a:fld id="{F6A047AF-668F-9A4F-B38A-B5FFA0F82A79}" type="slidenum">
              <a:rPr lang="en-US" smtClean="0"/>
              <a:t>‹#›</a:t>
            </a:fld>
            <a:endParaRPr lang="en-US"/>
          </a:p>
        </p:txBody>
      </p:sp>
    </p:spTree>
    <p:extLst>
      <p:ext uri="{BB962C8B-B14F-4D97-AF65-F5344CB8AC3E}">
        <p14:creationId xmlns:p14="http://schemas.microsoft.com/office/powerpoint/2010/main" val="137495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DF6F8-E458-2840-BAE6-E14845124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13C4E5-7C5C-9148-AB79-F0FCE05CF9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11DAB-266B-C244-9CC6-19FDDEB7D2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1D778-DE28-1540-BF06-661A10D763DB}" type="datetimeFigureOut">
              <a:rPr lang="en-US" smtClean="0"/>
              <a:t>1/23/20</a:t>
            </a:fld>
            <a:endParaRPr lang="en-US"/>
          </a:p>
        </p:txBody>
      </p:sp>
      <p:sp>
        <p:nvSpPr>
          <p:cNvPr id="5" name="Footer Placeholder 4">
            <a:extLst>
              <a:ext uri="{FF2B5EF4-FFF2-40B4-BE49-F238E27FC236}">
                <a16:creationId xmlns:a16="http://schemas.microsoft.com/office/drawing/2014/main" id="{C6F7E053-A9A3-7544-81C5-9D2AF986D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716CC0-FFBD-7F4A-B79A-30E7E12985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047AF-668F-9A4F-B38A-B5FFA0F82A79}" type="slidenum">
              <a:rPr lang="en-US" smtClean="0"/>
              <a:t>‹#›</a:t>
            </a:fld>
            <a:endParaRPr lang="en-US"/>
          </a:p>
        </p:txBody>
      </p:sp>
    </p:spTree>
    <p:extLst>
      <p:ext uri="{BB962C8B-B14F-4D97-AF65-F5344CB8AC3E}">
        <p14:creationId xmlns:p14="http://schemas.microsoft.com/office/powerpoint/2010/main" val="1899504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A3AC-B7D8-7244-973B-AB928862C23A}"/>
              </a:ext>
            </a:extLst>
          </p:cNvPr>
          <p:cNvSpPr>
            <a:spLocks noGrp="1"/>
          </p:cNvSpPr>
          <p:nvPr>
            <p:ph type="ctrTitle"/>
          </p:nvPr>
        </p:nvSpPr>
        <p:spPr/>
        <p:txBody>
          <a:bodyPr/>
          <a:lstStyle/>
          <a:p>
            <a:r>
              <a:rPr lang="en-US" dirty="0"/>
              <a:t>About me</a:t>
            </a:r>
          </a:p>
        </p:txBody>
      </p:sp>
      <p:sp>
        <p:nvSpPr>
          <p:cNvPr id="3" name="Subtitle 2">
            <a:extLst>
              <a:ext uri="{FF2B5EF4-FFF2-40B4-BE49-F238E27FC236}">
                <a16:creationId xmlns:a16="http://schemas.microsoft.com/office/drawing/2014/main" id="{A713083E-3B63-DE4E-986C-DBA4ACAD8EBC}"/>
              </a:ext>
            </a:extLst>
          </p:cNvPr>
          <p:cNvSpPr>
            <a:spLocks noGrp="1"/>
          </p:cNvSpPr>
          <p:nvPr>
            <p:ph type="subTitle" idx="1"/>
          </p:nvPr>
        </p:nvSpPr>
        <p:spPr/>
        <p:txBody>
          <a:bodyPr/>
          <a:lstStyle/>
          <a:p>
            <a:pPr algn="l"/>
            <a:r>
              <a:rPr lang="en-US" dirty="0"/>
              <a:t>Hi! Welcome to my website. I make data visualizations (a lot of which are maps!) from my little corner of the world in NYC. I am passionate about social justice, urban ecology, climate change resiliency mapping, and the role data and design play in policy.</a:t>
            </a:r>
          </a:p>
        </p:txBody>
      </p:sp>
    </p:spTree>
    <p:extLst>
      <p:ext uri="{BB962C8B-B14F-4D97-AF65-F5344CB8AC3E}">
        <p14:creationId xmlns:p14="http://schemas.microsoft.com/office/powerpoint/2010/main" val="1296690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91DE-BF73-DF4B-B301-413A46DEECEA}"/>
              </a:ext>
            </a:extLst>
          </p:cNvPr>
          <p:cNvSpPr>
            <a:spLocks noGrp="1"/>
          </p:cNvSpPr>
          <p:nvPr>
            <p:ph type="title"/>
          </p:nvPr>
        </p:nvSpPr>
        <p:spPr/>
        <p:txBody>
          <a:bodyPr>
            <a:normAutofit fontScale="90000"/>
          </a:bodyPr>
          <a:lstStyle/>
          <a:p>
            <a:pPr algn="ctr"/>
            <a:r>
              <a:rPr lang="en-US" dirty="0"/>
              <a:t>Uganda </a:t>
            </a:r>
            <a:r>
              <a:rPr lang="en-US" dirty="0" err="1"/>
              <a:t>Gulu</a:t>
            </a:r>
            <a:r>
              <a:rPr lang="en-US" dirty="0"/>
              <a:t> District </a:t>
            </a:r>
            <a:br>
              <a:rPr lang="en-US" dirty="0"/>
            </a:br>
            <a:r>
              <a:rPr lang="en-US" dirty="0"/>
              <a:t>Suitable Campsites for Internally Displaced Persons (IDP)</a:t>
            </a:r>
          </a:p>
        </p:txBody>
      </p:sp>
      <p:sp>
        <p:nvSpPr>
          <p:cNvPr id="3" name="Content Placeholder 2">
            <a:extLst>
              <a:ext uri="{FF2B5EF4-FFF2-40B4-BE49-F238E27FC236}">
                <a16:creationId xmlns:a16="http://schemas.microsoft.com/office/drawing/2014/main" id="{B5E5EB97-B448-B04F-BA8C-809297DDD9E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2784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9E02-5F60-2545-9534-C86CA6D364D6}"/>
              </a:ext>
            </a:extLst>
          </p:cNvPr>
          <p:cNvSpPr>
            <a:spLocks noGrp="1"/>
          </p:cNvSpPr>
          <p:nvPr>
            <p:ph type="title"/>
          </p:nvPr>
        </p:nvSpPr>
        <p:spPr/>
        <p:txBody>
          <a:bodyPr/>
          <a:lstStyle/>
          <a:p>
            <a:pPr algn="ctr"/>
            <a:r>
              <a:rPr lang="en-US" dirty="0"/>
              <a:t>American Light Change 2012-2016</a:t>
            </a:r>
          </a:p>
        </p:txBody>
      </p:sp>
      <p:sp>
        <p:nvSpPr>
          <p:cNvPr id="3" name="Content Placeholder 2">
            <a:extLst>
              <a:ext uri="{FF2B5EF4-FFF2-40B4-BE49-F238E27FC236}">
                <a16:creationId xmlns:a16="http://schemas.microsoft.com/office/drawing/2014/main" id="{891D3875-0D92-E04B-B5BC-B270819CEA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7546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4B46-4C57-0140-BCC4-BB8D087F06D9}"/>
              </a:ext>
            </a:extLst>
          </p:cNvPr>
          <p:cNvSpPr>
            <a:spLocks noGrp="1"/>
          </p:cNvSpPr>
          <p:nvPr>
            <p:ph type="title"/>
          </p:nvPr>
        </p:nvSpPr>
        <p:spPr/>
        <p:txBody>
          <a:bodyPr/>
          <a:lstStyle/>
          <a:p>
            <a:pPr algn="ctr"/>
            <a:r>
              <a:rPr lang="en-US" dirty="0"/>
              <a:t>Flood Risk and Social Vulnerability of the State of Rio de </a:t>
            </a:r>
            <a:r>
              <a:rPr lang="en-US" dirty="0" err="1"/>
              <a:t>Janiero</a:t>
            </a:r>
            <a:endParaRPr lang="en-US" dirty="0"/>
          </a:p>
        </p:txBody>
      </p:sp>
      <p:sp>
        <p:nvSpPr>
          <p:cNvPr id="3" name="Content Placeholder 2">
            <a:extLst>
              <a:ext uri="{FF2B5EF4-FFF2-40B4-BE49-F238E27FC236}">
                <a16:creationId xmlns:a16="http://schemas.microsoft.com/office/drawing/2014/main" id="{D274CB20-1539-2D49-B463-C483AEC75B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85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A15D-1AC0-FA43-A23D-A3393B526125}"/>
              </a:ext>
            </a:extLst>
          </p:cNvPr>
          <p:cNvSpPr>
            <a:spLocks noGrp="1"/>
          </p:cNvSpPr>
          <p:nvPr>
            <p:ph type="title"/>
          </p:nvPr>
        </p:nvSpPr>
        <p:spPr/>
        <p:txBody>
          <a:bodyPr/>
          <a:lstStyle/>
          <a:p>
            <a:pPr algn="ctr"/>
            <a:r>
              <a:rPr lang="en-US" dirty="0"/>
              <a:t>Interactive Color Use History of European Paintings</a:t>
            </a:r>
          </a:p>
        </p:txBody>
      </p:sp>
      <p:sp>
        <p:nvSpPr>
          <p:cNvPr id="3" name="Content Placeholder 2">
            <a:extLst>
              <a:ext uri="{FF2B5EF4-FFF2-40B4-BE49-F238E27FC236}">
                <a16:creationId xmlns:a16="http://schemas.microsoft.com/office/drawing/2014/main" id="{7137EB88-7CD3-1A47-A5AA-554654ADC0A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2991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81B-00DD-884A-B886-7288A52539C5}"/>
              </a:ext>
            </a:extLst>
          </p:cNvPr>
          <p:cNvSpPr>
            <a:spLocks noGrp="1"/>
          </p:cNvSpPr>
          <p:nvPr>
            <p:ph type="title"/>
          </p:nvPr>
        </p:nvSpPr>
        <p:spPr/>
        <p:txBody>
          <a:bodyPr/>
          <a:lstStyle/>
          <a:p>
            <a:pPr algn="ctr"/>
            <a:r>
              <a:rPr lang="en-US" dirty="0"/>
              <a:t>Earthquake Radar</a:t>
            </a:r>
          </a:p>
        </p:txBody>
      </p:sp>
      <p:sp>
        <p:nvSpPr>
          <p:cNvPr id="3" name="Content Placeholder 2">
            <a:extLst>
              <a:ext uri="{FF2B5EF4-FFF2-40B4-BE49-F238E27FC236}">
                <a16:creationId xmlns:a16="http://schemas.microsoft.com/office/drawing/2014/main" id="{191A9E2D-4602-554F-8D8B-4B6A083BAF1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8746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7F89-9B38-AF43-93A8-3139DA6AA46F}"/>
              </a:ext>
            </a:extLst>
          </p:cNvPr>
          <p:cNvSpPr>
            <a:spLocks noGrp="1"/>
          </p:cNvSpPr>
          <p:nvPr>
            <p:ph type="title"/>
          </p:nvPr>
        </p:nvSpPr>
        <p:spPr/>
        <p:txBody>
          <a:bodyPr/>
          <a:lstStyle/>
          <a:p>
            <a:pPr algn="ctr"/>
            <a:r>
              <a:rPr lang="en-US" dirty="0"/>
              <a:t>Alcoholic Anonymous Meeting Finder</a:t>
            </a:r>
          </a:p>
        </p:txBody>
      </p:sp>
      <p:sp>
        <p:nvSpPr>
          <p:cNvPr id="3" name="Content Placeholder 2">
            <a:extLst>
              <a:ext uri="{FF2B5EF4-FFF2-40B4-BE49-F238E27FC236}">
                <a16:creationId xmlns:a16="http://schemas.microsoft.com/office/drawing/2014/main" id="{64B0EFA1-2F3E-2848-867E-09F25509A68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1894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1E8F-5F47-B943-89E0-BBD58CBD9D69}"/>
              </a:ext>
            </a:extLst>
          </p:cNvPr>
          <p:cNvSpPr>
            <a:spLocks noGrp="1"/>
          </p:cNvSpPr>
          <p:nvPr>
            <p:ph type="title"/>
          </p:nvPr>
        </p:nvSpPr>
        <p:spPr/>
        <p:txBody>
          <a:bodyPr/>
          <a:lstStyle/>
          <a:p>
            <a:pPr algn="ctr"/>
            <a:r>
              <a:rPr lang="en-US" dirty="0"/>
              <a:t>Only Time Will Tell</a:t>
            </a:r>
          </a:p>
        </p:txBody>
      </p:sp>
      <p:sp>
        <p:nvSpPr>
          <p:cNvPr id="3" name="Content Placeholder 2">
            <a:extLst>
              <a:ext uri="{FF2B5EF4-FFF2-40B4-BE49-F238E27FC236}">
                <a16:creationId xmlns:a16="http://schemas.microsoft.com/office/drawing/2014/main" id="{986AC9B8-F30D-9E4B-AC35-EF5D32BCE53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8792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9F66-16E7-8A4A-A0D2-C3F175EB4D76}"/>
              </a:ext>
            </a:extLst>
          </p:cNvPr>
          <p:cNvSpPr>
            <a:spLocks noGrp="1"/>
          </p:cNvSpPr>
          <p:nvPr>
            <p:ph type="title"/>
          </p:nvPr>
        </p:nvSpPr>
        <p:spPr/>
        <p:txBody>
          <a:bodyPr/>
          <a:lstStyle/>
          <a:p>
            <a:r>
              <a:rPr lang="en-US" dirty="0"/>
              <a:t>Effect of Treaties on Nuclear Weapons Testing</a:t>
            </a:r>
          </a:p>
        </p:txBody>
      </p:sp>
      <p:sp>
        <p:nvSpPr>
          <p:cNvPr id="3" name="Content Placeholder 2">
            <a:extLst>
              <a:ext uri="{FF2B5EF4-FFF2-40B4-BE49-F238E27FC236}">
                <a16:creationId xmlns:a16="http://schemas.microsoft.com/office/drawing/2014/main" id="{794B6E26-0353-254D-B3B6-775D93E4BE8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8033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68D7-1FD9-014A-962F-96EFEF8DCD05}"/>
              </a:ext>
            </a:extLst>
          </p:cNvPr>
          <p:cNvSpPr>
            <a:spLocks noGrp="1"/>
          </p:cNvSpPr>
          <p:nvPr>
            <p:ph type="title"/>
          </p:nvPr>
        </p:nvSpPr>
        <p:spPr/>
        <p:txBody>
          <a:bodyPr>
            <a:normAutofit fontScale="90000"/>
          </a:bodyPr>
          <a:lstStyle/>
          <a:p>
            <a:pPr algn="ctr"/>
            <a:r>
              <a:rPr lang="en-US" dirty="0">
                <a:latin typeface="Times New Roman" charset="0"/>
                <a:ea typeface="Times New Roman" charset="0"/>
                <a:cs typeface="Times New Roman" charset="0"/>
              </a:rPr>
              <a:t>Analysis Case Study- Kosovo landmines and unexploded ordnance </a:t>
            </a:r>
            <a:br>
              <a:rPr lang="en-US" dirty="0">
                <a:latin typeface="Times New Roman" charset="0"/>
                <a:ea typeface="Times New Roman" charset="0"/>
                <a:cs typeface="Times New Roman" charset="0"/>
              </a:rPr>
            </a:br>
            <a:endParaRPr lang="en-US" dirty="0"/>
          </a:p>
        </p:txBody>
      </p:sp>
      <p:sp>
        <p:nvSpPr>
          <p:cNvPr id="3" name="Content Placeholder 2">
            <a:extLst>
              <a:ext uri="{FF2B5EF4-FFF2-40B4-BE49-F238E27FC236}">
                <a16:creationId xmlns:a16="http://schemas.microsoft.com/office/drawing/2014/main" id="{15138D1C-BD1F-414A-917B-68D104D84C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394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2C5E-7647-7C40-B088-F36B04A75CF8}"/>
              </a:ext>
            </a:extLst>
          </p:cNvPr>
          <p:cNvSpPr>
            <a:spLocks noGrp="1"/>
          </p:cNvSpPr>
          <p:nvPr>
            <p:ph type="title"/>
          </p:nvPr>
        </p:nvSpPr>
        <p:spPr/>
        <p:txBody>
          <a:bodyPr/>
          <a:lstStyle/>
          <a:p>
            <a:pPr algn="ctr"/>
            <a:r>
              <a:rPr lang="en-US" dirty="0"/>
              <a:t>Land Use of Valencia, Spain </a:t>
            </a:r>
            <a:br>
              <a:rPr lang="en-US" dirty="0"/>
            </a:br>
            <a:r>
              <a:rPr lang="en-US" dirty="0"/>
              <a:t>Residential Vs. Other</a:t>
            </a:r>
          </a:p>
        </p:txBody>
      </p:sp>
      <p:sp>
        <p:nvSpPr>
          <p:cNvPr id="3" name="Content Placeholder 2">
            <a:extLst>
              <a:ext uri="{FF2B5EF4-FFF2-40B4-BE49-F238E27FC236}">
                <a16:creationId xmlns:a16="http://schemas.microsoft.com/office/drawing/2014/main" id="{D87E94DC-9748-094B-8822-70F000DCC70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1621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C85F-FC70-6244-9F1D-5F123800E741}"/>
              </a:ext>
            </a:extLst>
          </p:cNvPr>
          <p:cNvSpPr>
            <a:spLocks noGrp="1"/>
          </p:cNvSpPr>
          <p:nvPr>
            <p:ph type="title"/>
          </p:nvPr>
        </p:nvSpPr>
        <p:spPr/>
        <p:txBody>
          <a:bodyPr/>
          <a:lstStyle/>
          <a:p>
            <a:pPr algn="ctr"/>
            <a:r>
              <a:rPr lang="en-US" dirty="0"/>
              <a:t>Global Earthquake Risk for Cities with Population &gt; 1 Million (1976-2002)</a:t>
            </a:r>
          </a:p>
        </p:txBody>
      </p:sp>
      <p:sp>
        <p:nvSpPr>
          <p:cNvPr id="3" name="Content Placeholder 2">
            <a:extLst>
              <a:ext uri="{FF2B5EF4-FFF2-40B4-BE49-F238E27FC236}">
                <a16:creationId xmlns:a16="http://schemas.microsoft.com/office/drawing/2014/main" id="{3E7EB315-35C5-3842-BB42-A8134C61E6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2223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1566</Words>
  <Application>Microsoft Macintosh PowerPoint</Application>
  <PresentationFormat>Widescreen</PresentationFormat>
  <Paragraphs>117</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Baskerville</vt:lpstr>
      <vt:lpstr>Calibri</vt:lpstr>
      <vt:lpstr>Calibri Light</vt:lpstr>
      <vt:lpstr>Times New Roman</vt:lpstr>
      <vt:lpstr>Office Theme</vt:lpstr>
      <vt:lpstr>About me</vt:lpstr>
      <vt:lpstr>Interactive Color Use History of European Paintings</vt:lpstr>
      <vt:lpstr>Earthquake Radar</vt:lpstr>
      <vt:lpstr>Alcoholic Anonymous Meeting Finder</vt:lpstr>
      <vt:lpstr>Only Time Will Tell</vt:lpstr>
      <vt:lpstr>Effect of Treaties on Nuclear Weapons Testing</vt:lpstr>
      <vt:lpstr>Analysis Case Study- Kosovo landmines and unexploded ordnance  </vt:lpstr>
      <vt:lpstr>Land Use of Valencia, Spain  Residential Vs. Other</vt:lpstr>
      <vt:lpstr>Global Earthquake Risk for Cities with Population &gt; 1 Million (1976-2002)</vt:lpstr>
      <vt:lpstr>Uganda Gulu District  Suitable Campsites for Internally Displaced Persons (IDP)</vt:lpstr>
      <vt:lpstr>American Light Change 2012-2016</vt:lpstr>
      <vt:lpstr>Flood Risk and Social Vulnerability of the State of Rio de Janiero</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me</dc:title>
  <dc:creator>Nour Zein</dc:creator>
  <cp:lastModifiedBy>Nour Zein</cp:lastModifiedBy>
  <cp:revision>19</cp:revision>
  <dcterms:created xsi:type="dcterms:W3CDTF">2020-01-23T21:52:19Z</dcterms:created>
  <dcterms:modified xsi:type="dcterms:W3CDTF">2020-01-24T23:15:11Z</dcterms:modified>
</cp:coreProperties>
</file>