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1" r:id="rId3"/>
    <p:sldId id="272" r:id="rId4"/>
    <p:sldId id="273" r:id="rId5"/>
    <p:sldId id="274" r:id="rId6"/>
    <p:sldId id="257" r:id="rId7"/>
    <p:sldId id="258" r:id="rId8"/>
    <p:sldId id="259" r:id="rId9"/>
    <p:sldId id="260" r:id="rId10"/>
    <p:sldId id="261" r:id="rId11"/>
    <p:sldId id="263" r:id="rId12"/>
    <p:sldId id="262" r:id="rId13"/>
    <p:sldId id="283" r:id="rId14"/>
    <p:sldId id="286" r:id="rId15"/>
    <p:sldId id="287" r:id="rId16"/>
    <p:sldId id="288" r:id="rId17"/>
    <p:sldId id="284" r:id="rId18"/>
    <p:sldId id="264" r:id="rId19"/>
    <p:sldId id="265" r:id="rId20"/>
    <p:sldId id="266" r:id="rId21"/>
    <p:sldId id="289" r:id="rId22"/>
    <p:sldId id="290" r:id="rId23"/>
    <p:sldId id="285" r:id="rId24"/>
    <p:sldId id="291" r:id="rId25"/>
    <p:sldId id="279" r:id="rId26"/>
    <p:sldId id="267" r:id="rId27"/>
    <p:sldId id="282" r:id="rId28"/>
    <p:sldId id="280" r:id="rId29"/>
    <p:sldId id="281" r:id="rId30"/>
    <p:sldId id="268" r:id="rId31"/>
    <p:sldId id="276" r:id="rId32"/>
    <p:sldId id="277" r:id="rId33"/>
    <p:sldId id="269" r:id="rId34"/>
    <p:sldId id="278"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72" autoAdjust="0"/>
  </p:normalViewPr>
  <p:slideViewPr>
    <p:cSldViewPr snapToGrid="0">
      <p:cViewPr varScale="1">
        <p:scale>
          <a:sx n="84" d="100"/>
          <a:sy n="84" d="100"/>
        </p:scale>
        <p:origin x="675"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744B7-24F3-47E5-A436-62CC0C36A895}" type="datetimeFigureOut">
              <a:rPr lang="en-CA" smtClean="0"/>
              <a:t>2018-09-22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42112-A110-4BF1-B741-5A77CAD0A3DB}" type="slidenum">
              <a:rPr lang="en-CA" smtClean="0"/>
              <a:t>‹#›</a:t>
            </a:fld>
            <a:endParaRPr lang="en-CA"/>
          </a:p>
        </p:txBody>
      </p:sp>
    </p:spTree>
    <p:extLst>
      <p:ext uri="{BB962C8B-B14F-4D97-AF65-F5344CB8AC3E}">
        <p14:creationId xmlns:p14="http://schemas.microsoft.com/office/powerpoint/2010/main" val="11743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definitely writing code to solve a problem and we can’t forget that. But that’s not all we’re doing.</a:t>
            </a:r>
          </a:p>
          <a:p>
            <a:endParaRPr lang="en-US" dirty="0"/>
          </a:p>
          <a:p>
            <a:r>
              <a:rPr lang="en-US" dirty="0"/>
              <a:t>On trail marker pic, there is the big thing with the arrows but there</a:t>
            </a:r>
            <a:r>
              <a:rPr lang="en-US" baseline="0" dirty="0"/>
              <a:t> are also small diamonds – a blue one on the left and a yellow canoe one closer to the sign</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3</a:t>
            </a:fld>
            <a:endParaRPr lang="en-CA"/>
          </a:p>
        </p:txBody>
      </p:sp>
    </p:spTree>
    <p:extLst>
      <p:ext uri="{BB962C8B-B14F-4D97-AF65-F5344CB8AC3E}">
        <p14:creationId xmlns:p14="http://schemas.microsoft.com/office/powerpoint/2010/main" val="53286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C++ 17 we get this attribute, that doesn’t change anything about the way your code behaves, it just suppresses the warning by saying “I’m doing this on purpose.” And unlike the comment, if you use this attribute and then don’t fall through, you’ll get a warning.</a:t>
            </a:r>
          </a:p>
        </p:txBody>
      </p:sp>
      <p:sp>
        <p:nvSpPr>
          <p:cNvPr id="4" name="Slide Number Placeholder 3"/>
          <p:cNvSpPr>
            <a:spLocks noGrp="1"/>
          </p:cNvSpPr>
          <p:nvPr>
            <p:ph type="sldNum" sz="quarter" idx="10"/>
          </p:nvPr>
        </p:nvSpPr>
        <p:spPr/>
        <p:txBody>
          <a:bodyPr/>
          <a:lstStyle/>
          <a:p>
            <a:fld id="{24E42112-A110-4BF1-B741-5A77CAD0A3DB}" type="slidenum">
              <a:rPr lang="en-CA" smtClean="0"/>
              <a:t>15</a:t>
            </a:fld>
            <a:endParaRPr lang="en-CA"/>
          </a:p>
        </p:txBody>
      </p:sp>
    </p:spTree>
    <p:extLst>
      <p:ext uri="{BB962C8B-B14F-4D97-AF65-F5344CB8AC3E}">
        <p14:creationId xmlns:p14="http://schemas.microsoft.com/office/powerpoint/2010/main" val="767757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release builds the assert disappears – turns into nothing! – and that makes j unused. You don’t want to move the call into the assert, you want the call to always happen. But now in a debug build you don’t have warnings, and in a release build you do. You could do some sort of ifdef so in a release build you just call the function and discard the return, but that’s not my first choice for how to handle this.</a:t>
            </a:r>
          </a:p>
        </p:txBody>
      </p:sp>
      <p:sp>
        <p:nvSpPr>
          <p:cNvPr id="4" name="Slide Number Placeholder 3"/>
          <p:cNvSpPr>
            <a:spLocks noGrp="1"/>
          </p:cNvSpPr>
          <p:nvPr>
            <p:ph type="sldNum" sz="quarter" idx="10"/>
          </p:nvPr>
        </p:nvSpPr>
        <p:spPr/>
        <p:txBody>
          <a:bodyPr/>
          <a:lstStyle/>
          <a:p>
            <a:fld id="{24E42112-A110-4BF1-B741-5A77CAD0A3DB}" type="slidenum">
              <a:rPr lang="en-CA" smtClean="0"/>
              <a:t>16</a:t>
            </a:fld>
            <a:endParaRPr lang="en-CA"/>
          </a:p>
        </p:txBody>
      </p:sp>
    </p:spTree>
    <p:extLst>
      <p:ext uri="{BB962C8B-B14F-4D97-AF65-F5344CB8AC3E}">
        <p14:creationId xmlns:p14="http://schemas.microsoft.com/office/powerpoint/2010/main" val="2588007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have to use return values if you don’t want to. That’s why you can’t overload on return types. So that’s another nothing: not putting the return from </a:t>
            </a:r>
            <a:r>
              <a:rPr lang="en-US" dirty="0" err="1"/>
              <a:t>getNumber</a:t>
            </a:r>
            <a:r>
              <a:rPr lang="en-US" dirty="0"/>
              <a:t> into an expression or a variable. Is that ok to do? If it’s not, you can say it’s not and the compiler will give warnings if you discard it.</a:t>
            </a:r>
          </a:p>
          <a:p>
            <a:endParaRPr lang="en-US" dirty="0"/>
          </a:p>
          <a:p>
            <a:r>
              <a:rPr lang="en-US" dirty="0"/>
              <a:t>Now we have two nothings. We have the nothing on the last line, of not using the return value from </a:t>
            </a:r>
            <a:r>
              <a:rPr lang="en-US" dirty="0" err="1"/>
              <a:t>getNumber</a:t>
            </a:r>
            <a:r>
              <a:rPr lang="en-US" dirty="0"/>
              <a:t>. And in the rest of your code we have the nothing of not putting discard on functions whose return values are supposed to be used.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also put </a:t>
            </a:r>
            <a:r>
              <a:rPr lang="en-US" dirty="0" err="1"/>
              <a:t>nodiscard</a:t>
            </a:r>
            <a:r>
              <a:rPr lang="en-US" dirty="0"/>
              <a:t> on a type and then if any function returns that type, the return value being discarded will get you a warning. </a:t>
            </a:r>
          </a:p>
          <a:p>
            <a:endParaRPr lang="en-US" dirty="0"/>
          </a:p>
        </p:txBody>
      </p:sp>
      <p:sp>
        <p:nvSpPr>
          <p:cNvPr id="4" name="Slide Number Placeholder 3"/>
          <p:cNvSpPr>
            <a:spLocks noGrp="1"/>
          </p:cNvSpPr>
          <p:nvPr>
            <p:ph type="sldNum" sz="quarter" idx="10"/>
          </p:nvPr>
        </p:nvSpPr>
        <p:spPr/>
        <p:txBody>
          <a:bodyPr/>
          <a:lstStyle/>
          <a:p>
            <a:fld id="{24E42112-A110-4BF1-B741-5A77CAD0A3DB}" type="slidenum">
              <a:rPr lang="en-CA" smtClean="0"/>
              <a:t>17</a:t>
            </a:fld>
            <a:endParaRPr lang="en-CA"/>
          </a:p>
        </p:txBody>
      </p:sp>
    </p:spTree>
    <p:extLst>
      <p:ext uri="{BB962C8B-B14F-4D97-AF65-F5344CB8AC3E}">
        <p14:creationId xmlns:p14="http://schemas.microsoft.com/office/powerpoint/2010/main" val="3333746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back to that list, things whose opposite is nothing, like virtual or const, how can you indicate to readers whether you’re leaving it out because you didn’t think about it either way, or because you thought about it and you don’t need it?</a:t>
            </a:r>
          </a:p>
        </p:txBody>
      </p:sp>
      <p:sp>
        <p:nvSpPr>
          <p:cNvPr id="4" name="Slide Number Placeholder 3"/>
          <p:cNvSpPr>
            <a:spLocks noGrp="1"/>
          </p:cNvSpPr>
          <p:nvPr>
            <p:ph type="sldNum" sz="quarter" idx="10"/>
          </p:nvPr>
        </p:nvSpPr>
        <p:spPr/>
        <p:txBody>
          <a:bodyPr/>
          <a:lstStyle/>
          <a:p>
            <a:fld id="{24E42112-A110-4BF1-B741-5A77CAD0A3DB}" type="slidenum">
              <a:rPr lang="en-CA" smtClean="0"/>
              <a:t>18</a:t>
            </a:fld>
            <a:endParaRPr lang="en-CA"/>
          </a:p>
        </p:txBody>
      </p:sp>
    </p:spTree>
    <p:extLst>
      <p:ext uri="{BB962C8B-B14F-4D97-AF65-F5344CB8AC3E}">
        <p14:creationId xmlns:p14="http://schemas.microsoft.com/office/powerpoint/2010/main" val="249433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not like this</a:t>
            </a:r>
          </a:p>
          <a:p>
            <a:r>
              <a:rPr lang="en-US" baseline="0" dirty="0"/>
              <a:t>And really, this isn’t a ton better</a:t>
            </a:r>
          </a:p>
          <a:p>
            <a:r>
              <a:rPr lang="en-US" baseline="0" dirty="0"/>
              <a:t>If you must reach for a comment, at least explain why you’re doing whatever you’re doing</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19</a:t>
            </a:fld>
            <a:endParaRPr lang="en-CA"/>
          </a:p>
        </p:txBody>
      </p:sp>
    </p:spTree>
    <p:extLst>
      <p:ext uri="{BB962C8B-B14F-4D97-AF65-F5344CB8AC3E}">
        <p14:creationId xmlns:p14="http://schemas.microsoft.com/office/powerpoint/2010/main" val="3259329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Certainly keywords like const and </a:t>
            </a:r>
            <a:r>
              <a:rPr lang="en-CA" dirty="0" err="1"/>
              <a:t>noexcept</a:t>
            </a:r>
            <a:r>
              <a:rPr lang="en-CA" dirty="0"/>
              <a:t> are very likely to be missing because nobody ever considered them</a:t>
            </a:r>
          </a:p>
        </p:txBody>
      </p:sp>
      <p:sp>
        <p:nvSpPr>
          <p:cNvPr id="4" name="Slide Number Placeholder 3"/>
          <p:cNvSpPr>
            <a:spLocks noGrp="1"/>
          </p:cNvSpPr>
          <p:nvPr>
            <p:ph type="sldNum" sz="quarter" idx="10"/>
          </p:nvPr>
        </p:nvSpPr>
        <p:spPr/>
        <p:txBody>
          <a:bodyPr/>
          <a:lstStyle/>
          <a:p>
            <a:fld id="{24E42112-A110-4BF1-B741-5A77CAD0A3DB}" type="slidenum">
              <a:rPr lang="en-CA" smtClean="0"/>
              <a:t>20</a:t>
            </a:fld>
            <a:endParaRPr lang="en-CA"/>
          </a:p>
        </p:txBody>
      </p:sp>
    </p:spTree>
    <p:extLst>
      <p:ext uri="{BB962C8B-B14F-4D97-AF65-F5344CB8AC3E}">
        <p14:creationId xmlns:p14="http://schemas.microsoft.com/office/powerpoint/2010/main" val="3821885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imagine these code snippets as being more complicated. As they are written they really don’t need to be functions, and could probably be optimized down to something simpler. That’s fine. They are placeholders for longer and more opaque code.</a:t>
            </a:r>
          </a:p>
          <a:p>
            <a:r>
              <a:rPr lang="en-US" dirty="0" err="1"/>
              <a:t>Thimbule</a:t>
            </a:r>
            <a:r>
              <a:rPr lang="en-US" dirty="0"/>
              <a:t> may “fall out” of the bottom. If </a:t>
            </a:r>
            <a:r>
              <a:rPr lang="en-US" dirty="0" err="1"/>
              <a:t>robbit</a:t>
            </a:r>
            <a:r>
              <a:rPr lang="en-US" dirty="0"/>
              <a:t>, after being incremented, is anything other than zero, the function returns. But it might not be zero, in which case it will be decremented and then we return even though the statement isn’t there. Compare to </a:t>
            </a:r>
            <a:r>
              <a:rPr lang="en-US" dirty="0" err="1"/>
              <a:t>Sprial</a:t>
            </a:r>
            <a:r>
              <a:rPr lang="en-US" dirty="0"/>
              <a:t>: there’s a while true here, so the only way we’re getting out of this function is when </a:t>
            </a:r>
            <a:r>
              <a:rPr lang="en-US" dirty="0" err="1"/>
              <a:t>oob</a:t>
            </a:r>
            <a:r>
              <a:rPr lang="en-US" dirty="0"/>
              <a:t> finally manages to get larger than boo. If you always put that optional return at the bottom of functions like </a:t>
            </a:r>
            <a:r>
              <a:rPr lang="en-US" dirty="0" err="1"/>
              <a:t>Thimbule</a:t>
            </a:r>
            <a:r>
              <a:rPr lang="en-US" dirty="0"/>
              <a:t>, then the situation in </a:t>
            </a:r>
            <a:r>
              <a:rPr lang="en-US" dirty="0" err="1"/>
              <a:t>Sprial</a:t>
            </a:r>
            <a:r>
              <a:rPr lang="en-US" dirty="0"/>
              <a:t> would stand out better, I feel. </a:t>
            </a:r>
          </a:p>
        </p:txBody>
      </p:sp>
      <p:sp>
        <p:nvSpPr>
          <p:cNvPr id="4" name="Slide Number Placeholder 3"/>
          <p:cNvSpPr>
            <a:spLocks noGrp="1"/>
          </p:cNvSpPr>
          <p:nvPr>
            <p:ph type="sldNum" sz="quarter" idx="10"/>
          </p:nvPr>
        </p:nvSpPr>
        <p:spPr/>
        <p:txBody>
          <a:bodyPr/>
          <a:lstStyle/>
          <a:p>
            <a:fld id="{24E42112-A110-4BF1-B741-5A77CAD0A3DB}" type="slidenum">
              <a:rPr lang="en-CA" smtClean="0"/>
              <a:t>21</a:t>
            </a:fld>
            <a:endParaRPr lang="en-CA"/>
          </a:p>
        </p:txBody>
      </p:sp>
    </p:spTree>
    <p:extLst>
      <p:ext uri="{BB962C8B-B14F-4D97-AF65-F5344CB8AC3E}">
        <p14:creationId xmlns:p14="http://schemas.microsoft.com/office/powerpoint/2010/main" val="2666865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probably didn’t think much of the first example until you saw the second. Then you realized oh, I guess an employee (or whatever department is a collection of) must be expensive to copy. Or maybe this loop is changing all the employees. Now you have to read it to see which. Now along comes the third one. Ah, this is just about the cost of the copy. </a:t>
            </a:r>
          </a:p>
          <a:p>
            <a:r>
              <a:rPr lang="en-US" dirty="0"/>
              <a:t>In that second case, if this is a developer who says const every chance they get, you know in the middle case the loop must change the employees. Because otherwise this developer would have said const.</a:t>
            </a:r>
          </a:p>
          <a:p>
            <a:r>
              <a:rPr lang="en-US" dirty="0"/>
              <a:t>And all the same things apply to function parameters as well – ref, const, all the alternatives to nothing.</a:t>
            </a:r>
          </a:p>
        </p:txBody>
      </p:sp>
      <p:sp>
        <p:nvSpPr>
          <p:cNvPr id="4" name="Slide Number Placeholder 3"/>
          <p:cNvSpPr>
            <a:spLocks noGrp="1"/>
          </p:cNvSpPr>
          <p:nvPr>
            <p:ph type="sldNum" sz="quarter" idx="10"/>
          </p:nvPr>
        </p:nvSpPr>
        <p:spPr/>
        <p:txBody>
          <a:bodyPr/>
          <a:lstStyle/>
          <a:p>
            <a:fld id="{24E42112-A110-4BF1-B741-5A77CAD0A3DB}" type="slidenum">
              <a:rPr lang="en-CA" smtClean="0"/>
              <a:t>22</a:t>
            </a:fld>
            <a:endParaRPr lang="en-CA"/>
          </a:p>
        </p:txBody>
      </p:sp>
    </p:spTree>
    <p:extLst>
      <p:ext uri="{BB962C8B-B14F-4D97-AF65-F5344CB8AC3E}">
        <p14:creationId xmlns:p14="http://schemas.microsoft.com/office/powerpoint/2010/main" val="222223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 value combination gives me the most confidence that it’s been thought about </a:t>
            </a:r>
            <a:r>
              <a:rPr lang="en-US" dirty="0" err="1"/>
              <a:t>tbh</a:t>
            </a:r>
            <a:endParaRPr lang="en-US" dirty="0"/>
          </a:p>
        </p:txBody>
      </p:sp>
      <p:sp>
        <p:nvSpPr>
          <p:cNvPr id="4" name="Slide Number Placeholder 3"/>
          <p:cNvSpPr>
            <a:spLocks noGrp="1"/>
          </p:cNvSpPr>
          <p:nvPr>
            <p:ph type="sldNum" sz="quarter" idx="10"/>
          </p:nvPr>
        </p:nvSpPr>
        <p:spPr/>
        <p:txBody>
          <a:bodyPr/>
          <a:lstStyle/>
          <a:p>
            <a:fld id="{24E42112-A110-4BF1-B741-5A77CAD0A3DB}" type="slidenum">
              <a:rPr lang="en-CA" smtClean="0"/>
              <a:t>23</a:t>
            </a:fld>
            <a:endParaRPr lang="en-CA"/>
          </a:p>
        </p:txBody>
      </p:sp>
    </p:spTree>
    <p:extLst>
      <p:ext uri="{BB962C8B-B14F-4D97-AF65-F5344CB8AC3E}">
        <p14:creationId xmlns:p14="http://schemas.microsoft.com/office/powerpoint/2010/main" val="364802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 this returns is a number of pennies, so don’t give me a hard time about the return type.)</a:t>
            </a:r>
          </a:p>
          <a:p>
            <a:endParaRPr lang="en-US" dirty="0"/>
          </a:p>
          <a:p>
            <a:r>
              <a:rPr lang="en-US" dirty="0"/>
              <a:t>How’s that for nothing sending a message?</a:t>
            </a:r>
          </a:p>
        </p:txBody>
      </p:sp>
      <p:sp>
        <p:nvSpPr>
          <p:cNvPr id="4" name="Slide Number Placeholder 3"/>
          <p:cNvSpPr>
            <a:spLocks noGrp="1"/>
          </p:cNvSpPr>
          <p:nvPr>
            <p:ph type="sldNum" sz="quarter" idx="5"/>
          </p:nvPr>
        </p:nvSpPr>
        <p:spPr/>
        <p:txBody>
          <a:bodyPr/>
          <a:lstStyle/>
          <a:p>
            <a:fld id="{24E42112-A110-4BF1-B741-5A77CAD0A3DB}" type="slidenum">
              <a:rPr lang="en-CA" smtClean="0"/>
              <a:t>24</a:t>
            </a:fld>
            <a:endParaRPr lang="en-CA"/>
          </a:p>
        </p:txBody>
      </p:sp>
    </p:spTree>
    <p:extLst>
      <p:ext uri="{BB962C8B-B14F-4D97-AF65-F5344CB8AC3E}">
        <p14:creationId xmlns:p14="http://schemas.microsoft.com/office/powerpoint/2010/main" val="240635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not like this! (build)</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5</a:t>
            </a:fld>
            <a:endParaRPr lang="en-CA"/>
          </a:p>
        </p:txBody>
      </p:sp>
    </p:spTree>
    <p:extLst>
      <p:ext uri="{BB962C8B-B14F-4D97-AF65-F5344CB8AC3E}">
        <p14:creationId xmlns:p14="http://schemas.microsoft.com/office/powerpoint/2010/main" val="2480612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other choices can communicate?</a:t>
            </a:r>
            <a:r>
              <a:rPr lang="en-US" baseline="0" dirty="0"/>
              <a:t> Leaving off </a:t>
            </a:r>
            <a:r>
              <a:rPr lang="en-US" baseline="0" dirty="0" err="1"/>
              <a:t>const</a:t>
            </a:r>
            <a:r>
              <a:rPr lang="en-US" baseline="0" dirty="0"/>
              <a:t>, leaving off override, leaving off explicit, if those can tell people something, are there other choices that appear interchangeable but can actually tell people things?</a:t>
            </a:r>
            <a:endParaRPr lang="en-US" dirty="0"/>
          </a:p>
          <a:p>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25</a:t>
            </a:fld>
            <a:endParaRPr lang="en-CA"/>
          </a:p>
        </p:txBody>
      </p:sp>
    </p:spTree>
    <p:extLst>
      <p:ext uri="{BB962C8B-B14F-4D97-AF65-F5344CB8AC3E}">
        <p14:creationId xmlns:p14="http://schemas.microsoft.com/office/powerpoint/2010/main" val="1361344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this</a:t>
            </a:r>
            <a:r>
              <a:rPr lang="en-US" baseline="0" dirty="0"/>
              <a:t> function and without reading it, what does it do with that pointer when it’s done? Does it delete it? Who is responsible for the memory </a:t>
            </a:r>
            <a:r>
              <a:rPr lang="en-US" baseline="0" dirty="0" err="1"/>
              <a:t>pe</a:t>
            </a:r>
            <a:r>
              <a:rPr lang="en-US" baseline="0" dirty="0"/>
              <a:t> points to?</a:t>
            </a:r>
          </a:p>
          <a:p>
            <a:endParaRPr lang="en-US" baseline="0" dirty="0"/>
          </a:p>
          <a:p>
            <a:r>
              <a:rPr lang="en-US" baseline="0" dirty="0"/>
              <a:t>If I don’t see any smart pointers anywhere in this code, then that nothingness tells me something. There’s a good chance this </a:t>
            </a:r>
            <a:r>
              <a:rPr lang="en-US" baseline="0" dirty="0" err="1"/>
              <a:t>pe</a:t>
            </a:r>
            <a:r>
              <a:rPr lang="en-US" baseline="0" dirty="0"/>
              <a:t> is an owning pointer. Or the Message pointer that comes back from the second version of the function is maybe something I’m supposed to delete when I’m done with it?</a:t>
            </a:r>
          </a:p>
          <a:p>
            <a:endParaRPr lang="en-US" baseline="0" dirty="0"/>
          </a:p>
          <a:p>
            <a:r>
              <a:rPr lang="en-US" baseline="0" dirty="0"/>
              <a:t>On the other hand, if I don’t see any destructors, copy constructors, move constructors AT ALL in the code, then that nothingness tells me this is a Rule of Zero codebase and chances are any raw pointer I’m given is a sort of observer pointer, just for access to the object, and I don’t have to manage lifetime. If I don’t see any new or delete then I know all of that is being managed through library classes that are on the stack, whether they are smart pointers, vectors, whatever.  I don’t need to see something wrapped up in </a:t>
            </a:r>
            <a:r>
              <a:rPr lang="en-US" baseline="0" dirty="0" err="1"/>
              <a:t>observer_ptr</a:t>
            </a:r>
            <a:r>
              <a:rPr lang="en-US" baseline="0" dirty="0"/>
              <a:t> or the like to know it’s safe to just use this pointer to access members and not worry about lifetime and memory management at all.</a:t>
            </a:r>
          </a:p>
          <a:p>
            <a:endParaRPr lang="en-US" dirty="0"/>
          </a:p>
          <a:p>
            <a:r>
              <a:rPr lang="en-US" dirty="0"/>
              <a:t>Mention</a:t>
            </a:r>
            <a:r>
              <a:rPr lang="en-US" baseline="0" dirty="0"/>
              <a:t> observer pointer</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26</a:t>
            </a:fld>
            <a:endParaRPr lang="en-CA"/>
          </a:p>
        </p:txBody>
      </p:sp>
    </p:spTree>
    <p:extLst>
      <p:ext uri="{BB962C8B-B14F-4D97-AF65-F5344CB8AC3E}">
        <p14:creationId xmlns:p14="http://schemas.microsoft.com/office/powerpoint/2010/main" val="3225279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28</a:t>
            </a:fld>
            <a:endParaRPr lang="en-CA"/>
          </a:p>
        </p:txBody>
      </p:sp>
    </p:spTree>
    <p:extLst>
      <p:ext uri="{BB962C8B-B14F-4D97-AF65-F5344CB8AC3E}">
        <p14:creationId xmlns:p14="http://schemas.microsoft.com/office/powerpoint/2010/main" val="15517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all know that the best place to</a:t>
            </a:r>
            <a:r>
              <a:rPr lang="en-US" baseline="0" dirty="0"/>
              <a:t> initialize member variables is in the initializing clause of the constructor, the part after the colon. So if you’re looking at a class with 7 member variables and one of them isn’t initialized there, what’s going on?</a:t>
            </a:r>
          </a:p>
          <a:p>
            <a:r>
              <a:rPr lang="en-US" baseline="0" dirty="0"/>
              <a:t> - well it’s not really true any more that that is the best place. A non static member initializer is a better choice when there’s a default value for a member variable and several constructors.</a:t>
            </a:r>
          </a:p>
          <a:p>
            <a:r>
              <a:rPr lang="en-US" baseline="0" dirty="0"/>
              <a:t> - or possibly the person who wrote this constructor initializes this in the body, once all the other variables are initialized. Sometimes there’s a good reason for this, other times it’s superstition. </a:t>
            </a:r>
          </a:p>
          <a:p>
            <a:r>
              <a:rPr lang="en-US" baseline="0" dirty="0"/>
              <a:t> - and of course there’s good old forgetting which happens remarkably often, so you’ve found a bug and you need to fix it</a:t>
            </a:r>
          </a:p>
          <a:p>
            <a:endParaRPr lang="en-US" baseline="0" dirty="0"/>
          </a:p>
          <a:p>
            <a:r>
              <a:rPr lang="en-US" baseline="0" dirty="0"/>
              <a:t>I’m often puzzled when I see initializations that add no information. Like if I just say string s, I’ll get an empty string. If I just say vector of Employee department, I’ll get one of size 0. Why is this person doing this? Do they not know? Do they think I don’t know? Did the code have a different literal before and this is just an artifact? What are you trying to tell me, previous person? This is one case where I think saying nothing would be better than being verbose. It’s possible this is an inconsistency on my part and I should be just as reassured and supported seeing these lines as seeing “private:” as the first thing in a class declaration, or seeing override on a function in a derived class, or seeing [[</a:t>
            </a:r>
            <a:r>
              <a:rPr lang="en-US" baseline="0" dirty="0" err="1"/>
              <a:t>fallthrough</a:t>
            </a:r>
            <a:r>
              <a:rPr lang="en-US" baseline="0" dirty="0"/>
              <a:t>]] in a switch. But I don’t right now, and I am not even sure that I should.</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29</a:t>
            </a:fld>
            <a:endParaRPr lang="en-CA"/>
          </a:p>
        </p:txBody>
      </p:sp>
    </p:spTree>
    <p:extLst>
      <p:ext uri="{BB962C8B-B14F-4D97-AF65-F5344CB8AC3E}">
        <p14:creationId xmlns:p14="http://schemas.microsoft.com/office/powerpoint/2010/main" val="194626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like we will have explicit(false)</a:t>
            </a:r>
            <a:r>
              <a:rPr lang="en-US" baseline="0" dirty="0"/>
              <a:t> in C++ 20</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30</a:t>
            </a:fld>
            <a:endParaRPr lang="en-CA"/>
          </a:p>
        </p:txBody>
      </p:sp>
    </p:spTree>
    <p:extLst>
      <p:ext uri="{BB962C8B-B14F-4D97-AF65-F5344CB8AC3E}">
        <p14:creationId xmlns:p14="http://schemas.microsoft.com/office/powerpoint/2010/main" val="1983222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them what you know. Show them what you considered.</a:t>
            </a:r>
          </a:p>
        </p:txBody>
      </p:sp>
      <p:sp>
        <p:nvSpPr>
          <p:cNvPr id="4" name="Slide Number Placeholder 3"/>
          <p:cNvSpPr>
            <a:spLocks noGrp="1"/>
          </p:cNvSpPr>
          <p:nvPr>
            <p:ph type="sldNum" sz="quarter" idx="5"/>
          </p:nvPr>
        </p:nvSpPr>
        <p:spPr/>
        <p:txBody>
          <a:bodyPr/>
          <a:lstStyle/>
          <a:p>
            <a:fld id="{24E42112-A110-4BF1-B741-5A77CAD0A3DB}" type="slidenum">
              <a:rPr lang="en-CA" smtClean="0"/>
              <a:t>32</a:t>
            </a:fld>
            <a:endParaRPr lang="en-CA"/>
          </a:p>
        </p:txBody>
      </p:sp>
    </p:spTree>
    <p:extLst>
      <p:ext uri="{BB962C8B-B14F-4D97-AF65-F5344CB8AC3E}">
        <p14:creationId xmlns:p14="http://schemas.microsoft.com/office/powerpoint/2010/main" val="118043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what is on the screen, think about what is </a:t>
            </a:r>
            <a:r>
              <a:rPr lang="en-US" b="1" dirty="0"/>
              <a:t>not</a:t>
            </a:r>
            <a:r>
              <a:rPr lang="en-US" dirty="0"/>
              <a:t> on the screen</a:t>
            </a:r>
          </a:p>
          <a:p>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33</a:t>
            </a:fld>
            <a:endParaRPr lang="en-CA"/>
          </a:p>
        </p:txBody>
      </p:sp>
    </p:spTree>
    <p:extLst>
      <p:ext uri="{BB962C8B-B14F-4D97-AF65-F5344CB8AC3E}">
        <p14:creationId xmlns:p14="http://schemas.microsoft.com/office/powerpoint/2010/main" val="2620551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who you are, how you normally do things, what you know about,</a:t>
            </a:r>
            <a:r>
              <a:rPr lang="en-US" baseline="0" dirty="0"/>
              <a:t> what you must have considered when you were writing this</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34</a:t>
            </a:fld>
            <a:endParaRPr lang="en-CA"/>
          </a:p>
        </p:txBody>
      </p:sp>
    </p:spTree>
    <p:extLst>
      <p:ext uri="{BB962C8B-B14F-4D97-AF65-F5344CB8AC3E}">
        <p14:creationId xmlns:p14="http://schemas.microsoft.com/office/powerpoint/2010/main" val="3745939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understand</a:t>
            </a:r>
            <a:r>
              <a:rPr lang="en-US" baseline="0" dirty="0"/>
              <a:t> what you say, when you say nothing at all.</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35</a:t>
            </a:fld>
            <a:endParaRPr lang="en-CA"/>
          </a:p>
        </p:txBody>
      </p:sp>
    </p:spTree>
    <p:extLst>
      <p:ext uri="{BB962C8B-B14F-4D97-AF65-F5344CB8AC3E}">
        <p14:creationId xmlns:p14="http://schemas.microsoft.com/office/powerpoint/2010/main" val="219999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learned of this from Herb Sutter. You can find it at https://isocpp.org/wiki/faq/wg21#roger-orr </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6</a:t>
            </a:fld>
            <a:endParaRPr lang="en-CA"/>
          </a:p>
        </p:txBody>
      </p:sp>
    </p:spTree>
    <p:extLst>
      <p:ext uri="{BB962C8B-B14F-4D97-AF65-F5344CB8AC3E}">
        <p14:creationId xmlns:p14="http://schemas.microsoft.com/office/powerpoint/2010/main" val="179249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really, that’s it. That’s what I want you to think about. The absence of keywords,</a:t>
            </a:r>
            <a:r>
              <a:rPr lang="en-US" baseline="0" dirty="0"/>
              <a:t> punctuation, even whitespace. Just not having something in your file of code.</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7</a:t>
            </a:fld>
            <a:endParaRPr lang="en-CA"/>
          </a:p>
        </p:txBody>
      </p:sp>
    </p:spTree>
    <p:extLst>
      <p:ext uri="{BB962C8B-B14F-4D97-AF65-F5344CB8AC3E}">
        <p14:creationId xmlns:p14="http://schemas.microsoft.com/office/powerpoint/2010/main" val="333858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 so before, when the one-</a:t>
            </a:r>
            <a:r>
              <a:rPr lang="en-US" dirty="0" err="1"/>
              <a:t>arg</a:t>
            </a:r>
            <a:r>
              <a:rPr lang="en-US" dirty="0"/>
              <a:t> constructor was not marked explicit, in a</a:t>
            </a:r>
            <a:r>
              <a:rPr lang="en-US" baseline="0" dirty="0"/>
              <a:t> way it was marked implicit</a:t>
            </a:r>
          </a:p>
          <a:p>
            <a:r>
              <a:rPr lang="en-US" baseline="0" dirty="0" err="1"/>
              <a:t>getNumber</a:t>
            </a:r>
            <a:r>
              <a:rPr lang="en-US" baseline="0" dirty="0"/>
              <a:t> and </a:t>
            </a:r>
            <a:r>
              <a:rPr lang="en-US" baseline="0" dirty="0" err="1"/>
              <a:t>getStart</a:t>
            </a:r>
            <a:r>
              <a:rPr lang="en-US" baseline="0" dirty="0"/>
              <a:t> are marked </a:t>
            </a:r>
            <a:r>
              <a:rPr lang="en-US" baseline="0" dirty="0" err="1"/>
              <a:t>const</a:t>
            </a:r>
            <a:r>
              <a:rPr lang="en-US" baseline="0" dirty="0"/>
              <a:t> which makes it clear that inc() is not </a:t>
            </a:r>
            <a:r>
              <a:rPr lang="en-US" baseline="0" dirty="0" err="1"/>
              <a:t>const</a:t>
            </a:r>
            <a:endParaRPr lang="en-US" baseline="0" dirty="0"/>
          </a:p>
          <a:p>
            <a:r>
              <a:rPr lang="en-US" baseline="0" dirty="0" err="1"/>
              <a:t>getState</a:t>
            </a:r>
            <a:r>
              <a:rPr lang="en-US" baseline="0" dirty="0"/>
              <a:t> is marked virtual which makes it clear that </a:t>
            </a:r>
            <a:r>
              <a:rPr lang="en-US" baseline="0" dirty="0" err="1"/>
              <a:t>getNumber</a:t>
            </a:r>
            <a:r>
              <a:rPr lang="en-US" baseline="0" dirty="0"/>
              <a:t> and inc are </a:t>
            </a:r>
            <a:r>
              <a:rPr lang="en-US" baseline="0" dirty="0" err="1"/>
              <a:t>Dnot</a:t>
            </a:r>
            <a:r>
              <a:rPr lang="en-US" baseline="0" dirty="0"/>
              <a:t> virtual</a:t>
            </a:r>
          </a:p>
          <a:p>
            <a:endParaRPr lang="en-US" baseline="0" dirty="0"/>
          </a:p>
          <a:p>
            <a:r>
              <a:rPr lang="en-US" baseline="0" dirty="0"/>
              <a:t>This non-</a:t>
            </a:r>
            <a:r>
              <a:rPr lang="en-US" baseline="0" dirty="0" err="1"/>
              <a:t>virtualness</a:t>
            </a:r>
            <a:r>
              <a:rPr lang="en-US" baseline="0" dirty="0"/>
              <a:t> and </a:t>
            </a:r>
            <a:r>
              <a:rPr lang="en-US" baseline="0" dirty="0" err="1"/>
              <a:t>nonconstness</a:t>
            </a:r>
            <a:r>
              <a:rPr lang="en-US" baseline="0" dirty="0"/>
              <a:t> was true on the previous slide, but wasn’t obvious, and even if you saw it and concluded it, you didn’t know if it was deliberate. Now you do.</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9</a:t>
            </a:fld>
            <a:endParaRPr lang="en-CA"/>
          </a:p>
        </p:txBody>
      </p:sp>
    </p:spTree>
    <p:extLst>
      <p:ext uri="{BB962C8B-B14F-4D97-AF65-F5344CB8AC3E}">
        <p14:creationId xmlns:p14="http://schemas.microsoft.com/office/powerpoint/2010/main" val="2536706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and</a:t>
            </a:r>
            <a:r>
              <a:rPr lang="en-US" baseline="0" dirty="0"/>
              <a:t> don’t need opposites. You just do them. You don’t try to decide between break and not break, if this is a place where the loop needs to stop looping, you stop looping</a:t>
            </a:r>
            <a:endParaRPr lang="en-CA" dirty="0"/>
          </a:p>
        </p:txBody>
      </p:sp>
      <p:sp>
        <p:nvSpPr>
          <p:cNvPr id="4" name="Slide Number Placeholder 3"/>
          <p:cNvSpPr>
            <a:spLocks noGrp="1"/>
          </p:cNvSpPr>
          <p:nvPr>
            <p:ph type="sldNum" sz="quarter" idx="10"/>
          </p:nvPr>
        </p:nvSpPr>
        <p:spPr/>
        <p:txBody>
          <a:bodyPr/>
          <a:lstStyle/>
          <a:p>
            <a:fld id="{24E42112-A110-4BF1-B741-5A77CAD0A3DB}" type="slidenum">
              <a:rPr lang="en-CA" smtClean="0"/>
              <a:t>11</a:t>
            </a:fld>
            <a:endParaRPr lang="en-CA"/>
          </a:p>
        </p:txBody>
      </p:sp>
    </p:spTree>
    <p:extLst>
      <p:ext uri="{BB962C8B-B14F-4D97-AF65-F5344CB8AC3E}">
        <p14:creationId xmlns:p14="http://schemas.microsoft.com/office/powerpoint/2010/main" val="164049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opposite of</a:t>
            </a:r>
            <a:r>
              <a:rPr lang="en-US" baseline="0" dirty="0"/>
              <a:t> these is not saying anything at all. </a:t>
            </a:r>
          </a:p>
          <a:p>
            <a:r>
              <a:rPr lang="en-US" baseline="0" dirty="0"/>
              <a:t>The last three are C++ 17, covered in slides that follow. They control compiler WARNINGS not </a:t>
            </a:r>
            <a:r>
              <a:rPr lang="en-US" baseline="0" dirty="0" err="1"/>
              <a:t>behaviour</a:t>
            </a:r>
            <a:r>
              <a:rPr lang="en-US" baseline="0" dirty="0"/>
              <a:t> of your code</a:t>
            </a:r>
          </a:p>
        </p:txBody>
      </p:sp>
      <p:sp>
        <p:nvSpPr>
          <p:cNvPr id="4" name="Slide Number Placeholder 3"/>
          <p:cNvSpPr>
            <a:spLocks noGrp="1"/>
          </p:cNvSpPr>
          <p:nvPr>
            <p:ph type="sldNum" sz="quarter" idx="10"/>
          </p:nvPr>
        </p:nvSpPr>
        <p:spPr/>
        <p:txBody>
          <a:bodyPr/>
          <a:lstStyle/>
          <a:p>
            <a:fld id="{24E42112-A110-4BF1-B741-5A77CAD0A3DB}" type="slidenum">
              <a:rPr lang="en-CA" smtClean="0"/>
              <a:t>12</a:t>
            </a:fld>
            <a:endParaRPr lang="en-CA"/>
          </a:p>
        </p:txBody>
      </p:sp>
    </p:spTree>
    <p:extLst>
      <p:ext uri="{BB962C8B-B14F-4D97-AF65-F5344CB8AC3E}">
        <p14:creationId xmlns:p14="http://schemas.microsoft.com/office/powerpoint/2010/main" val="1723750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1 and 2 do the same thing. That’s super common. But when you run this code and </a:t>
            </a:r>
            <a:r>
              <a:rPr lang="en-US" dirty="0" err="1"/>
              <a:t>i</a:t>
            </a:r>
            <a:r>
              <a:rPr lang="en-US" dirty="0"/>
              <a:t> is 3, it does both the case 3 and case 4 stuff. It falls through. That’s legal. In fact, it’s the default if you don’t say break. But it’s not normal. In fact some compilers will warn if you do it, just as some will warn if you switch on an </a:t>
            </a:r>
            <a:r>
              <a:rPr lang="en-US" dirty="0" err="1"/>
              <a:t>enum</a:t>
            </a:r>
            <a:r>
              <a:rPr lang="en-US" dirty="0"/>
              <a:t> and don’t have a case for every value of the </a:t>
            </a:r>
            <a:r>
              <a:rPr lang="en-US" dirty="0" err="1"/>
              <a:t>enum</a:t>
            </a:r>
            <a:r>
              <a:rPr lang="en-US" dirty="0"/>
              <a:t>, etc.</a:t>
            </a:r>
          </a:p>
        </p:txBody>
      </p:sp>
      <p:sp>
        <p:nvSpPr>
          <p:cNvPr id="4" name="Slide Number Placeholder 3"/>
          <p:cNvSpPr>
            <a:spLocks noGrp="1"/>
          </p:cNvSpPr>
          <p:nvPr>
            <p:ph type="sldNum" sz="quarter" idx="10"/>
          </p:nvPr>
        </p:nvSpPr>
        <p:spPr/>
        <p:txBody>
          <a:bodyPr/>
          <a:lstStyle/>
          <a:p>
            <a:fld id="{24E42112-A110-4BF1-B741-5A77CAD0A3DB}" type="slidenum">
              <a:rPr lang="en-CA" smtClean="0"/>
              <a:t>13</a:t>
            </a:fld>
            <a:endParaRPr lang="en-CA"/>
          </a:p>
        </p:txBody>
      </p:sp>
    </p:spTree>
    <p:extLst>
      <p:ext uri="{BB962C8B-B14F-4D97-AF65-F5344CB8AC3E}">
        <p14:creationId xmlns:p14="http://schemas.microsoft.com/office/powerpoint/2010/main" val="64816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comment reassures the reader that this is deliberate. </a:t>
            </a:r>
          </a:p>
          <a:p>
            <a:r>
              <a:rPr lang="en-US" dirty="0"/>
              <a:t>Of course, the comment doesn’t make the compiler happy – and we don’t want compilers reading comments – and might be stale, might persist even if we don’t fall through</a:t>
            </a:r>
          </a:p>
        </p:txBody>
      </p:sp>
      <p:sp>
        <p:nvSpPr>
          <p:cNvPr id="4" name="Slide Number Placeholder 3"/>
          <p:cNvSpPr>
            <a:spLocks noGrp="1"/>
          </p:cNvSpPr>
          <p:nvPr>
            <p:ph type="sldNum" sz="quarter" idx="10"/>
          </p:nvPr>
        </p:nvSpPr>
        <p:spPr/>
        <p:txBody>
          <a:bodyPr/>
          <a:lstStyle/>
          <a:p>
            <a:fld id="{24E42112-A110-4BF1-B741-5A77CAD0A3DB}" type="slidenum">
              <a:rPr lang="en-CA" smtClean="0"/>
              <a:t>14</a:t>
            </a:fld>
            <a:endParaRPr lang="en-CA"/>
          </a:p>
        </p:txBody>
      </p:sp>
    </p:spTree>
    <p:extLst>
      <p:ext uri="{BB962C8B-B14F-4D97-AF65-F5344CB8AC3E}">
        <p14:creationId xmlns:p14="http://schemas.microsoft.com/office/powerpoint/2010/main" val="23626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998E5CC-43BF-4348-AE19-8FF89DEEBBAD}" type="datetimeFigureOut">
              <a:rPr lang="en-CA" smtClean="0"/>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167588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98E5CC-43BF-4348-AE19-8FF89DEEBBAD}" type="datetimeFigureOut">
              <a:rPr lang="en-CA" smtClean="0"/>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245664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98E5CC-43BF-4348-AE19-8FF89DEEBBAD}" type="datetimeFigureOut">
              <a:rPr lang="en-CA" smtClean="0"/>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49772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998E5CC-43BF-4348-AE19-8FF89DEEBBAD}" type="datetimeFigureOut">
              <a:rPr lang="en-CA" smtClean="0"/>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414300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8E5CC-43BF-4348-AE19-8FF89DEEBBAD}" type="datetimeFigureOut">
              <a:rPr lang="en-CA" smtClean="0"/>
              <a:t>2018-09-22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77670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998E5CC-43BF-4348-AE19-8FF89DEEBBAD}" type="datetimeFigureOut">
              <a:rPr lang="en-CA" smtClean="0"/>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159546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998E5CC-43BF-4348-AE19-8FF89DEEBBAD}" type="datetimeFigureOut">
              <a:rPr lang="en-CA" smtClean="0"/>
              <a:t>2018-09-22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264389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998E5CC-43BF-4348-AE19-8FF89DEEBBAD}" type="datetimeFigureOut">
              <a:rPr lang="en-CA" smtClean="0"/>
              <a:t>2018-09-22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272400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8E5CC-43BF-4348-AE19-8FF89DEEBBAD}" type="datetimeFigureOut">
              <a:rPr lang="en-CA" smtClean="0"/>
              <a:t>2018-09-22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172306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8E5CC-43BF-4348-AE19-8FF89DEEBBAD}" type="datetimeFigureOut">
              <a:rPr lang="en-CA" smtClean="0"/>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366649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8E5CC-43BF-4348-AE19-8FF89DEEBBAD}" type="datetimeFigureOut">
              <a:rPr lang="en-CA" smtClean="0"/>
              <a:t>2018-09-22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7F58E2E-56E5-4B79-A6EB-0EA045BFB3B8}" type="slidenum">
              <a:rPr lang="en-CA" smtClean="0"/>
              <a:t>‹#›</a:t>
            </a:fld>
            <a:endParaRPr lang="en-CA"/>
          </a:p>
        </p:txBody>
      </p:sp>
    </p:spTree>
    <p:extLst>
      <p:ext uri="{BB962C8B-B14F-4D97-AF65-F5344CB8AC3E}">
        <p14:creationId xmlns:p14="http://schemas.microsoft.com/office/powerpoint/2010/main" val="3218721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8E5CC-43BF-4348-AE19-8FF89DEEBBAD}" type="datetimeFigureOut">
              <a:rPr lang="en-CA" smtClean="0"/>
              <a:t>2018-09-22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58E2E-56E5-4B79-A6EB-0EA045BFB3B8}" type="slidenum">
              <a:rPr lang="en-CA" smtClean="0"/>
              <a:t>‹#›</a:t>
            </a:fld>
            <a:endParaRPr lang="en-CA"/>
          </a:p>
        </p:txBody>
      </p:sp>
    </p:spTree>
    <p:extLst>
      <p:ext uri="{BB962C8B-B14F-4D97-AF65-F5344CB8AC3E}">
        <p14:creationId xmlns:p14="http://schemas.microsoft.com/office/powerpoint/2010/main" val="207012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Do We Mean When We Say Nothing At All?</a:t>
            </a:r>
            <a:endParaRPr lang="en-CA" dirty="0"/>
          </a:p>
        </p:txBody>
      </p:sp>
      <p:sp>
        <p:nvSpPr>
          <p:cNvPr id="3" name="Subtitle 2"/>
          <p:cNvSpPr>
            <a:spLocks noGrp="1"/>
          </p:cNvSpPr>
          <p:nvPr>
            <p:ph type="subTitle" idx="1"/>
          </p:nvPr>
        </p:nvSpPr>
        <p:spPr>
          <a:xfrm>
            <a:off x="1524000" y="5015345"/>
            <a:ext cx="9144000" cy="1433946"/>
          </a:xfrm>
        </p:spPr>
        <p:txBody>
          <a:bodyPr>
            <a:normAutofit/>
          </a:bodyPr>
          <a:lstStyle/>
          <a:p>
            <a:pPr algn="r"/>
            <a:r>
              <a:rPr lang="en-US" dirty="0"/>
              <a:t>Kate Gregory</a:t>
            </a:r>
          </a:p>
          <a:p>
            <a:pPr algn="r"/>
            <a:r>
              <a:rPr lang="en-US" dirty="0"/>
              <a:t>kate@gregcons.com</a:t>
            </a:r>
          </a:p>
          <a:p>
            <a:pPr algn="r"/>
            <a:r>
              <a:rPr lang="en-US" dirty="0"/>
              <a:t>@</a:t>
            </a:r>
            <a:r>
              <a:rPr lang="en-US" dirty="0" err="1"/>
              <a:t>gregcons</a:t>
            </a:r>
            <a:endParaRPr lang="en-CA" dirty="0"/>
          </a:p>
        </p:txBody>
      </p:sp>
    </p:spTree>
    <p:extLst>
      <p:ext uri="{BB962C8B-B14F-4D97-AF65-F5344CB8AC3E}">
        <p14:creationId xmlns:p14="http://schemas.microsoft.com/office/powerpoint/2010/main" val="373821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in C++ are paired with their opposites</a:t>
            </a:r>
            <a:endParaRPr lang="en-CA" dirty="0"/>
          </a:p>
        </p:txBody>
      </p:sp>
      <p:sp>
        <p:nvSpPr>
          <p:cNvPr id="3" name="Content Placeholder 2"/>
          <p:cNvSpPr>
            <a:spLocks noGrp="1"/>
          </p:cNvSpPr>
          <p:nvPr>
            <p:ph idx="1"/>
          </p:nvPr>
        </p:nvSpPr>
        <p:spPr/>
        <p:txBody>
          <a:bodyPr>
            <a:normAutofit fontScale="92500" lnSpcReduction="10000"/>
          </a:bodyPr>
          <a:lstStyle/>
          <a:p>
            <a:r>
              <a:rPr lang="en-US" dirty="0"/>
              <a:t>Operators</a:t>
            </a:r>
          </a:p>
          <a:p>
            <a:pPr lvl="1"/>
            <a:r>
              <a:rPr lang="en-US" dirty="0"/>
              <a:t>+ - </a:t>
            </a:r>
          </a:p>
          <a:p>
            <a:pPr lvl="1"/>
            <a:r>
              <a:rPr lang="en-US" dirty="0"/>
              <a:t>* /</a:t>
            </a:r>
          </a:p>
          <a:p>
            <a:pPr lvl="1"/>
            <a:r>
              <a:rPr lang="en-US" dirty="0"/>
              <a:t>* &amp;</a:t>
            </a:r>
          </a:p>
          <a:p>
            <a:r>
              <a:rPr lang="en-US" dirty="0"/>
              <a:t>Brackets</a:t>
            </a:r>
          </a:p>
          <a:p>
            <a:pPr lvl="1"/>
            <a:r>
              <a:rPr lang="en-US" dirty="0"/>
              <a:t>()</a:t>
            </a:r>
          </a:p>
          <a:p>
            <a:pPr lvl="1"/>
            <a:r>
              <a:rPr lang="en-US" dirty="0"/>
              <a:t>{}</a:t>
            </a:r>
          </a:p>
          <a:p>
            <a:pPr lvl="1"/>
            <a:r>
              <a:rPr lang="en-US" dirty="0"/>
              <a:t>[]</a:t>
            </a:r>
          </a:p>
          <a:p>
            <a:pPr lvl="1"/>
            <a:r>
              <a:rPr lang="en-US" dirty="0"/>
              <a:t>&lt;&gt;</a:t>
            </a:r>
          </a:p>
          <a:p>
            <a:r>
              <a:rPr lang="en-US" dirty="0"/>
              <a:t>Keywords</a:t>
            </a:r>
          </a:p>
          <a:p>
            <a:pPr lvl="1"/>
            <a:r>
              <a:rPr lang="en-US" dirty="0"/>
              <a:t>if else</a:t>
            </a:r>
          </a:p>
          <a:p>
            <a:pPr lvl="1"/>
            <a:r>
              <a:rPr lang="en-US" dirty="0" err="1"/>
              <a:t>noexcept</a:t>
            </a:r>
            <a:r>
              <a:rPr lang="en-US" dirty="0"/>
              <a:t> </a:t>
            </a:r>
            <a:r>
              <a:rPr lang="en-US" dirty="0" err="1"/>
              <a:t>noexcept</a:t>
            </a:r>
            <a:r>
              <a:rPr lang="en-US" dirty="0"/>
              <a:t>(false)</a:t>
            </a:r>
          </a:p>
          <a:p>
            <a:endParaRPr lang="en-CA" dirty="0"/>
          </a:p>
        </p:txBody>
      </p:sp>
    </p:spTree>
    <p:extLst>
      <p:ext uri="{BB962C8B-B14F-4D97-AF65-F5344CB8AC3E}">
        <p14:creationId xmlns:p14="http://schemas.microsoft.com/office/powerpoint/2010/main" val="267294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things don’t really have opposites</a:t>
            </a:r>
            <a:endParaRPr lang="en-CA" dirty="0"/>
          </a:p>
        </p:txBody>
      </p:sp>
      <p:sp>
        <p:nvSpPr>
          <p:cNvPr id="3" name="Content Placeholder 2"/>
          <p:cNvSpPr>
            <a:spLocks noGrp="1"/>
          </p:cNvSpPr>
          <p:nvPr>
            <p:ph idx="1"/>
          </p:nvPr>
        </p:nvSpPr>
        <p:spPr/>
        <p:txBody>
          <a:bodyPr/>
          <a:lstStyle/>
          <a:p>
            <a:r>
              <a:rPr lang="en-US" dirty="0"/>
              <a:t>break</a:t>
            </a:r>
          </a:p>
          <a:p>
            <a:r>
              <a:rPr lang="en-US" dirty="0"/>
              <a:t>continue</a:t>
            </a:r>
          </a:p>
          <a:p>
            <a:r>
              <a:rPr lang="en-US" dirty="0"/>
              <a:t>return</a:t>
            </a:r>
          </a:p>
          <a:p>
            <a:r>
              <a:rPr lang="en-US" dirty="0"/>
              <a:t>foo(x)</a:t>
            </a:r>
          </a:p>
          <a:p>
            <a:r>
              <a:rPr lang="en-US" dirty="0"/>
              <a:t>while, for, switch</a:t>
            </a:r>
          </a:p>
          <a:p>
            <a:endParaRPr lang="en-CA" dirty="0"/>
          </a:p>
        </p:txBody>
      </p:sp>
    </p:spTree>
    <p:extLst>
      <p:ext uri="{BB962C8B-B14F-4D97-AF65-F5344CB8AC3E}">
        <p14:creationId xmlns:p14="http://schemas.microsoft.com/office/powerpoint/2010/main" val="87128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talk about these…</a:t>
            </a:r>
            <a:endParaRPr lang="en-CA" dirty="0"/>
          </a:p>
        </p:txBody>
      </p:sp>
      <p:sp>
        <p:nvSpPr>
          <p:cNvPr id="3" name="Content Placeholder 2"/>
          <p:cNvSpPr>
            <a:spLocks noGrp="1"/>
          </p:cNvSpPr>
          <p:nvPr>
            <p:ph idx="1"/>
          </p:nvPr>
        </p:nvSpPr>
        <p:spPr/>
        <p:txBody>
          <a:bodyPr>
            <a:normAutofit lnSpcReduction="10000"/>
          </a:bodyPr>
          <a:lstStyle/>
          <a:p>
            <a:r>
              <a:rPr lang="en-US" dirty="0"/>
              <a:t>virtual, override</a:t>
            </a:r>
          </a:p>
          <a:p>
            <a:r>
              <a:rPr lang="en-US" dirty="0"/>
              <a:t>explicit</a:t>
            </a:r>
          </a:p>
          <a:p>
            <a:r>
              <a:rPr lang="en-US" dirty="0" err="1"/>
              <a:t>const</a:t>
            </a:r>
            <a:endParaRPr lang="en-US" dirty="0"/>
          </a:p>
          <a:p>
            <a:pPr lvl="1"/>
            <a:r>
              <a:rPr lang="en-US" dirty="0"/>
              <a:t>mutable? Not always</a:t>
            </a:r>
          </a:p>
          <a:p>
            <a:r>
              <a:rPr lang="en-US" dirty="0"/>
              <a:t>mutable</a:t>
            </a:r>
          </a:p>
          <a:p>
            <a:pPr lvl="1"/>
            <a:r>
              <a:rPr lang="en-US" dirty="0"/>
              <a:t>On a lambda</a:t>
            </a:r>
          </a:p>
          <a:p>
            <a:r>
              <a:rPr lang="en-US" dirty="0"/>
              <a:t>public, private</a:t>
            </a:r>
          </a:p>
          <a:p>
            <a:pPr lvl="1"/>
            <a:r>
              <a:rPr lang="en-US" dirty="0"/>
              <a:t>In a </a:t>
            </a:r>
            <a:r>
              <a:rPr lang="en-US" dirty="0" err="1"/>
              <a:t>struct</a:t>
            </a:r>
            <a:r>
              <a:rPr lang="en-US" dirty="0"/>
              <a:t> vs in a class</a:t>
            </a:r>
          </a:p>
          <a:p>
            <a:r>
              <a:rPr lang="en-US" dirty="0"/>
              <a:t>Ref-qualifiers on a function or on function parameters</a:t>
            </a:r>
          </a:p>
          <a:p>
            <a:r>
              <a:rPr lang="en-US" dirty="0"/>
              <a:t>New C++ 17 attributes</a:t>
            </a:r>
          </a:p>
          <a:p>
            <a:endParaRPr lang="en-CA" dirty="0"/>
          </a:p>
        </p:txBody>
      </p:sp>
    </p:spTree>
    <p:extLst>
      <p:ext uri="{BB962C8B-B14F-4D97-AF65-F5344CB8AC3E}">
        <p14:creationId xmlns:p14="http://schemas.microsoft.com/office/powerpoint/2010/main" val="192331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EE05-6160-464A-8440-8439E0B3EEAE}"/>
              </a:ext>
            </a:extLst>
          </p:cNvPr>
          <p:cNvSpPr>
            <a:spLocks noGrp="1"/>
          </p:cNvSpPr>
          <p:nvPr>
            <p:ph type="title"/>
          </p:nvPr>
        </p:nvSpPr>
        <p:spPr>
          <a:xfrm>
            <a:off x="838200" y="365125"/>
            <a:ext cx="10515600" cy="876821"/>
          </a:xfrm>
        </p:spPr>
        <p:txBody>
          <a:bodyPr>
            <a:normAutofit/>
          </a:bodyPr>
          <a:lstStyle/>
          <a:p>
            <a:r>
              <a:rPr lang="en-US" dirty="0" err="1"/>
              <a:t>Fallthrough</a:t>
            </a:r>
            <a:endParaRPr lang="en-US" dirty="0"/>
          </a:p>
        </p:txBody>
      </p:sp>
      <p:sp>
        <p:nvSpPr>
          <p:cNvPr id="3" name="Content Placeholder 2">
            <a:extLst>
              <a:ext uri="{FF2B5EF4-FFF2-40B4-BE49-F238E27FC236}">
                <a16:creationId xmlns:a16="http://schemas.microsoft.com/office/drawing/2014/main" id="{71E90C46-5388-4213-872B-B827EA995592}"/>
              </a:ext>
            </a:extLst>
          </p:cNvPr>
          <p:cNvSpPr>
            <a:spLocks noGrp="1"/>
          </p:cNvSpPr>
          <p:nvPr>
            <p:ph idx="1"/>
          </p:nvPr>
        </p:nvSpPr>
        <p:spPr>
          <a:xfrm>
            <a:off x="838200" y="1467134"/>
            <a:ext cx="10515600" cy="5322627"/>
          </a:xfrm>
        </p:spPr>
        <p:txBody>
          <a:bodyPr>
            <a:normAutofit/>
          </a:bodyPr>
          <a:lstStyle/>
          <a:p>
            <a:pPr marL="0" indent="0">
              <a:buNone/>
            </a:pPr>
            <a:r>
              <a:rPr lang="en-US" sz="2000" dirty="0">
                <a:latin typeface="Consolas" panose="020B0609020204030204" pitchFamily="49" charset="0"/>
              </a:rPr>
              <a:t>switch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case 1:</a:t>
            </a:r>
          </a:p>
          <a:p>
            <a:pPr marL="0" indent="0">
              <a:buNone/>
            </a:pPr>
            <a:r>
              <a:rPr lang="en-US" sz="2000" dirty="0">
                <a:latin typeface="Consolas" panose="020B0609020204030204" pitchFamily="49" charset="0"/>
              </a:rPr>
              <a:t>case 2:</a:t>
            </a:r>
          </a:p>
          <a:p>
            <a:pPr marL="0" indent="0">
              <a:buNone/>
            </a:pPr>
            <a:r>
              <a:rPr lang="en-US" sz="2000" dirty="0">
                <a:latin typeface="Consolas" panose="020B0609020204030204" pitchFamily="49" charset="0"/>
              </a:rPr>
              <a:t>   msg += "case 1 or case 2. ";</a:t>
            </a:r>
          </a:p>
          <a:p>
            <a:pPr marL="0" indent="0">
              <a:buNone/>
            </a:pPr>
            <a:r>
              <a:rPr lang="en-US" sz="2000" dirty="0">
                <a:latin typeface="Consolas" panose="020B0609020204030204" pitchFamily="49" charset="0"/>
              </a:rPr>
              <a:t>break;</a:t>
            </a:r>
          </a:p>
          <a:p>
            <a:pPr marL="0" indent="0">
              <a:buNone/>
            </a:pPr>
            <a:r>
              <a:rPr lang="en-US" sz="2000" dirty="0">
                <a:latin typeface="Consolas" panose="020B0609020204030204" pitchFamily="49" charset="0"/>
              </a:rPr>
              <a:t>case 3:</a:t>
            </a:r>
          </a:p>
          <a:p>
            <a:pPr marL="0" indent="0">
              <a:buNone/>
            </a:pPr>
            <a:r>
              <a:rPr lang="en-US" sz="2000" dirty="0">
                <a:latin typeface="Consolas" panose="020B0609020204030204" pitchFamily="49" charset="0"/>
              </a:rPr>
              <a:t>   msg += "case 3 or ";</a:t>
            </a:r>
          </a:p>
          <a:p>
            <a:pPr marL="0" indent="0">
              <a:buNone/>
            </a:pPr>
            <a:r>
              <a:rPr lang="en-US" sz="2000" dirty="0">
                <a:latin typeface="Consolas" panose="020B0609020204030204" pitchFamily="49" charset="0"/>
              </a:rPr>
              <a:t>case 4:</a:t>
            </a:r>
          </a:p>
          <a:p>
            <a:pPr marL="0" indent="0">
              <a:buNone/>
            </a:pPr>
            <a:r>
              <a:rPr lang="en-US" sz="2000" dirty="0">
                <a:latin typeface="Consolas" panose="020B0609020204030204" pitchFamily="49" charset="0"/>
              </a:rPr>
              <a:t>   msg += "case 4.";</a:t>
            </a:r>
          </a:p>
          <a:p>
            <a:pPr marL="0" indent="0">
              <a:buNone/>
            </a:pPr>
            <a:r>
              <a:rPr lang="en-US" sz="2000" dirty="0">
                <a:latin typeface="Consolas" panose="020B0609020204030204" pitchFamily="49" charset="0"/>
              </a:rPr>
              <a:t>default:</a:t>
            </a:r>
          </a:p>
          <a:p>
            <a:pPr marL="0" indent="0">
              <a:buNone/>
            </a:pPr>
            <a:r>
              <a:rPr lang="en-US" sz="2000" dirty="0">
                <a:latin typeface="Consolas" panose="020B0609020204030204" pitchFamily="49" charset="0"/>
              </a:rPr>
              <a:t>   break;</a:t>
            </a:r>
          </a:p>
          <a:p>
            <a:pPr marL="0" indent="0">
              <a:buNone/>
            </a:pPr>
            <a:r>
              <a:rPr lang="en-US" sz="2000" dirty="0">
                <a:latin typeface="Consolas" panose="020B0609020204030204" pitchFamily="49" charset="0"/>
              </a:rPr>
              <a:t>}</a:t>
            </a:r>
          </a:p>
        </p:txBody>
      </p:sp>
      <p:sp>
        <p:nvSpPr>
          <p:cNvPr id="4" name="Arrow: Left 3">
            <a:extLst>
              <a:ext uri="{FF2B5EF4-FFF2-40B4-BE49-F238E27FC236}">
                <a16:creationId xmlns:a16="http://schemas.microsoft.com/office/drawing/2014/main" id="{9AC9E17A-9ED8-4F6A-BFFE-CFE832532615}"/>
              </a:ext>
            </a:extLst>
          </p:cNvPr>
          <p:cNvSpPr/>
          <p:nvPr/>
        </p:nvSpPr>
        <p:spPr>
          <a:xfrm>
            <a:off x="4533089" y="4312596"/>
            <a:ext cx="1212715" cy="5706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581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EE05-6160-464A-8440-8439E0B3EEAE}"/>
              </a:ext>
            </a:extLst>
          </p:cNvPr>
          <p:cNvSpPr>
            <a:spLocks noGrp="1"/>
          </p:cNvSpPr>
          <p:nvPr>
            <p:ph type="title"/>
          </p:nvPr>
        </p:nvSpPr>
        <p:spPr>
          <a:xfrm>
            <a:off x="838200" y="365125"/>
            <a:ext cx="10515600" cy="876821"/>
          </a:xfrm>
        </p:spPr>
        <p:txBody>
          <a:bodyPr>
            <a:normAutofit/>
          </a:bodyPr>
          <a:lstStyle/>
          <a:p>
            <a:r>
              <a:rPr lang="en-US" dirty="0" err="1"/>
              <a:t>Fallthrough</a:t>
            </a:r>
            <a:endParaRPr lang="en-US" dirty="0"/>
          </a:p>
        </p:txBody>
      </p:sp>
      <p:sp>
        <p:nvSpPr>
          <p:cNvPr id="3" name="Content Placeholder 2">
            <a:extLst>
              <a:ext uri="{FF2B5EF4-FFF2-40B4-BE49-F238E27FC236}">
                <a16:creationId xmlns:a16="http://schemas.microsoft.com/office/drawing/2014/main" id="{71E90C46-5388-4213-872B-B827EA995592}"/>
              </a:ext>
            </a:extLst>
          </p:cNvPr>
          <p:cNvSpPr>
            <a:spLocks noGrp="1"/>
          </p:cNvSpPr>
          <p:nvPr>
            <p:ph idx="1"/>
          </p:nvPr>
        </p:nvSpPr>
        <p:spPr>
          <a:xfrm>
            <a:off x="838200" y="1467134"/>
            <a:ext cx="10515600" cy="5322627"/>
          </a:xfrm>
        </p:spPr>
        <p:txBody>
          <a:bodyPr>
            <a:normAutofit lnSpcReduction="10000"/>
          </a:bodyPr>
          <a:lstStyle/>
          <a:p>
            <a:pPr marL="0" indent="0">
              <a:buNone/>
            </a:pPr>
            <a:r>
              <a:rPr lang="en-US" sz="2000" dirty="0">
                <a:latin typeface="Consolas" panose="020B0609020204030204" pitchFamily="49" charset="0"/>
              </a:rPr>
              <a:t>switch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case 1:</a:t>
            </a:r>
          </a:p>
          <a:p>
            <a:pPr marL="0" indent="0">
              <a:buNone/>
            </a:pPr>
            <a:r>
              <a:rPr lang="en-US" sz="2000" dirty="0">
                <a:latin typeface="Consolas" panose="020B0609020204030204" pitchFamily="49" charset="0"/>
              </a:rPr>
              <a:t>case 2:</a:t>
            </a:r>
          </a:p>
          <a:p>
            <a:pPr marL="0" indent="0">
              <a:buNone/>
            </a:pPr>
            <a:r>
              <a:rPr lang="en-US" sz="2000" dirty="0">
                <a:latin typeface="Consolas" panose="020B0609020204030204" pitchFamily="49" charset="0"/>
              </a:rPr>
              <a:t>   msg += "case 1 or case 2. ";</a:t>
            </a:r>
          </a:p>
          <a:p>
            <a:pPr marL="0" indent="0">
              <a:buNone/>
            </a:pPr>
            <a:r>
              <a:rPr lang="en-US" sz="2000" dirty="0">
                <a:latin typeface="Consolas" panose="020B0609020204030204" pitchFamily="49" charset="0"/>
              </a:rPr>
              <a:t>break;</a:t>
            </a:r>
          </a:p>
          <a:p>
            <a:pPr marL="0" indent="0">
              <a:buNone/>
            </a:pPr>
            <a:r>
              <a:rPr lang="en-US" sz="2000" dirty="0">
                <a:latin typeface="Consolas" panose="020B0609020204030204" pitchFamily="49" charset="0"/>
              </a:rPr>
              <a:t>case 3:</a:t>
            </a:r>
          </a:p>
          <a:p>
            <a:pPr marL="0" indent="0">
              <a:buNone/>
            </a:pPr>
            <a:r>
              <a:rPr lang="en-US" sz="2000" dirty="0">
                <a:latin typeface="Consolas" panose="020B0609020204030204" pitchFamily="49" charset="0"/>
              </a:rPr>
              <a:t>   msg += "case 3 or ";</a:t>
            </a:r>
          </a:p>
          <a:p>
            <a:pPr marL="0" indent="0">
              <a:buNone/>
            </a:pPr>
            <a:r>
              <a:rPr lang="en-US" sz="2000" dirty="0">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fallthrough</a:t>
            </a:r>
            <a:endParaRPr lang="en-US" sz="2000" dirty="0">
              <a:solidFill>
                <a:srgbClr val="FF0000"/>
              </a:solidFill>
              <a:latin typeface="Consolas" panose="020B0609020204030204" pitchFamily="49" charset="0"/>
            </a:endParaRPr>
          </a:p>
          <a:p>
            <a:pPr marL="0" indent="0">
              <a:buNone/>
            </a:pPr>
            <a:r>
              <a:rPr lang="en-US" sz="2000" dirty="0">
                <a:latin typeface="Consolas" panose="020B0609020204030204" pitchFamily="49" charset="0"/>
              </a:rPr>
              <a:t>case 4:</a:t>
            </a:r>
          </a:p>
          <a:p>
            <a:pPr marL="0" indent="0">
              <a:buNone/>
            </a:pPr>
            <a:r>
              <a:rPr lang="en-US" sz="2000" dirty="0">
                <a:latin typeface="Consolas" panose="020B0609020204030204" pitchFamily="49" charset="0"/>
              </a:rPr>
              <a:t>   msg += "case 4.";</a:t>
            </a:r>
          </a:p>
          <a:p>
            <a:pPr marL="0" indent="0">
              <a:buNone/>
            </a:pPr>
            <a:r>
              <a:rPr lang="en-US" sz="2000" dirty="0">
                <a:latin typeface="Consolas" panose="020B0609020204030204" pitchFamily="49" charset="0"/>
              </a:rPr>
              <a:t>default:</a:t>
            </a:r>
          </a:p>
          <a:p>
            <a:pPr marL="0" indent="0">
              <a:buNone/>
            </a:pPr>
            <a:r>
              <a:rPr lang="en-US" sz="2000" dirty="0">
                <a:latin typeface="Consolas" panose="020B0609020204030204" pitchFamily="49" charset="0"/>
              </a:rPr>
              <a:t>   break;</a:t>
            </a:r>
          </a:p>
          <a:p>
            <a:pPr marL="0" indent="0">
              <a:buNone/>
            </a:pPr>
            <a:r>
              <a:rPr lang="en-US" sz="2000" dirty="0">
                <a:latin typeface="Consolas" panose="020B0609020204030204" pitchFamily="49" charset="0"/>
              </a:rPr>
              <a:t>}</a:t>
            </a:r>
          </a:p>
        </p:txBody>
      </p:sp>
    </p:spTree>
    <p:extLst>
      <p:ext uri="{BB962C8B-B14F-4D97-AF65-F5344CB8AC3E}">
        <p14:creationId xmlns:p14="http://schemas.microsoft.com/office/powerpoint/2010/main" val="409971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EE05-6160-464A-8440-8439E0B3EEAE}"/>
              </a:ext>
            </a:extLst>
          </p:cNvPr>
          <p:cNvSpPr>
            <a:spLocks noGrp="1"/>
          </p:cNvSpPr>
          <p:nvPr>
            <p:ph type="title"/>
          </p:nvPr>
        </p:nvSpPr>
        <p:spPr>
          <a:xfrm>
            <a:off x="838200" y="365125"/>
            <a:ext cx="10515600" cy="876821"/>
          </a:xfrm>
        </p:spPr>
        <p:txBody>
          <a:bodyPr>
            <a:normAutofit/>
          </a:bodyPr>
          <a:lstStyle/>
          <a:p>
            <a:r>
              <a:rPr lang="en-US" dirty="0" err="1"/>
              <a:t>Fallthrough</a:t>
            </a:r>
            <a:endParaRPr lang="en-US" dirty="0"/>
          </a:p>
        </p:txBody>
      </p:sp>
      <p:sp>
        <p:nvSpPr>
          <p:cNvPr id="3" name="Content Placeholder 2">
            <a:extLst>
              <a:ext uri="{FF2B5EF4-FFF2-40B4-BE49-F238E27FC236}">
                <a16:creationId xmlns:a16="http://schemas.microsoft.com/office/drawing/2014/main" id="{71E90C46-5388-4213-872B-B827EA995592}"/>
              </a:ext>
            </a:extLst>
          </p:cNvPr>
          <p:cNvSpPr>
            <a:spLocks noGrp="1"/>
          </p:cNvSpPr>
          <p:nvPr>
            <p:ph idx="1"/>
          </p:nvPr>
        </p:nvSpPr>
        <p:spPr>
          <a:xfrm>
            <a:off x="838200" y="1467134"/>
            <a:ext cx="10515600" cy="5322627"/>
          </a:xfrm>
        </p:spPr>
        <p:txBody>
          <a:bodyPr>
            <a:normAutofit lnSpcReduction="10000"/>
          </a:bodyPr>
          <a:lstStyle/>
          <a:p>
            <a:pPr marL="0" indent="0">
              <a:buNone/>
            </a:pPr>
            <a:r>
              <a:rPr lang="en-US" sz="2000" dirty="0">
                <a:latin typeface="Consolas" panose="020B0609020204030204" pitchFamily="49" charset="0"/>
              </a:rPr>
              <a:t>switch (</a:t>
            </a:r>
            <a:r>
              <a:rPr lang="en-US" sz="2000" dirty="0" err="1">
                <a:latin typeface="Consolas" panose="020B0609020204030204" pitchFamily="49" charset="0"/>
              </a:rPr>
              <a:t>i</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case 1:</a:t>
            </a:r>
          </a:p>
          <a:p>
            <a:pPr marL="0" indent="0">
              <a:buNone/>
            </a:pPr>
            <a:r>
              <a:rPr lang="en-US" sz="2000" dirty="0">
                <a:latin typeface="Consolas" panose="020B0609020204030204" pitchFamily="49" charset="0"/>
              </a:rPr>
              <a:t>case 2:</a:t>
            </a:r>
          </a:p>
          <a:p>
            <a:pPr marL="0" indent="0">
              <a:buNone/>
            </a:pPr>
            <a:r>
              <a:rPr lang="en-US" sz="2000" dirty="0">
                <a:latin typeface="Consolas" panose="020B0609020204030204" pitchFamily="49" charset="0"/>
              </a:rPr>
              <a:t>   msg += "case 1 or case 2. ";</a:t>
            </a:r>
          </a:p>
          <a:p>
            <a:pPr marL="0" indent="0">
              <a:buNone/>
            </a:pPr>
            <a:r>
              <a:rPr lang="en-US" sz="2000" dirty="0">
                <a:latin typeface="Consolas" panose="020B0609020204030204" pitchFamily="49" charset="0"/>
              </a:rPr>
              <a:t>break;</a:t>
            </a:r>
          </a:p>
          <a:p>
            <a:pPr marL="0" indent="0">
              <a:buNone/>
            </a:pPr>
            <a:r>
              <a:rPr lang="en-US" sz="2000" dirty="0">
                <a:latin typeface="Consolas" panose="020B0609020204030204" pitchFamily="49" charset="0"/>
              </a:rPr>
              <a:t>case 3:</a:t>
            </a:r>
          </a:p>
          <a:p>
            <a:pPr marL="0" indent="0">
              <a:buNone/>
            </a:pPr>
            <a:r>
              <a:rPr lang="en-US" sz="2000" dirty="0">
                <a:latin typeface="Consolas" panose="020B0609020204030204" pitchFamily="49" charset="0"/>
              </a:rPr>
              <a:t>   msg += "case 3 or ";</a:t>
            </a:r>
          </a:p>
          <a:p>
            <a:pPr marL="0" indent="0">
              <a:buNone/>
            </a:pPr>
            <a:r>
              <a:rPr lang="en-US" sz="2000" dirty="0">
                <a:latin typeface="Consolas" panose="020B0609020204030204" pitchFamily="49" charset="0"/>
              </a:rPr>
              <a:t>   </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fallthrough</a:t>
            </a:r>
            <a:r>
              <a:rPr lang="en-US" sz="2000" dirty="0">
                <a:solidFill>
                  <a:srgbClr val="FF0000"/>
                </a:solidFill>
                <a:latin typeface="Consolas" panose="020B0609020204030204" pitchFamily="49" charset="0"/>
              </a:rPr>
              <a:t>]];</a:t>
            </a:r>
          </a:p>
          <a:p>
            <a:pPr marL="0" indent="0">
              <a:buNone/>
            </a:pPr>
            <a:r>
              <a:rPr lang="en-US" sz="2000" dirty="0">
                <a:latin typeface="Consolas" panose="020B0609020204030204" pitchFamily="49" charset="0"/>
              </a:rPr>
              <a:t>case 4:</a:t>
            </a:r>
          </a:p>
          <a:p>
            <a:pPr marL="0" indent="0">
              <a:buNone/>
            </a:pPr>
            <a:r>
              <a:rPr lang="en-US" sz="2000" dirty="0">
                <a:latin typeface="Consolas" panose="020B0609020204030204" pitchFamily="49" charset="0"/>
              </a:rPr>
              <a:t>   msg += "case 4.";</a:t>
            </a:r>
          </a:p>
          <a:p>
            <a:pPr marL="0" indent="0">
              <a:buNone/>
            </a:pPr>
            <a:r>
              <a:rPr lang="en-US" sz="2000" dirty="0">
                <a:latin typeface="Consolas" panose="020B0609020204030204" pitchFamily="49" charset="0"/>
              </a:rPr>
              <a:t>default:</a:t>
            </a:r>
          </a:p>
          <a:p>
            <a:pPr marL="0" indent="0">
              <a:buNone/>
            </a:pPr>
            <a:r>
              <a:rPr lang="en-US" sz="2000" dirty="0">
                <a:latin typeface="Consolas" panose="020B0609020204030204" pitchFamily="49" charset="0"/>
              </a:rPr>
              <a:t>   break;</a:t>
            </a:r>
          </a:p>
          <a:p>
            <a:pPr marL="0" indent="0">
              <a:buNone/>
            </a:pPr>
            <a:r>
              <a:rPr lang="en-US" sz="2000" dirty="0">
                <a:latin typeface="Consolas" panose="020B0609020204030204" pitchFamily="49" charset="0"/>
              </a:rPr>
              <a:t>}</a:t>
            </a:r>
          </a:p>
        </p:txBody>
      </p:sp>
    </p:spTree>
    <p:extLst>
      <p:ext uri="{BB962C8B-B14F-4D97-AF65-F5344CB8AC3E}">
        <p14:creationId xmlns:p14="http://schemas.microsoft.com/office/powerpoint/2010/main" val="92168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BFB8-5011-4541-AC3E-5998668151EC}"/>
              </a:ext>
            </a:extLst>
          </p:cNvPr>
          <p:cNvSpPr>
            <a:spLocks noGrp="1"/>
          </p:cNvSpPr>
          <p:nvPr>
            <p:ph type="title"/>
          </p:nvPr>
        </p:nvSpPr>
        <p:spPr/>
        <p:txBody>
          <a:bodyPr/>
          <a:lstStyle/>
          <a:p>
            <a:r>
              <a:rPr lang="en-US" dirty="0"/>
              <a:t>Maybe Unused</a:t>
            </a:r>
          </a:p>
        </p:txBody>
      </p:sp>
      <p:sp>
        <p:nvSpPr>
          <p:cNvPr id="3" name="Content Placeholder 2">
            <a:extLst>
              <a:ext uri="{FF2B5EF4-FFF2-40B4-BE49-F238E27FC236}">
                <a16:creationId xmlns:a16="http://schemas.microsoft.com/office/drawing/2014/main" id="{0C0EFE24-2EC5-45F7-876F-BC9D4C142E69}"/>
              </a:ext>
            </a:extLst>
          </p:cNvPr>
          <p:cNvSpPr>
            <a:spLocks noGrp="1"/>
          </p:cNvSpPr>
          <p:nvPr>
            <p:ph idx="1"/>
          </p:nvPr>
        </p:nvSpPr>
        <p:spPr/>
        <p:txBody>
          <a:bodyPr/>
          <a:lstStyle/>
          <a:p>
            <a:pPr marL="0" indent="0">
              <a:buNone/>
            </a:pPr>
            <a:r>
              <a:rPr lang="en-US" dirty="0">
                <a:latin typeface="Consolas" panose="020B0609020204030204" pitchFamily="49" charset="0"/>
              </a:rPr>
              <a:t>int j = </a:t>
            </a:r>
            <a:r>
              <a:rPr lang="en-US" dirty="0" err="1">
                <a:latin typeface="Consolas" panose="020B0609020204030204" pitchFamily="49" charset="0"/>
              </a:rPr>
              <a:t>FunctionWithSideEffects</a:t>
            </a:r>
            <a:r>
              <a:rPr lang="en-US" dirty="0">
                <a:latin typeface="Consolas" panose="020B0609020204030204" pitchFamily="49" charset="0"/>
              </a:rPr>
              <a:t>();</a:t>
            </a:r>
          </a:p>
          <a:p>
            <a:pPr marL="0" indent="0">
              <a:buNone/>
            </a:pPr>
            <a:r>
              <a:rPr lang="en-US" dirty="0">
                <a:latin typeface="Consolas" panose="020B0609020204030204" pitchFamily="49" charset="0"/>
              </a:rPr>
              <a:t>assert(j &gt; 0);</a:t>
            </a:r>
          </a:p>
          <a:p>
            <a:pPr marL="0" indent="0">
              <a:buNone/>
            </a:pPr>
            <a:endParaRPr lang="en-US" dirty="0">
              <a:latin typeface="Consolas" panose="020B0609020204030204" pitchFamily="49" charset="0"/>
            </a:endParaRP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maybe_unused</a:t>
            </a:r>
            <a:r>
              <a:rPr lang="en-US" dirty="0">
                <a:solidFill>
                  <a:srgbClr val="FF0000"/>
                </a:solidFill>
                <a:latin typeface="Consolas" panose="020B0609020204030204" pitchFamily="49" charset="0"/>
              </a:rPr>
              <a:t>]]</a:t>
            </a:r>
            <a:r>
              <a:rPr lang="en-US" dirty="0">
                <a:latin typeface="Consolas" panose="020B0609020204030204" pitchFamily="49" charset="0"/>
              </a:rPr>
              <a:t> int j = </a:t>
            </a:r>
            <a:r>
              <a:rPr lang="en-US" dirty="0" err="1">
                <a:latin typeface="Consolas" panose="020B0609020204030204" pitchFamily="49" charset="0"/>
              </a:rPr>
              <a:t>FunctionWithSideEffects</a:t>
            </a:r>
            <a:r>
              <a:rPr lang="en-US" dirty="0">
                <a:latin typeface="Consolas" panose="020B0609020204030204" pitchFamily="49" charset="0"/>
              </a:rPr>
              <a:t>();</a:t>
            </a:r>
          </a:p>
          <a:p>
            <a:pPr marL="0" indent="0">
              <a:buNone/>
            </a:pPr>
            <a:r>
              <a:rPr lang="en-US" dirty="0">
                <a:latin typeface="Consolas" panose="020B0609020204030204" pitchFamily="49" charset="0"/>
              </a:rPr>
              <a:t>assert(j &gt; 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33555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BFB8-5011-4541-AC3E-5998668151EC}"/>
              </a:ext>
            </a:extLst>
          </p:cNvPr>
          <p:cNvSpPr>
            <a:spLocks noGrp="1"/>
          </p:cNvSpPr>
          <p:nvPr>
            <p:ph type="title"/>
          </p:nvPr>
        </p:nvSpPr>
        <p:spPr/>
        <p:txBody>
          <a:bodyPr/>
          <a:lstStyle/>
          <a:p>
            <a:r>
              <a:rPr lang="en-US" dirty="0"/>
              <a:t>No Discard</a:t>
            </a:r>
          </a:p>
        </p:txBody>
      </p:sp>
      <p:sp>
        <p:nvSpPr>
          <p:cNvPr id="3" name="Content Placeholder 2">
            <a:extLst>
              <a:ext uri="{FF2B5EF4-FFF2-40B4-BE49-F238E27FC236}">
                <a16:creationId xmlns:a16="http://schemas.microsoft.com/office/drawing/2014/main" id="{0C0EFE24-2EC5-45F7-876F-BC9D4C142E69}"/>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int </a:t>
            </a:r>
            <a:r>
              <a:rPr lang="en-US" dirty="0" err="1">
                <a:latin typeface="Consolas" panose="020B0609020204030204" pitchFamily="49" charset="0"/>
              </a:rPr>
              <a:t>getNumber</a:t>
            </a:r>
            <a:r>
              <a:rPr lang="en-US" dirty="0">
                <a:latin typeface="Consolas" panose="020B0609020204030204" pitchFamily="49" charset="0"/>
              </a:rPr>
              <a:t>() { return 42;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auto num = </a:t>
            </a:r>
            <a:r>
              <a:rPr lang="en-US" dirty="0" err="1">
                <a:latin typeface="Consolas" panose="020B0609020204030204" pitchFamily="49" charset="0"/>
              </a:rPr>
              <a:t>getNumber</a:t>
            </a:r>
            <a:r>
              <a:rPr lang="en-US" dirty="0">
                <a:latin typeface="Consolas" panose="020B0609020204030204" pitchFamily="49" charset="0"/>
              </a:rPr>
              <a:t>();</a:t>
            </a:r>
          </a:p>
          <a:p>
            <a:pPr marL="0" indent="0">
              <a:buNone/>
            </a:pPr>
            <a:r>
              <a:rPr lang="en-US" dirty="0" err="1">
                <a:latin typeface="Consolas" panose="020B0609020204030204" pitchFamily="49" charset="0"/>
              </a:rPr>
              <a:t>getNumber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nodiscard</a:t>
            </a:r>
            <a:r>
              <a:rPr lang="en-US" dirty="0">
                <a:solidFill>
                  <a:srgbClr val="FF0000"/>
                </a:solidFill>
                <a:latin typeface="Consolas" panose="020B0609020204030204" pitchFamily="49" charset="0"/>
              </a:rPr>
              <a:t>]]</a:t>
            </a:r>
            <a:r>
              <a:rPr lang="en-US" dirty="0">
                <a:latin typeface="Consolas" panose="020B0609020204030204" pitchFamily="49" charset="0"/>
              </a:rPr>
              <a:t> int </a:t>
            </a:r>
            <a:r>
              <a:rPr lang="en-US" dirty="0" err="1">
                <a:latin typeface="Consolas" panose="020B0609020204030204" pitchFamily="49" charset="0"/>
              </a:rPr>
              <a:t>getNumber</a:t>
            </a:r>
            <a:r>
              <a:rPr lang="en-US" dirty="0">
                <a:latin typeface="Consolas" panose="020B0609020204030204" pitchFamily="49" charset="0"/>
              </a:rPr>
              <a:t>() { return 42;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auto num = </a:t>
            </a:r>
            <a:r>
              <a:rPr lang="en-US" dirty="0" err="1">
                <a:latin typeface="Consolas" panose="020B0609020204030204" pitchFamily="49" charset="0"/>
              </a:rPr>
              <a:t>getNumber</a:t>
            </a:r>
            <a:r>
              <a:rPr lang="en-US" dirty="0">
                <a:latin typeface="Consolas" panose="020B0609020204030204" pitchFamily="49" charset="0"/>
              </a:rPr>
              <a:t>();</a:t>
            </a:r>
          </a:p>
          <a:p>
            <a:pPr marL="0" indent="0">
              <a:buNone/>
            </a:pPr>
            <a:r>
              <a:rPr lang="en-US" dirty="0" err="1">
                <a:latin typeface="Consolas" panose="020B0609020204030204" pitchFamily="49" charset="0"/>
              </a:rPr>
              <a:t>getNumber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4" name="Content Placeholder 2">
            <a:extLst>
              <a:ext uri="{FF2B5EF4-FFF2-40B4-BE49-F238E27FC236}">
                <a16:creationId xmlns:a16="http://schemas.microsoft.com/office/drawing/2014/main" id="{5B61D945-519E-4917-BF40-56CF6CB9FBA1}"/>
              </a:ext>
            </a:extLst>
          </p:cNvPr>
          <p:cNvSpPr txBox="1">
            <a:spLocks/>
          </p:cNvSpPr>
          <p:nvPr/>
        </p:nvSpPr>
        <p:spPr>
          <a:xfrm>
            <a:off x="5576455" y="5408035"/>
            <a:ext cx="6615545" cy="1084840"/>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discarding return value of function with '</a:t>
            </a:r>
            <a:r>
              <a:rPr lang="en-US" dirty="0" err="1"/>
              <a:t>nodiscard</a:t>
            </a:r>
            <a:r>
              <a:rPr lang="en-US" dirty="0"/>
              <a:t>' attribute</a:t>
            </a:r>
            <a:endParaRPr lang="en-CA" dirty="0"/>
          </a:p>
        </p:txBody>
      </p:sp>
    </p:spTree>
    <p:extLst>
      <p:ext uri="{BB962C8B-B14F-4D97-AF65-F5344CB8AC3E}">
        <p14:creationId xmlns:p14="http://schemas.microsoft.com/office/powerpoint/2010/main" val="43642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Be Clearer About Intent?</a:t>
            </a:r>
            <a:endParaRPr lang="en-CA" dirty="0"/>
          </a:p>
        </p:txBody>
      </p:sp>
      <p:sp>
        <p:nvSpPr>
          <p:cNvPr id="3" name="Content Placeholder 2"/>
          <p:cNvSpPr>
            <a:spLocks noGrp="1"/>
          </p:cNvSpPr>
          <p:nvPr>
            <p:ph idx="1"/>
          </p:nvPr>
        </p:nvSpPr>
        <p:spPr/>
        <p:txBody>
          <a:bodyPr>
            <a:normAutofit/>
          </a:bodyPr>
          <a:lstStyle/>
          <a:p>
            <a:r>
              <a:rPr lang="en-US" dirty="0"/>
              <a:t>Avoid defaults</a:t>
            </a:r>
          </a:p>
          <a:p>
            <a:pPr lvl="1"/>
            <a:r>
              <a:rPr lang="en-US" dirty="0"/>
              <a:t>In a class or </a:t>
            </a:r>
            <a:r>
              <a:rPr lang="en-US" dirty="0" err="1"/>
              <a:t>struct</a:t>
            </a:r>
            <a:r>
              <a:rPr lang="en-US" dirty="0"/>
              <a:t>, always include public: and private:</a:t>
            </a:r>
          </a:p>
          <a:p>
            <a:pPr lvl="2"/>
            <a:r>
              <a:rPr lang="en-US" dirty="0"/>
              <a:t>Yes, even in a two-element </a:t>
            </a:r>
            <a:r>
              <a:rPr lang="en-US" dirty="0" err="1"/>
              <a:t>struct</a:t>
            </a:r>
            <a:r>
              <a:rPr lang="en-US" dirty="0"/>
              <a:t> like Point</a:t>
            </a:r>
          </a:p>
          <a:p>
            <a:pPr lvl="1"/>
            <a:r>
              <a:rPr lang="en-US" dirty="0"/>
              <a:t>Add a return at the end of your void function</a:t>
            </a:r>
          </a:p>
          <a:p>
            <a:r>
              <a:rPr lang="en-US" dirty="0"/>
              <a:t>Use those optional things</a:t>
            </a:r>
          </a:p>
          <a:p>
            <a:pPr lvl="1"/>
            <a:r>
              <a:rPr lang="en-US" dirty="0"/>
              <a:t>Mark overrides of virtual functions with override</a:t>
            </a:r>
          </a:p>
          <a:p>
            <a:pPr lvl="1"/>
            <a:r>
              <a:rPr lang="en-US" dirty="0"/>
              <a:t>Use </a:t>
            </a:r>
            <a:r>
              <a:rPr lang="en-US" dirty="0" err="1"/>
              <a:t>noexcept</a:t>
            </a:r>
            <a:r>
              <a:rPr lang="en-US" dirty="0"/>
              <a:t>(false) if you’ve thought about it</a:t>
            </a:r>
          </a:p>
          <a:p>
            <a:r>
              <a:rPr lang="en-US" dirty="0"/>
              <a:t>Sure, they’re not needed, but using them carries meaning</a:t>
            </a:r>
          </a:p>
          <a:p>
            <a:pPr lvl="1"/>
            <a:r>
              <a:rPr lang="en-US" dirty="0"/>
              <a:t>Saves others guessing about whether you considered it</a:t>
            </a:r>
          </a:p>
          <a:p>
            <a:pPr lvl="1"/>
            <a:endParaRPr lang="en-CA" dirty="0"/>
          </a:p>
        </p:txBody>
      </p:sp>
    </p:spTree>
    <p:extLst>
      <p:ext uri="{BB962C8B-B14F-4D97-AF65-F5344CB8AC3E}">
        <p14:creationId xmlns:p14="http://schemas.microsoft.com/office/powerpoint/2010/main" val="339707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You Be Clearer About Intent?</a:t>
            </a:r>
            <a:endParaRPr lang="en-CA" dirty="0"/>
          </a:p>
        </p:txBody>
      </p:sp>
      <p:sp>
        <p:nvSpPr>
          <p:cNvPr id="3" name="Content Placeholder 2"/>
          <p:cNvSpPr>
            <a:spLocks noGrp="1"/>
          </p:cNvSpPr>
          <p:nvPr>
            <p:ph idx="1"/>
          </p:nvPr>
        </p:nvSpPr>
        <p:spPr/>
        <p:txBody>
          <a:bodyPr/>
          <a:lstStyle/>
          <a:p>
            <a:r>
              <a:rPr lang="en-US" dirty="0"/>
              <a:t>There is a limit to how verbose you can be</a:t>
            </a:r>
          </a:p>
          <a:p>
            <a:r>
              <a:rPr lang="en-US" dirty="0"/>
              <a:t>We do not have these keywords</a:t>
            </a:r>
          </a:p>
          <a:p>
            <a:pPr lvl="1"/>
            <a:r>
              <a:rPr lang="en-US" dirty="0"/>
              <a:t>implicit</a:t>
            </a:r>
          </a:p>
          <a:p>
            <a:pPr lvl="1"/>
            <a:r>
              <a:rPr lang="en-US" dirty="0" err="1"/>
              <a:t>const</a:t>
            </a:r>
            <a:r>
              <a:rPr lang="en-US" dirty="0"/>
              <a:t>(false)</a:t>
            </a:r>
          </a:p>
          <a:p>
            <a:pPr lvl="1"/>
            <a:r>
              <a:rPr lang="en-US" dirty="0" err="1"/>
              <a:t>nonvirtual</a:t>
            </a:r>
            <a:endParaRPr lang="en-US" dirty="0"/>
          </a:p>
          <a:p>
            <a:pPr lvl="1"/>
            <a:r>
              <a:rPr lang="en-US" dirty="0" err="1"/>
              <a:t>ByVal</a:t>
            </a:r>
            <a:endParaRPr lang="en-US" dirty="0"/>
          </a:p>
          <a:p>
            <a:r>
              <a:rPr lang="en-US" dirty="0"/>
              <a:t>What should you do?</a:t>
            </a:r>
          </a:p>
          <a:p>
            <a:pPr lvl="1"/>
            <a:endParaRPr lang="en-CA" dirty="0"/>
          </a:p>
        </p:txBody>
      </p:sp>
      <p:sp>
        <p:nvSpPr>
          <p:cNvPr id="4" name="Content Placeholder 2"/>
          <p:cNvSpPr txBox="1">
            <a:spLocks/>
          </p:cNvSpPr>
          <p:nvPr/>
        </p:nvSpPr>
        <p:spPr>
          <a:xfrm>
            <a:off x="5209308" y="3246870"/>
            <a:ext cx="6615545" cy="604694"/>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 I know what I’m doing, don’t change this</a:t>
            </a:r>
          </a:p>
        </p:txBody>
      </p:sp>
      <p:sp>
        <p:nvSpPr>
          <p:cNvPr id="5" name="Content Placeholder 2"/>
          <p:cNvSpPr txBox="1">
            <a:spLocks/>
          </p:cNvSpPr>
          <p:nvPr/>
        </p:nvSpPr>
        <p:spPr>
          <a:xfrm>
            <a:off x="5146963" y="5105399"/>
            <a:ext cx="6615545" cy="604694"/>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 note: passing by value</a:t>
            </a:r>
          </a:p>
        </p:txBody>
      </p:sp>
    </p:spTree>
    <p:extLst>
      <p:ext uri="{BB962C8B-B14F-4D97-AF65-F5344CB8AC3E}">
        <p14:creationId xmlns:p14="http://schemas.microsoft.com/office/powerpoint/2010/main" val="236121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 We Write For?</a:t>
            </a:r>
            <a:endParaRPr lang="en-CA" dirty="0"/>
          </a:p>
        </p:txBody>
      </p:sp>
      <p:sp>
        <p:nvSpPr>
          <p:cNvPr id="3" name="Content Placeholder 2"/>
          <p:cNvSpPr>
            <a:spLocks noGrp="1"/>
          </p:cNvSpPr>
          <p:nvPr>
            <p:ph idx="1"/>
          </p:nvPr>
        </p:nvSpPr>
        <p:spPr/>
        <p:txBody>
          <a:bodyPr/>
          <a:lstStyle/>
          <a:p>
            <a:r>
              <a:rPr lang="en-US" dirty="0"/>
              <a:t>The compiler?</a:t>
            </a:r>
          </a:p>
          <a:p>
            <a:pPr lvl="1"/>
            <a:r>
              <a:rPr lang="en-US" dirty="0"/>
              <a:t>A little</a:t>
            </a:r>
          </a:p>
          <a:p>
            <a:pPr lvl="1"/>
            <a:r>
              <a:rPr lang="en-US" dirty="0"/>
              <a:t>But compilers don’t care whether things are called Foo or </a:t>
            </a:r>
            <a:r>
              <a:rPr lang="en-US" dirty="0" err="1"/>
              <a:t>UpdateOrders</a:t>
            </a:r>
            <a:endParaRPr lang="en-US" dirty="0"/>
          </a:p>
          <a:p>
            <a:r>
              <a:rPr lang="en-US" dirty="0"/>
              <a:t>Ourselves right now?</a:t>
            </a:r>
          </a:p>
          <a:p>
            <a:pPr lvl="1"/>
            <a:r>
              <a:rPr lang="en-US" dirty="0"/>
              <a:t>Sure</a:t>
            </a:r>
          </a:p>
          <a:p>
            <a:r>
              <a:rPr lang="en-US" dirty="0"/>
              <a:t>Ourselves later?</a:t>
            </a:r>
          </a:p>
          <a:p>
            <a:pPr lvl="1"/>
            <a:r>
              <a:rPr lang="en-US" dirty="0"/>
              <a:t>Definitely</a:t>
            </a:r>
          </a:p>
          <a:p>
            <a:r>
              <a:rPr lang="en-US" dirty="0"/>
              <a:t>Others later?</a:t>
            </a:r>
          </a:p>
          <a:p>
            <a:pPr lvl="1"/>
            <a:r>
              <a:rPr lang="en-US" dirty="0"/>
              <a:t>Whether we like it or not</a:t>
            </a:r>
            <a:endParaRPr lang="en-CA" dirty="0"/>
          </a:p>
        </p:txBody>
      </p:sp>
    </p:spTree>
    <p:extLst>
      <p:ext uri="{BB962C8B-B14F-4D97-AF65-F5344CB8AC3E}">
        <p14:creationId xmlns:p14="http://schemas.microsoft.com/office/powerpoint/2010/main" val="17515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endParaRPr lang="en-CA" dirty="0"/>
          </a:p>
        </p:txBody>
      </p:sp>
      <p:sp>
        <p:nvSpPr>
          <p:cNvPr id="3" name="Content Placeholder 2"/>
          <p:cNvSpPr>
            <a:spLocks noGrp="1"/>
          </p:cNvSpPr>
          <p:nvPr>
            <p:ph idx="1"/>
          </p:nvPr>
        </p:nvSpPr>
        <p:spPr/>
        <p:txBody>
          <a:bodyPr>
            <a:normAutofit/>
          </a:bodyPr>
          <a:lstStyle/>
          <a:p>
            <a:r>
              <a:rPr lang="en-US" dirty="0"/>
              <a:t>Absence of a keyword means one of two things</a:t>
            </a:r>
          </a:p>
          <a:p>
            <a:pPr lvl="1"/>
            <a:r>
              <a:rPr lang="en-US" dirty="0"/>
              <a:t>I’ve thought about it and I don’t need </a:t>
            </a:r>
            <a:r>
              <a:rPr lang="en-US" i="1" dirty="0"/>
              <a:t>keyword</a:t>
            </a:r>
            <a:r>
              <a:rPr lang="en-US" dirty="0"/>
              <a:t> here</a:t>
            </a:r>
          </a:p>
          <a:p>
            <a:pPr lvl="1"/>
            <a:r>
              <a:rPr lang="en-US" dirty="0"/>
              <a:t>I have never heard of </a:t>
            </a:r>
            <a:r>
              <a:rPr lang="en-US" i="1" dirty="0"/>
              <a:t>keyword</a:t>
            </a:r>
            <a:r>
              <a:rPr lang="en-US" dirty="0"/>
              <a:t>, or at least haven’t considered whether or not to use it here</a:t>
            </a:r>
          </a:p>
          <a:p>
            <a:r>
              <a:rPr lang="en-US" dirty="0"/>
              <a:t>If you use it routinely and consistently throughout the codebase, readers can (possibly? With some certainty?) rule out that second option</a:t>
            </a:r>
          </a:p>
          <a:p>
            <a:r>
              <a:rPr lang="en-US" dirty="0"/>
              <a:t>Comments?</a:t>
            </a:r>
          </a:p>
          <a:p>
            <a:pPr lvl="1"/>
            <a:r>
              <a:rPr lang="en-US" dirty="0"/>
              <a:t>Only for cases that deceive</a:t>
            </a:r>
          </a:p>
        </p:txBody>
      </p:sp>
      <p:sp>
        <p:nvSpPr>
          <p:cNvPr id="4" name="Content Placeholder 2"/>
          <p:cNvSpPr txBox="1">
            <a:spLocks/>
          </p:cNvSpPr>
          <p:nvPr/>
        </p:nvSpPr>
        <p:spPr>
          <a:xfrm>
            <a:off x="5250871" y="5399087"/>
            <a:ext cx="6615545" cy="1084840"/>
          </a:xfrm>
          <a:prstGeom prst="rect">
            <a:avLst/>
          </a:prstGeom>
          <a:solidFill>
            <a:schemeClr val="accent4"/>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I know this looks like it might be an override</a:t>
            </a:r>
            <a:br>
              <a:rPr lang="en-US" dirty="0"/>
            </a:br>
            <a:r>
              <a:rPr lang="en-US" dirty="0"/>
              <a:t>// of foo but it’s actually a different signature</a:t>
            </a:r>
            <a:endParaRPr lang="en-CA" dirty="0"/>
          </a:p>
        </p:txBody>
      </p:sp>
    </p:spTree>
    <p:extLst>
      <p:ext uri="{BB962C8B-B14F-4D97-AF65-F5344CB8AC3E}">
        <p14:creationId xmlns:p14="http://schemas.microsoft.com/office/powerpoint/2010/main" val="9712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7789-D5C9-4C56-B0CF-53BD4F20E3DF}"/>
              </a:ext>
            </a:extLst>
          </p:cNvPr>
          <p:cNvSpPr>
            <a:spLocks noGrp="1"/>
          </p:cNvSpPr>
          <p:nvPr>
            <p:ph type="title"/>
          </p:nvPr>
        </p:nvSpPr>
        <p:spPr/>
        <p:txBody>
          <a:bodyPr/>
          <a:lstStyle/>
          <a:p>
            <a:r>
              <a:rPr lang="en-US" dirty="0"/>
              <a:t>Optional Return Statements</a:t>
            </a:r>
          </a:p>
        </p:txBody>
      </p:sp>
      <p:sp>
        <p:nvSpPr>
          <p:cNvPr id="3" name="Content Placeholder 2">
            <a:extLst>
              <a:ext uri="{FF2B5EF4-FFF2-40B4-BE49-F238E27FC236}">
                <a16:creationId xmlns:a16="http://schemas.microsoft.com/office/drawing/2014/main" id="{28ABBDE0-605E-4343-B37D-803478CC6A59}"/>
              </a:ext>
            </a:extLst>
          </p:cNvPr>
          <p:cNvSpPr>
            <a:spLocks noGrp="1"/>
          </p:cNvSpPr>
          <p:nvPr>
            <p:ph idx="1"/>
          </p:nvPr>
        </p:nvSpPr>
        <p:spPr>
          <a:xfrm>
            <a:off x="838200" y="1825625"/>
            <a:ext cx="5257800" cy="4351338"/>
          </a:xfrm>
        </p:spPr>
        <p:txBody>
          <a:bodyPr/>
          <a:lstStyle/>
          <a:p>
            <a:pPr marL="0" indent="0">
              <a:buNone/>
            </a:pPr>
            <a:r>
              <a:rPr lang="en-US" dirty="0">
                <a:latin typeface="Consolas" panose="020B0609020204030204" pitchFamily="49" charset="0"/>
              </a:rPr>
              <a:t>void </a:t>
            </a:r>
            <a:r>
              <a:rPr lang="en-US" dirty="0" err="1">
                <a:latin typeface="Consolas" panose="020B0609020204030204" pitchFamily="49" charset="0"/>
              </a:rPr>
              <a:t>Thimbule</a:t>
            </a:r>
            <a:r>
              <a:rPr lang="en-US" dirty="0">
                <a:latin typeface="Consolas" panose="020B0609020204030204" pitchFamily="49" charset="0"/>
              </a:rPr>
              <a:t>(int </a:t>
            </a:r>
            <a:r>
              <a:rPr lang="en-US" dirty="0" err="1">
                <a:latin typeface="Consolas" panose="020B0609020204030204" pitchFamily="49" charset="0"/>
              </a:rPr>
              <a:t>robbit</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robbit</a:t>
            </a: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robbit</a:t>
            </a:r>
            <a:r>
              <a:rPr lang="en-US" dirty="0">
                <a:latin typeface="Consolas" panose="020B0609020204030204" pitchFamily="49" charset="0"/>
              </a:rPr>
              <a:t>)</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r>
              <a:rPr lang="en-US" dirty="0" err="1">
                <a:latin typeface="Consolas" panose="020B0609020204030204" pitchFamily="49" charset="0"/>
              </a:rPr>
              <a:t>robbit</a:t>
            </a: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
        <p:nvSpPr>
          <p:cNvPr id="5" name="Content Placeholder 2">
            <a:extLst>
              <a:ext uri="{FF2B5EF4-FFF2-40B4-BE49-F238E27FC236}">
                <a16:creationId xmlns:a16="http://schemas.microsoft.com/office/drawing/2014/main" id="{7991EC98-DB69-40BD-92D9-2716B89A6868}"/>
              </a:ext>
            </a:extLst>
          </p:cNvPr>
          <p:cNvSpPr txBox="1">
            <a:spLocks/>
          </p:cNvSpPr>
          <p:nvPr/>
        </p:nvSpPr>
        <p:spPr>
          <a:xfrm>
            <a:off x="6231672" y="1825625"/>
            <a:ext cx="596032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void </a:t>
            </a:r>
            <a:r>
              <a:rPr lang="en-US" dirty="0" err="1">
                <a:latin typeface="Consolas" panose="020B0609020204030204" pitchFamily="49" charset="0"/>
              </a:rPr>
              <a:t>Sprial</a:t>
            </a:r>
            <a:r>
              <a:rPr lang="en-US" dirty="0">
                <a:latin typeface="Consolas" panose="020B0609020204030204" pitchFamily="49" charset="0"/>
              </a:rPr>
              <a:t>(int </a:t>
            </a:r>
            <a:r>
              <a:rPr lang="en-US" dirty="0" err="1">
                <a:latin typeface="Consolas" panose="020B0609020204030204" pitchFamily="49" charset="0"/>
              </a:rPr>
              <a:t>oob</a:t>
            </a:r>
            <a:r>
              <a:rPr lang="en-US" dirty="0">
                <a:latin typeface="Consolas" panose="020B0609020204030204" pitchFamily="49" charset="0"/>
              </a:rPr>
              <a:t>, int boo)</a:t>
            </a:r>
          </a:p>
          <a:p>
            <a:pPr marL="0" indent="0">
              <a:buFont typeface="Arial" panose="020B0604020202020204" pitchFamily="34" charset="0"/>
              <a:buNone/>
            </a:pP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oob</a:t>
            </a: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while (true)</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       if (++</a:t>
            </a:r>
            <a:r>
              <a:rPr lang="en-US" dirty="0" err="1">
                <a:latin typeface="Consolas" panose="020B0609020204030204" pitchFamily="49" charset="0"/>
              </a:rPr>
              <a:t>oob</a:t>
            </a:r>
            <a:r>
              <a:rPr lang="en-US" dirty="0">
                <a:latin typeface="Consolas" panose="020B0609020204030204" pitchFamily="49" charset="0"/>
              </a:rPr>
              <a:t> &gt; boo)</a:t>
            </a:r>
          </a:p>
          <a:p>
            <a:pPr marL="0" indent="0">
              <a:buFont typeface="Arial" panose="020B0604020202020204" pitchFamily="34" charset="0"/>
              <a:buNone/>
            </a:pPr>
            <a:r>
              <a:rPr lang="en-US" dirty="0">
                <a:latin typeface="Consolas" panose="020B0609020204030204" pitchFamily="49" charset="0"/>
              </a:rPr>
              <a:t>	     return;</a:t>
            </a:r>
          </a:p>
          <a:p>
            <a:pPr marL="0" indent="0">
              <a:buFont typeface="Arial" panose="020B0604020202020204" pitchFamily="34" charset="0"/>
              <a:buNone/>
            </a:pPr>
            <a:r>
              <a:rPr lang="en-US" dirty="0">
                <a:latin typeface="Consolas" panose="020B0609020204030204" pitchFamily="49" charset="0"/>
              </a:rPr>
              <a:t>    }</a:t>
            </a:r>
          </a:p>
          <a:p>
            <a:pPr marL="0" indent="0">
              <a:buFont typeface="Arial" panose="020B0604020202020204" pitchFamily="34" charset="0"/>
              <a:buNone/>
            </a:pPr>
            <a:r>
              <a:rPr lang="en-US" dirty="0">
                <a:latin typeface="Consolas" panose="020B0609020204030204" pitchFamily="49" charset="0"/>
              </a:rPr>
              <a:t>}</a:t>
            </a:r>
          </a:p>
        </p:txBody>
      </p:sp>
    </p:spTree>
    <p:extLst>
      <p:ext uri="{BB962C8B-B14F-4D97-AF65-F5344CB8AC3E}">
        <p14:creationId xmlns:p14="http://schemas.microsoft.com/office/powerpoint/2010/main" val="388180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AE7F-A674-4896-A4E6-41AD0B981731}"/>
              </a:ext>
            </a:extLst>
          </p:cNvPr>
          <p:cNvSpPr>
            <a:spLocks noGrp="1"/>
          </p:cNvSpPr>
          <p:nvPr>
            <p:ph type="title"/>
          </p:nvPr>
        </p:nvSpPr>
        <p:spPr/>
        <p:txBody>
          <a:bodyPr/>
          <a:lstStyle/>
          <a:p>
            <a:r>
              <a:rPr lang="en-US" dirty="0"/>
              <a:t>Ranged For</a:t>
            </a:r>
          </a:p>
        </p:txBody>
      </p:sp>
      <p:sp>
        <p:nvSpPr>
          <p:cNvPr id="3" name="Content Placeholder 2">
            <a:extLst>
              <a:ext uri="{FF2B5EF4-FFF2-40B4-BE49-F238E27FC236}">
                <a16:creationId xmlns:a16="http://schemas.microsoft.com/office/drawing/2014/main" id="{80AAD30E-362E-4E94-8BA9-DA9249186403}"/>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for (auto emp : department)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for (auto</a:t>
            </a:r>
            <a:r>
              <a:rPr lang="en-US" dirty="0">
                <a:solidFill>
                  <a:srgbClr val="FF0000"/>
                </a:solidFill>
                <a:latin typeface="Consolas" panose="020B0609020204030204" pitchFamily="49" charset="0"/>
              </a:rPr>
              <a:t>&amp;</a:t>
            </a:r>
            <a:r>
              <a:rPr lang="en-US" dirty="0">
                <a:latin typeface="Consolas" panose="020B0609020204030204" pitchFamily="49" charset="0"/>
              </a:rPr>
              <a:t> emp : department)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for (auto </a:t>
            </a:r>
            <a:r>
              <a:rPr lang="en-US" dirty="0">
                <a:solidFill>
                  <a:srgbClr val="FF0000"/>
                </a:solidFill>
                <a:latin typeface="Consolas" panose="020B0609020204030204" pitchFamily="49" charset="0"/>
              </a:rPr>
              <a:t>const &amp;</a:t>
            </a:r>
            <a:r>
              <a:rPr lang="en-US" dirty="0">
                <a:latin typeface="Consolas" panose="020B0609020204030204" pitchFamily="49" charset="0"/>
              </a:rPr>
              <a:t> emp : department)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1918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86B0-EA34-4FAE-AB43-BA92A2EE4353}"/>
              </a:ext>
            </a:extLst>
          </p:cNvPr>
          <p:cNvSpPr>
            <a:spLocks noGrp="1"/>
          </p:cNvSpPr>
          <p:nvPr>
            <p:ph type="title"/>
          </p:nvPr>
        </p:nvSpPr>
        <p:spPr/>
        <p:txBody>
          <a:bodyPr/>
          <a:lstStyle/>
          <a:p>
            <a:r>
              <a:rPr lang="en-US" dirty="0"/>
              <a:t>Parameter Passing</a:t>
            </a:r>
          </a:p>
        </p:txBody>
      </p:sp>
      <p:sp>
        <p:nvSpPr>
          <p:cNvPr id="3" name="Content Placeholder 2">
            <a:extLst>
              <a:ext uri="{FF2B5EF4-FFF2-40B4-BE49-F238E27FC236}">
                <a16:creationId xmlns:a16="http://schemas.microsoft.com/office/drawing/2014/main" id="{FD9F6C2C-4B09-444A-8BFD-E18C991CBEAD}"/>
              </a:ext>
            </a:extLst>
          </p:cNvPr>
          <p:cNvSpPr>
            <a:spLocks noGrp="1"/>
          </p:cNvSpPr>
          <p:nvPr>
            <p:ph idx="1"/>
          </p:nvPr>
        </p:nvSpPr>
        <p:spPr>
          <a:xfrm>
            <a:off x="838200" y="1825625"/>
            <a:ext cx="10789596" cy="4351338"/>
          </a:xfrm>
        </p:spPr>
        <p:txBody>
          <a:bodyPr/>
          <a:lstStyle/>
          <a:p>
            <a:r>
              <a:rPr lang="en-US" dirty="0">
                <a:latin typeface="Consolas" panose="020B0609020204030204" pitchFamily="49" charset="0"/>
              </a:rPr>
              <a:t>Order </a:t>
            </a:r>
            <a:r>
              <a:rPr lang="en-US" dirty="0" err="1">
                <a:latin typeface="Consolas" panose="020B0609020204030204" pitchFamily="49" charset="0"/>
              </a:rPr>
              <a:t>createOrder</a:t>
            </a:r>
            <a:r>
              <a:rPr lang="en-US" dirty="0">
                <a:latin typeface="Consolas" panose="020B0609020204030204" pitchFamily="49" charset="0"/>
              </a:rPr>
              <a:t>(Customer c, </a:t>
            </a:r>
            <a:r>
              <a:rPr lang="en-US" dirty="0" err="1">
                <a:latin typeface="Consolas" panose="020B0609020204030204" pitchFamily="49" charset="0"/>
              </a:rPr>
              <a:t>OrderItem</a:t>
            </a:r>
            <a:r>
              <a:rPr lang="en-US" dirty="0">
                <a:latin typeface="Consolas" panose="020B0609020204030204" pitchFamily="49" charset="0"/>
              </a:rPr>
              <a:t> oi);</a:t>
            </a:r>
          </a:p>
          <a:p>
            <a:pPr lvl="1"/>
            <a:r>
              <a:rPr lang="en-US" dirty="0"/>
              <a:t>Are you sure?</a:t>
            </a:r>
          </a:p>
          <a:p>
            <a:r>
              <a:rPr lang="en-US" dirty="0">
                <a:latin typeface="Consolas" panose="020B0609020204030204" pitchFamily="49" charset="0"/>
              </a:rPr>
              <a:t>Order </a:t>
            </a:r>
            <a:r>
              <a:rPr lang="en-US" dirty="0" err="1">
                <a:latin typeface="Consolas" panose="020B0609020204030204" pitchFamily="49" charset="0"/>
              </a:rPr>
              <a:t>createOrder</a:t>
            </a:r>
            <a:r>
              <a:rPr lang="en-US" dirty="0">
                <a:latin typeface="Consolas" panose="020B0609020204030204" pitchFamily="49" charset="0"/>
              </a:rPr>
              <a:t>(Customer</a:t>
            </a:r>
            <a:r>
              <a:rPr lang="en-US" dirty="0">
                <a:solidFill>
                  <a:srgbClr val="FF0000"/>
                </a:solidFill>
                <a:latin typeface="Consolas" panose="020B0609020204030204" pitchFamily="49" charset="0"/>
              </a:rPr>
              <a:t>&amp;</a:t>
            </a:r>
            <a:r>
              <a:rPr lang="en-US" dirty="0">
                <a:latin typeface="Consolas" panose="020B0609020204030204" pitchFamily="49" charset="0"/>
              </a:rPr>
              <a:t> c, </a:t>
            </a:r>
            <a:r>
              <a:rPr lang="en-US" dirty="0" err="1">
                <a:latin typeface="Consolas" panose="020B0609020204030204" pitchFamily="49" charset="0"/>
              </a:rPr>
              <a:t>OrderItem</a:t>
            </a:r>
            <a:r>
              <a:rPr lang="en-US" dirty="0">
                <a:latin typeface="Consolas" panose="020B0609020204030204" pitchFamily="49" charset="0"/>
              </a:rPr>
              <a:t> oi);</a:t>
            </a:r>
          </a:p>
          <a:p>
            <a:pPr lvl="1"/>
            <a:r>
              <a:rPr lang="en-US" dirty="0"/>
              <a:t>Pass the order item by value, then move? Copy?</a:t>
            </a:r>
          </a:p>
          <a:p>
            <a:r>
              <a:rPr lang="en-US" dirty="0">
                <a:latin typeface="Consolas" panose="020B0609020204030204" pitchFamily="49" charset="0"/>
              </a:rPr>
              <a:t>Order </a:t>
            </a:r>
            <a:r>
              <a:rPr lang="en-US" dirty="0" err="1">
                <a:latin typeface="Consolas" panose="020B0609020204030204" pitchFamily="49" charset="0"/>
              </a:rPr>
              <a:t>createOrder</a:t>
            </a:r>
            <a:r>
              <a:rPr lang="en-US" dirty="0">
                <a:latin typeface="Consolas" panose="020B0609020204030204" pitchFamily="49" charset="0"/>
              </a:rPr>
              <a:t>(Customer </a:t>
            </a:r>
            <a:r>
              <a:rPr lang="en-US" dirty="0">
                <a:solidFill>
                  <a:srgbClr val="FF0000"/>
                </a:solidFill>
                <a:latin typeface="Consolas" panose="020B0609020204030204" pitchFamily="49" charset="0"/>
              </a:rPr>
              <a:t>const &amp;</a:t>
            </a:r>
            <a:r>
              <a:rPr lang="en-US" dirty="0">
                <a:latin typeface="Consolas" panose="020B0609020204030204" pitchFamily="49" charset="0"/>
              </a:rPr>
              <a:t> c, </a:t>
            </a:r>
            <a:r>
              <a:rPr lang="en-US" dirty="0" err="1">
                <a:latin typeface="Consolas" panose="020B0609020204030204" pitchFamily="49" charset="0"/>
              </a:rPr>
              <a:t>OrderItem</a:t>
            </a:r>
            <a:r>
              <a:rPr lang="en-US" dirty="0">
                <a:latin typeface="Consolas" panose="020B0609020204030204" pitchFamily="49" charset="0"/>
              </a:rPr>
              <a:t> oi);</a:t>
            </a:r>
          </a:p>
          <a:p>
            <a:pPr lvl="1"/>
            <a:r>
              <a:rPr lang="en-US" dirty="0"/>
              <a:t>Oh, Customer objects don’t know their orders?</a:t>
            </a:r>
          </a:p>
          <a:p>
            <a:endParaRPr lang="en-US" dirty="0"/>
          </a:p>
          <a:p>
            <a:endParaRPr lang="en-US" dirty="0"/>
          </a:p>
          <a:p>
            <a:endParaRPr lang="en-US" dirty="0"/>
          </a:p>
        </p:txBody>
      </p:sp>
    </p:spTree>
    <p:extLst>
      <p:ext uri="{BB962C8B-B14F-4D97-AF65-F5344CB8AC3E}">
        <p14:creationId xmlns:p14="http://schemas.microsoft.com/office/powerpoint/2010/main" val="17137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048-8DF7-40C1-B259-8CE170CC0EC3}"/>
              </a:ext>
            </a:extLst>
          </p:cNvPr>
          <p:cNvSpPr>
            <a:spLocks noGrp="1"/>
          </p:cNvSpPr>
          <p:nvPr>
            <p:ph type="title"/>
          </p:nvPr>
        </p:nvSpPr>
        <p:spPr/>
        <p:txBody>
          <a:bodyPr/>
          <a:lstStyle/>
          <a:p>
            <a:r>
              <a:rPr lang="en-US" dirty="0"/>
              <a:t>Omitting Parameter Names</a:t>
            </a:r>
          </a:p>
        </p:txBody>
      </p:sp>
      <p:sp>
        <p:nvSpPr>
          <p:cNvPr id="3" name="Content Placeholder 2">
            <a:extLst>
              <a:ext uri="{FF2B5EF4-FFF2-40B4-BE49-F238E27FC236}">
                <a16:creationId xmlns:a16="http://schemas.microsoft.com/office/drawing/2014/main" id="{2605A40E-DC11-43AC-97A2-4C64F3E4CF21}"/>
              </a:ext>
            </a:extLst>
          </p:cNvPr>
          <p:cNvSpPr>
            <a:spLocks noGrp="1"/>
          </p:cNvSpPr>
          <p:nvPr>
            <p:ph idx="1"/>
          </p:nvPr>
        </p:nvSpPr>
        <p:spPr>
          <a:xfrm>
            <a:off x="838200" y="1825625"/>
            <a:ext cx="10515600" cy="4970030"/>
          </a:xfrm>
        </p:spPr>
        <p:txBody>
          <a:bodyPr/>
          <a:lstStyle/>
          <a:p>
            <a:r>
              <a:rPr lang="en-US" dirty="0"/>
              <a:t>You can in the declaration</a:t>
            </a:r>
          </a:p>
          <a:p>
            <a:pPr lvl="1"/>
            <a:r>
              <a:rPr lang="en-US" dirty="0"/>
              <a:t>Compiler </a:t>
            </a:r>
            <a:r>
              <a:rPr lang="en-US" dirty="0" err="1"/>
              <a:t>etc</a:t>
            </a:r>
            <a:r>
              <a:rPr lang="en-US" dirty="0"/>
              <a:t> don’t care</a:t>
            </a:r>
          </a:p>
          <a:p>
            <a:pPr lvl="1"/>
            <a:r>
              <a:rPr lang="en-US" dirty="0"/>
              <a:t>Humans care, so don’t</a:t>
            </a:r>
          </a:p>
          <a:p>
            <a:r>
              <a:rPr lang="en-US" dirty="0"/>
              <a:t>You also can in the definition</a:t>
            </a:r>
          </a:p>
          <a:p>
            <a:pPr lvl="1"/>
            <a:r>
              <a:rPr lang="en-US" dirty="0"/>
              <a:t>If it’s an unused parameter</a:t>
            </a:r>
          </a:p>
          <a:p>
            <a:pPr lvl="1"/>
            <a:r>
              <a:rPr lang="en-US" dirty="0"/>
              <a:t>(virtual function, </a:t>
            </a:r>
            <a:r>
              <a:rPr lang="en-US" dirty="0" err="1"/>
              <a:t>api</a:t>
            </a:r>
            <a:r>
              <a:rPr lang="en-US" dirty="0"/>
              <a:t> drift, whatever)</a:t>
            </a:r>
          </a:p>
          <a:p>
            <a:pPr lvl="1"/>
            <a:r>
              <a:rPr lang="en-US" dirty="0"/>
              <a:t>Suppresses compiler warning</a:t>
            </a:r>
          </a:p>
          <a:p>
            <a:pPr lvl="1"/>
            <a:r>
              <a:rPr lang="en-US" dirty="0"/>
              <a:t>Big signal to humans</a:t>
            </a:r>
          </a:p>
          <a:p>
            <a:r>
              <a:rPr lang="en-US" dirty="0"/>
              <a:t>So, why not follow the same pattern in declaration?</a:t>
            </a:r>
          </a:p>
        </p:txBody>
      </p:sp>
      <p:sp>
        <p:nvSpPr>
          <p:cNvPr id="4" name="Content Placeholder 2">
            <a:extLst>
              <a:ext uri="{FF2B5EF4-FFF2-40B4-BE49-F238E27FC236}">
                <a16:creationId xmlns:a16="http://schemas.microsoft.com/office/drawing/2014/main" id="{CD6A3EDB-8B7F-4730-AEC0-BB91FACC0A7B}"/>
              </a:ext>
            </a:extLst>
          </p:cNvPr>
          <p:cNvSpPr txBox="1">
            <a:spLocks/>
          </p:cNvSpPr>
          <p:nvPr/>
        </p:nvSpPr>
        <p:spPr>
          <a:xfrm>
            <a:off x="5410199" y="1825625"/>
            <a:ext cx="6615545" cy="709757"/>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 </a:t>
            </a:r>
            <a:r>
              <a:rPr lang="en-US" dirty="0" err="1"/>
              <a:t>DetermineTotalTaxes</a:t>
            </a:r>
            <a:r>
              <a:rPr lang="en-US" dirty="0"/>
              <a:t>(int, int, int);</a:t>
            </a:r>
            <a:endParaRPr lang="en-CA" dirty="0"/>
          </a:p>
        </p:txBody>
      </p:sp>
      <p:sp>
        <p:nvSpPr>
          <p:cNvPr id="5" name="Content Placeholder 2">
            <a:extLst>
              <a:ext uri="{FF2B5EF4-FFF2-40B4-BE49-F238E27FC236}">
                <a16:creationId xmlns:a16="http://schemas.microsoft.com/office/drawing/2014/main" id="{000EF7DC-764E-4EA0-8FED-EF1E5133AD33}"/>
              </a:ext>
            </a:extLst>
          </p:cNvPr>
          <p:cNvSpPr txBox="1">
            <a:spLocks/>
          </p:cNvSpPr>
          <p:nvPr/>
        </p:nvSpPr>
        <p:spPr>
          <a:xfrm>
            <a:off x="6234547" y="3110021"/>
            <a:ext cx="5881254" cy="1782545"/>
          </a:xfrm>
          <a:prstGeom prst="rect">
            <a:avLst/>
          </a:prstGeom>
          <a:solidFill>
            <a:schemeClr val="accent4"/>
          </a:solidFill>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 </a:t>
            </a:r>
            <a:r>
              <a:rPr lang="en-US" dirty="0" err="1"/>
              <a:t>DetermineTotalTaxes</a:t>
            </a:r>
            <a:r>
              <a:rPr lang="en-US" dirty="0"/>
              <a:t>(int </a:t>
            </a:r>
            <a:r>
              <a:rPr lang="en-US" dirty="0" err="1"/>
              <a:t>ProvRate</a:t>
            </a:r>
            <a:r>
              <a:rPr lang="en-US" dirty="0"/>
              <a:t>, int </a:t>
            </a:r>
            <a:r>
              <a:rPr lang="en-US" dirty="0" err="1"/>
              <a:t>FedRate</a:t>
            </a:r>
            <a:r>
              <a:rPr lang="en-US" dirty="0"/>
              <a:t>, int)</a:t>
            </a:r>
          </a:p>
          <a:p>
            <a:pPr marL="0" indent="0">
              <a:buNone/>
            </a:pPr>
            <a:r>
              <a:rPr lang="en-US" dirty="0"/>
              <a:t>{</a:t>
            </a:r>
          </a:p>
          <a:p>
            <a:pPr marL="0" indent="0">
              <a:buNone/>
            </a:pPr>
            <a:r>
              <a:rPr lang="en-US" dirty="0"/>
              <a:t>   //whatever</a:t>
            </a:r>
          </a:p>
          <a:p>
            <a:pPr marL="0" indent="0">
              <a:buNone/>
            </a:pPr>
            <a:r>
              <a:rPr lang="en-US" dirty="0"/>
              <a:t>   return 42;</a:t>
            </a:r>
          </a:p>
          <a:p>
            <a:pPr marL="0" indent="0">
              <a:buNone/>
            </a:pPr>
            <a:r>
              <a:rPr lang="en-US" dirty="0"/>
              <a:t>}</a:t>
            </a:r>
            <a:endParaRPr lang="en-CA" dirty="0"/>
          </a:p>
        </p:txBody>
      </p:sp>
      <p:sp>
        <p:nvSpPr>
          <p:cNvPr id="6" name="Arrow: Down 5">
            <a:extLst>
              <a:ext uri="{FF2B5EF4-FFF2-40B4-BE49-F238E27FC236}">
                <a16:creationId xmlns:a16="http://schemas.microsoft.com/office/drawing/2014/main" id="{96AF7FE1-0E45-4D69-A15D-A6C55EE48F45}"/>
              </a:ext>
            </a:extLst>
          </p:cNvPr>
          <p:cNvSpPr/>
          <p:nvPr/>
        </p:nvSpPr>
        <p:spPr>
          <a:xfrm>
            <a:off x="11478491" y="2632364"/>
            <a:ext cx="491836" cy="47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71B0BA79-09B0-4225-9485-E01C87D0D564}"/>
              </a:ext>
            </a:extLst>
          </p:cNvPr>
          <p:cNvSpPr txBox="1">
            <a:spLocks/>
          </p:cNvSpPr>
          <p:nvPr/>
        </p:nvSpPr>
        <p:spPr>
          <a:xfrm>
            <a:off x="2881745" y="5691548"/>
            <a:ext cx="8686801" cy="582398"/>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 </a:t>
            </a:r>
            <a:r>
              <a:rPr lang="en-US" dirty="0" err="1"/>
              <a:t>DetermineTotalTaxes</a:t>
            </a:r>
            <a:r>
              <a:rPr lang="en-US" dirty="0"/>
              <a:t>(int </a:t>
            </a:r>
            <a:r>
              <a:rPr lang="en-US" dirty="0" err="1"/>
              <a:t>ProvRate</a:t>
            </a:r>
            <a:r>
              <a:rPr lang="en-US" dirty="0"/>
              <a:t>, int </a:t>
            </a:r>
            <a:r>
              <a:rPr lang="en-US" dirty="0" err="1"/>
              <a:t>FedRate</a:t>
            </a:r>
            <a:r>
              <a:rPr lang="en-US" dirty="0"/>
              <a:t>, int);</a:t>
            </a:r>
          </a:p>
        </p:txBody>
      </p:sp>
      <p:sp>
        <p:nvSpPr>
          <p:cNvPr id="8" name="Arrow: Down 7">
            <a:extLst>
              <a:ext uri="{FF2B5EF4-FFF2-40B4-BE49-F238E27FC236}">
                <a16:creationId xmlns:a16="http://schemas.microsoft.com/office/drawing/2014/main" id="{B4261AF4-D0B2-4DF1-8E0D-C052BD5610F2}"/>
              </a:ext>
            </a:extLst>
          </p:cNvPr>
          <p:cNvSpPr/>
          <p:nvPr/>
        </p:nvSpPr>
        <p:spPr>
          <a:xfrm>
            <a:off x="10210800" y="5213891"/>
            <a:ext cx="491836" cy="477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38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7"/>
                                        </p:tgtEl>
                                      </p:cBhvr>
                                    </p:animEffect>
                                    <p:set>
                                      <p:cBhvr>
                                        <p:cTn id="61" dur="1" fill="hold">
                                          <p:stCondLst>
                                            <p:cond delay="499"/>
                                          </p:stCondLst>
                                        </p:cTn>
                                        <p:tgtEl>
                                          <p:spTgt spid="7"/>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Other Choices Can Speak Volumes?</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4813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 Raw Pointer Always A Non-owning Pointer?</a:t>
            </a:r>
          </a:p>
        </p:txBody>
      </p:sp>
      <p:sp>
        <p:nvSpPr>
          <p:cNvPr id="3" name="Content Placeholder 2"/>
          <p:cNvSpPr>
            <a:spLocks noGrp="1"/>
          </p:cNvSpPr>
          <p:nvPr>
            <p:ph idx="1"/>
          </p:nvPr>
        </p:nvSpPr>
        <p:spPr>
          <a:xfrm>
            <a:off x="838200" y="1825625"/>
            <a:ext cx="10515600" cy="4683086"/>
          </a:xfrm>
        </p:spPr>
        <p:txBody>
          <a:bodyPr>
            <a:normAutofit/>
          </a:bodyPr>
          <a:lstStyle/>
          <a:p>
            <a:endParaRPr lang="en-US" dirty="0"/>
          </a:p>
          <a:p>
            <a:endParaRPr lang="en-US" dirty="0"/>
          </a:p>
          <a:p>
            <a:endParaRPr lang="en-US" dirty="0"/>
          </a:p>
          <a:p>
            <a:endParaRPr lang="en-US" dirty="0"/>
          </a:p>
          <a:p>
            <a:r>
              <a:rPr lang="en-US" dirty="0"/>
              <a:t>Does this code use smart pointers? </a:t>
            </a:r>
          </a:p>
          <a:p>
            <a:r>
              <a:rPr lang="en-US" dirty="0"/>
              <a:t>Is there a lot of new and delete? Rule of 3 or 5?</a:t>
            </a:r>
          </a:p>
          <a:p>
            <a:pPr lvl="1"/>
            <a:r>
              <a:rPr lang="en-US" dirty="0"/>
              <a:t>Are there any destructors anywhere?</a:t>
            </a:r>
          </a:p>
          <a:p>
            <a:endParaRPr lang="en-US" dirty="0"/>
          </a:p>
        </p:txBody>
      </p:sp>
      <p:sp>
        <p:nvSpPr>
          <p:cNvPr id="4" name="Content Placeholder 2"/>
          <p:cNvSpPr txBox="1">
            <a:spLocks/>
          </p:cNvSpPr>
          <p:nvPr/>
        </p:nvSpPr>
        <p:spPr>
          <a:xfrm>
            <a:off x="2098961" y="2256992"/>
            <a:ext cx="6615545" cy="605848"/>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bool </a:t>
            </a:r>
            <a:r>
              <a:rPr lang="en-US" dirty="0" err="1"/>
              <a:t>sendEmails</a:t>
            </a:r>
            <a:r>
              <a:rPr lang="en-US" dirty="0"/>
              <a:t>(Employee* </a:t>
            </a:r>
            <a:r>
              <a:rPr lang="en-US" dirty="0" err="1"/>
              <a:t>pe</a:t>
            </a:r>
            <a:r>
              <a:rPr lang="en-US" dirty="0"/>
              <a:t>)</a:t>
            </a:r>
            <a:endParaRPr lang="en-CA" dirty="0"/>
          </a:p>
        </p:txBody>
      </p:sp>
      <p:sp>
        <p:nvSpPr>
          <p:cNvPr id="5" name="Content Placeholder 2"/>
          <p:cNvSpPr txBox="1">
            <a:spLocks/>
          </p:cNvSpPr>
          <p:nvPr/>
        </p:nvSpPr>
        <p:spPr>
          <a:xfrm>
            <a:off x="2098960" y="2997777"/>
            <a:ext cx="6615545" cy="605848"/>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Message* </a:t>
            </a:r>
            <a:r>
              <a:rPr lang="en-US" dirty="0" err="1"/>
              <a:t>sendEmails</a:t>
            </a:r>
            <a:r>
              <a:rPr lang="en-US" dirty="0"/>
              <a:t>(Employee* </a:t>
            </a:r>
            <a:r>
              <a:rPr lang="en-US" dirty="0" err="1"/>
              <a:t>pe</a:t>
            </a:r>
            <a:r>
              <a:rPr lang="en-US" dirty="0"/>
              <a:t>)</a:t>
            </a:r>
            <a:endParaRPr lang="en-CA" dirty="0"/>
          </a:p>
        </p:txBody>
      </p:sp>
    </p:spTree>
    <p:extLst>
      <p:ext uri="{BB962C8B-B14F-4D97-AF65-F5344CB8AC3E}">
        <p14:creationId xmlns:p14="http://schemas.microsoft.com/office/powerpoint/2010/main" val="769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&amp; Mean? *?</a:t>
            </a:r>
            <a:endParaRPr lang="en-CA" dirty="0"/>
          </a:p>
        </p:txBody>
      </p:sp>
      <p:sp>
        <p:nvSpPr>
          <p:cNvPr id="3" name="Content Placeholder 2"/>
          <p:cNvSpPr>
            <a:spLocks noGrp="1"/>
          </p:cNvSpPr>
          <p:nvPr>
            <p:ph idx="1"/>
          </p:nvPr>
        </p:nvSpPr>
        <p:spPr/>
        <p:txBody>
          <a:bodyPr/>
          <a:lstStyle/>
          <a:p>
            <a:r>
              <a:rPr lang="en-US" dirty="0"/>
              <a:t>Is something passed by address or reference as non-</a:t>
            </a:r>
            <a:r>
              <a:rPr lang="en-US" dirty="0" err="1"/>
              <a:t>const</a:t>
            </a:r>
            <a:r>
              <a:rPr lang="en-US" dirty="0"/>
              <a:t> always changed? </a:t>
            </a:r>
          </a:p>
          <a:p>
            <a:r>
              <a:rPr lang="en-US" dirty="0"/>
              <a:t>Is there any meta-meaning to passing by address vs by reference?</a:t>
            </a:r>
          </a:p>
          <a:p>
            <a:pPr lvl="1"/>
            <a:r>
              <a:rPr lang="en-US" dirty="0"/>
              <a:t>Many style guides suggest pass-by-address to transfer ownership</a:t>
            </a:r>
          </a:p>
          <a:p>
            <a:pPr lvl="1"/>
            <a:r>
              <a:rPr lang="en-US" dirty="0"/>
              <a:t>This isn’t about what the compiler thinks</a:t>
            </a:r>
          </a:p>
          <a:p>
            <a:pPr lvl="1"/>
            <a:r>
              <a:rPr lang="en-US" dirty="0"/>
              <a:t>You have nothing in the code that mentions owning, yet maybe you’re speaking about owning anyway?</a:t>
            </a:r>
          </a:p>
          <a:p>
            <a:endParaRPr lang="en-CA" dirty="0"/>
          </a:p>
        </p:txBody>
      </p:sp>
    </p:spTree>
    <p:extLst>
      <p:ext uri="{BB962C8B-B14F-4D97-AF65-F5344CB8AC3E}">
        <p14:creationId xmlns:p14="http://schemas.microsoft.com/office/powerpoint/2010/main" val="226675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 Traditional </a:t>
            </a:r>
            <a:r>
              <a:rPr lang="en-US" dirty="0">
                <a:latin typeface="Consolas" panose="020B0609020204030204" pitchFamily="49" charset="0"/>
              </a:rPr>
              <a:t>for</a:t>
            </a:r>
            <a:r>
              <a:rPr lang="en-US" dirty="0"/>
              <a:t> Loop Always Doing Something Odd?</a:t>
            </a:r>
          </a:p>
        </p:txBody>
      </p:sp>
      <p:sp>
        <p:nvSpPr>
          <p:cNvPr id="3" name="Content Placeholder 2"/>
          <p:cNvSpPr>
            <a:spLocks noGrp="1"/>
          </p:cNvSpPr>
          <p:nvPr>
            <p:ph idx="1"/>
          </p:nvPr>
        </p:nvSpPr>
        <p:spPr>
          <a:xfrm>
            <a:off x="838200" y="1825625"/>
            <a:ext cx="10515600" cy="4683086"/>
          </a:xfrm>
        </p:spPr>
        <p:txBody>
          <a:bodyPr>
            <a:normAutofit/>
          </a:bodyPr>
          <a:lstStyle/>
          <a:p>
            <a:r>
              <a:rPr lang="en-US" dirty="0"/>
              <a:t>Why did I choose that loop?</a:t>
            </a:r>
          </a:p>
          <a:p>
            <a:pPr lvl="1"/>
            <a:r>
              <a:rPr lang="en-US" dirty="0"/>
              <a:t>Does it touch every element?</a:t>
            </a:r>
          </a:p>
          <a:p>
            <a:pPr lvl="1"/>
            <a:r>
              <a:rPr lang="en-US" dirty="0"/>
              <a:t>Was there a reason not to use a ranged for?</a:t>
            </a:r>
          </a:p>
          <a:p>
            <a:r>
              <a:rPr lang="en-US" dirty="0"/>
              <a:t>Isn’t there an algorithm for that?</a:t>
            </a:r>
          </a:p>
          <a:p>
            <a:pPr lvl="1"/>
            <a:r>
              <a:rPr lang="en-US" dirty="0"/>
              <a:t>Is this something without a name we all know</a:t>
            </a:r>
          </a:p>
          <a:p>
            <a:pPr lvl="2"/>
            <a:r>
              <a:rPr lang="en-US" dirty="0"/>
              <a:t>find, count, </a:t>
            </a:r>
            <a:r>
              <a:rPr lang="en-US" dirty="0" err="1"/>
              <a:t>all_of</a:t>
            </a:r>
            <a:r>
              <a:rPr lang="en-US" dirty="0"/>
              <a:t>, sort, …</a:t>
            </a:r>
          </a:p>
          <a:p>
            <a:pPr lvl="1"/>
            <a:r>
              <a:rPr lang="en-US" dirty="0"/>
              <a:t>If you use algorithms when you can, then your choice of a loop gets my attention</a:t>
            </a:r>
          </a:p>
          <a:p>
            <a:pPr marL="0" indent="0">
              <a:buNone/>
            </a:pPr>
            <a:endParaRPr lang="en-CA" dirty="0"/>
          </a:p>
        </p:txBody>
      </p:sp>
    </p:spTree>
    <p:extLst>
      <p:ext uri="{BB962C8B-B14F-4D97-AF65-F5344CB8AC3E}">
        <p14:creationId xmlns:p14="http://schemas.microsoft.com/office/powerpoint/2010/main" val="278299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a:t>
            </a:r>
            <a:endParaRPr lang="en-CA" dirty="0"/>
          </a:p>
        </p:txBody>
      </p:sp>
      <p:sp>
        <p:nvSpPr>
          <p:cNvPr id="3" name="Content Placeholder 2"/>
          <p:cNvSpPr>
            <a:spLocks noGrp="1"/>
          </p:cNvSpPr>
          <p:nvPr>
            <p:ph idx="1"/>
          </p:nvPr>
        </p:nvSpPr>
        <p:spPr>
          <a:xfrm>
            <a:off x="838200" y="1825625"/>
            <a:ext cx="10515600" cy="4683086"/>
          </a:xfrm>
        </p:spPr>
        <p:txBody>
          <a:bodyPr>
            <a:normAutofit/>
          </a:bodyPr>
          <a:lstStyle/>
          <a:p>
            <a:r>
              <a:rPr lang="en-US" dirty="0"/>
              <a:t>If a constructor doesn’t set a member variable after </a:t>
            </a:r>
            <a:r>
              <a:rPr lang="en-US" dirty="0">
                <a:latin typeface="Consolas" panose="020B0609020204030204" pitchFamily="49" charset="0"/>
              </a:rPr>
              <a:t>:</a:t>
            </a:r>
            <a:r>
              <a:rPr lang="en-US" dirty="0"/>
              <a:t>, perhaps:</a:t>
            </a:r>
            <a:endParaRPr lang="en-US" dirty="0">
              <a:latin typeface="Consolas" panose="020B0609020204030204" pitchFamily="49" charset="0"/>
            </a:endParaRPr>
          </a:p>
          <a:p>
            <a:pPr lvl="1"/>
            <a:r>
              <a:rPr lang="en-US" dirty="0"/>
              <a:t>There’s a </a:t>
            </a:r>
            <a:r>
              <a:rPr lang="en-US" dirty="0" err="1"/>
              <a:t>nonstatic</a:t>
            </a:r>
            <a:r>
              <a:rPr lang="en-US" dirty="0"/>
              <a:t> member initializer that does</a:t>
            </a:r>
          </a:p>
          <a:p>
            <a:pPr lvl="1"/>
            <a:r>
              <a:rPr lang="en-US" dirty="0"/>
              <a:t>It gets set in the body</a:t>
            </a:r>
          </a:p>
          <a:p>
            <a:pPr lvl="2"/>
            <a:r>
              <a:rPr lang="en-US" dirty="0"/>
              <a:t>Why?</a:t>
            </a:r>
          </a:p>
          <a:p>
            <a:pPr lvl="1"/>
            <a:r>
              <a:rPr lang="en-US" dirty="0"/>
              <a:t>It was forgotten when the member was added to the class</a:t>
            </a:r>
          </a:p>
          <a:p>
            <a:pPr lvl="2"/>
            <a:r>
              <a:rPr lang="en-US" dirty="0"/>
              <a:t>Bonus points: forgotten in only one of the 5 constructors</a:t>
            </a:r>
          </a:p>
          <a:p>
            <a:endParaRPr lang="en-US" dirty="0"/>
          </a:p>
          <a:p>
            <a:r>
              <a:rPr lang="en-US" dirty="0"/>
              <a:t>What does it mean when I initialize something to its default value?</a:t>
            </a:r>
          </a:p>
          <a:p>
            <a:pPr lvl="1"/>
            <a:r>
              <a:rPr lang="en-US" dirty="0">
                <a:latin typeface="Consolas" panose="020B0609020204030204" pitchFamily="49" charset="0"/>
              </a:rPr>
              <a:t>string s = "";</a:t>
            </a:r>
          </a:p>
          <a:p>
            <a:pPr lvl="1"/>
            <a:r>
              <a:rPr lang="en-US" dirty="0">
                <a:latin typeface="Consolas" panose="020B0609020204030204" pitchFamily="49" charset="0"/>
              </a:rPr>
              <a:t>vector&lt;Employee&gt; department(0);</a:t>
            </a:r>
          </a:p>
          <a:p>
            <a:pPr marL="0" indent="0">
              <a:buNone/>
            </a:pPr>
            <a:endParaRPr lang="en-CA" dirty="0"/>
          </a:p>
        </p:txBody>
      </p:sp>
    </p:spTree>
    <p:extLst>
      <p:ext uri="{BB962C8B-B14F-4D97-AF65-F5344CB8AC3E}">
        <p14:creationId xmlns:p14="http://schemas.microsoft.com/office/powerpoint/2010/main" val="393914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Code is a Form of Communication</a:t>
            </a:r>
            <a:endParaRPr lang="en-CA" dirty="0"/>
          </a:p>
        </p:txBody>
      </p:sp>
      <p:sp>
        <p:nvSpPr>
          <p:cNvPr id="3" name="Content Placeholder 2"/>
          <p:cNvSpPr>
            <a:spLocks noGrp="1"/>
          </p:cNvSpPr>
          <p:nvPr>
            <p:ph idx="1"/>
          </p:nvPr>
        </p:nvSpPr>
        <p:spPr/>
        <p:txBody>
          <a:bodyPr/>
          <a:lstStyle/>
          <a:p>
            <a:r>
              <a:rPr lang="en-US" dirty="0"/>
              <a:t>We’re primarily communicating with the future</a:t>
            </a:r>
          </a:p>
          <a:p>
            <a:r>
              <a:rPr lang="en-US" dirty="0"/>
              <a:t>With ourselves, and with some strangers</a:t>
            </a:r>
          </a:p>
          <a:p>
            <a:r>
              <a:rPr lang="en-US" dirty="0"/>
              <a:t>We’re leaving what trail markers we can for those who follow us</a:t>
            </a:r>
          </a:p>
          <a:p>
            <a:endParaRPr lang="en-US" dirty="0"/>
          </a:p>
          <a:p>
            <a:r>
              <a:rPr lang="en-US" dirty="0"/>
              <a:t>It’s not enough for the code to compile</a:t>
            </a:r>
          </a:p>
          <a:p>
            <a:r>
              <a:rPr lang="en-US" dirty="0"/>
              <a:t>It’s not enough for the code to run without error</a:t>
            </a:r>
          </a:p>
          <a:p>
            <a:r>
              <a:rPr lang="en-US" dirty="0"/>
              <a:t>It has to be understood, by humans</a:t>
            </a:r>
            <a:endParaRPr lang="en-CA"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036" y="1357745"/>
            <a:ext cx="9587345" cy="7190509"/>
          </a:xfrm>
          <a:prstGeom prst="rect">
            <a:avLst/>
          </a:prstGeom>
        </p:spPr>
      </p:pic>
    </p:spTree>
    <p:extLst>
      <p:ext uri="{BB962C8B-B14F-4D97-AF65-F5344CB8AC3E}">
        <p14:creationId xmlns:p14="http://schemas.microsoft.com/office/powerpoint/2010/main" val="25649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893" y="384591"/>
            <a:ext cx="10515600" cy="1325563"/>
          </a:xfrm>
        </p:spPr>
        <p:txBody>
          <a:bodyPr/>
          <a:lstStyle/>
          <a:p>
            <a:r>
              <a:rPr lang="en-US" dirty="0"/>
              <a:t>Could The Language Help Us?</a:t>
            </a:r>
            <a:endParaRPr lang="en-CA" dirty="0"/>
          </a:p>
        </p:txBody>
      </p:sp>
      <p:sp>
        <p:nvSpPr>
          <p:cNvPr id="3" name="Content Placeholder 2"/>
          <p:cNvSpPr>
            <a:spLocks noGrp="1"/>
          </p:cNvSpPr>
          <p:nvPr>
            <p:ph idx="1"/>
          </p:nvPr>
        </p:nvSpPr>
        <p:spPr>
          <a:xfrm>
            <a:off x="552893" y="1825625"/>
            <a:ext cx="10800907" cy="4351338"/>
          </a:xfrm>
        </p:spPr>
        <p:txBody>
          <a:bodyPr/>
          <a:lstStyle/>
          <a:p>
            <a:r>
              <a:rPr lang="en-US" dirty="0"/>
              <a:t>Should we add keywords or attributes? Would you use them?</a:t>
            </a:r>
          </a:p>
          <a:p>
            <a:pPr lvl="1"/>
            <a:r>
              <a:rPr lang="en-US" dirty="0"/>
              <a:t>implicit</a:t>
            </a:r>
          </a:p>
          <a:p>
            <a:pPr lvl="1"/>
            <a:r>
              <a:rPr lang="en-US" dirty="0" err="1"/>
              <a:t>const</a:t>
            </a:r>
            <a:r>
              <a:rPr lang="en-US" dirty="0"/>
              <a:t>(false)</a:t>
            </a:r>
          </a:p>
          <a:p>
            <a:pPr lvl="1"/>
            <a:r>
              <a:rPr lang="en-US" dirty="0" err="1"/>
              <a:t>nonvirtual</a:t>
            </a:r>
            <a:endParaRPr lang="en-US" dirty="0"/>
          </a:p>
          <a:p>
            <a:pPr lvl="1"/>
            <a:r>
              <a:rPr lang="en-US" dirty="0" err="1"/>
              <a:t>ByVal</a:t>
            </a:r>
            <a:endParaRPr lang="en-US" dirty="0"/>
          </a:p>
          <a:p>
            <a:r>
              <a:rPr lang="en-US" dirty="0"/>
              <a:t>Are you using </a:t>
            </a:r>
            <a:r>
              <a:rPr lang="en-US" dirty="0" err="1"/>
              <a:t>fallthrough</a:t>
            </a:r>
            <a:r>
              <a:rPr lang="en-US" dirty="0"/>
              <a:t> </a:t>
            </a:r>
            <a:br>
              <a:rPr lang="en-US" dirty="0"/>
            </a:br>
            <a:r>
              <a:rPr lang="en-US" dirty="0"/>
              <a:t>and </a:t>
            </a:r>
            <a:r>
              <a:rPr lang="en-US" dirty="0" err="1"/>
              <a:t>maybe_unused</a:t>
            </a:r>
            <a:r>
              <a:rPr lang="en-US" dirty="0"/>
              <a:t>? </a:t>
            </a:r>
          </a:p>
          <a:p>
            <a:pPr lvl="1"/>
            <a:r>
              <a:rPr lang="en-US" dirty="0"/>
              <a:t>Why not?</a:t>
            </a:r>
            <a:endParaRPr lang="en-CA" dirty="0"/>
          </a:p>
        </p:txBody>
      </p:sp>
      <p:pic>
        <p:nvPicPr>
          <p:cNvPr id="4" name="Picture 3"/>
          <p:cNvPicPr>
            <a:picLocks noChangeAspect="1"/>
          </p:cNvPicPr>
          <p:nvPr/>
        </p:nvPicPr>
        <p:blipFill>
          <a:blip r:embed="rId3"/>
          <a:stretch>
            <a:fillRect/>
          </a:stretch>
        </p:blipFill>
        <p:spPr>
          <a:xfrm>
            <a:off x="4927800" y="2920246"/>
            <a:ext cx="7129521" cy="3803073"/>
          </a:xfrm>
          <a:prstGeom prst="rect">
            <a:avLst/>
          </a:prstGeom>
          <a:effectLst>
            <a:glow rad="228600">
              <a:schemeClr val="accent5">
                <a:satMod val="175000"/>
                <a:alpha val="40000"/>
              </a:schemeClr>
            </a:glow>
          </a:effectLst>
        </p:spPr>
      </p:pic>
    </p:spTree>
    <p:extLst>
      <p:ext uri="{BB962C8B-B14F-4D97-AF65-F5344CB8AC3E}">
        <p14:creationId xmlns:p14="http://schemas.microsoft.com/office/powerpoint/2010/main" val="1056211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Call To Action</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255140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Communicate</a:t>
            </a:r>
            <a:endParaRPr lang="en-CA" dirty="0"/>
          </a:p>
        </p:txBody>
      </p:sp>
      <p:sp>
        <p:nvSpPr>
          <p:cNvPr id="3" name="Content Placeholder 2"/>
          <p:cNvSpPr>
            <a:spLocks noGrp="1"/>
          </p:cNvSpPr>
          <p:nvPr>
            <p:ph idx="1"/>
          </p:nvPr>
        </p:nvSpPr>
        <p:spPr/>
        <p:txBody>
          <a:bodyPr>
            <a:normAutofit/>
          </a:bodyPr>
          <a:lstStyle/>
          <a:p>
            <a:r>
              <a:rPr lang="en-US" dirty="0"/>
              <a:t>Clear code involves thinking about what you are telling the future reader</a:t>
            </a:r>
          </a:p>
          <a:p>
            <a:r>
              <a:rPr lang="en-US" dirty="0"/>
              <a:t>Show them why you did this</a:t>
            </a:r>
          </a:p>
          <a:p>
            <a:r>
              <a:rPr lang="en-US" dirty="0"/>
              <a:t>No puzzles or mysteries</a:t>
            </a:r>
          </a:p>
          <a:p>
            <a:r>
              <a:rPr lang="en-US" dirty="0"/>
              <a:t>No chance to think you were foolish </a:t>
            </a:r>
            <a:br>
              <a:rPr lang="en-US" dirty="0"/>
            </a:br>
            <a:r>
              <a:rPr lang="en-US" dirty="0"/>
              <a:t>or ill-informed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739" y="2343150"/>
            <a:ext cx="4514850" cy="4514850"/>
          </a:xfrm>
          <a:prstGeom prst="rect">
            <a:avLst/>
          </a:prstGeom>
        </p:spPr>
      </p:pic>
    </p:spTree>
    <p:extLst>
      <p:ext uri="{BB962C8B-B14F-4D97-AF65-F5344CB8AC3E}">
        <p14:creationId xmlns:p14="http://schemas.microsoft.com/office/powerpoint/2010/main" val="267138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Not in Your Code?</a:t>
            </a:r>
            <a:endParaRPr lang="en-CA" dirty="0"/>
          </a:p>
        </p:txBody>
      </p:sp>
      <p:sp>
        <p:nvSpPr>
          <p:cNvPr id="3" name="Content Placeholder 2"/>
          <p:cNvSpPr>
            <a:spLocks noGrp="1"/>
          </p:cNvSpPr>
          <p:nvPr>
            <p:ph idx="1"/>
          </p:nvPr>
        </p:nvSpPr>
        <p:spPr/>
        <p:txBody>
          <a:bodyPr>
            <a:normAutofit/>
          </a:bodyPr>
          <a:lstStyle/>
          <a:p>
            <a:r>
              <a:rPr lang="en-US" dirty="0"/>
              <a:t>Think about what you’re not including or doing</a:t>
            </a:r>
          </a:p>
          <a:p>
            <a:r>
              <a:rPr lang="en-US" dirty="0"/>
              <a:t>The other ways you could have done this</a:t>
            </a:r>
          </a:p>
          <a:p>
            <a:r>
              <a:rPr lang="en-US" dirty="0"/>
              <a:t>The other choices you could have made</a:t>
            </a:r>
          </a:p>
          <a:p>
            <a:r>
              <a:rPr lang="en-US" dirty="0"/>
              <a:t>Can people learn from a seemingly arbitrary choice?</a:t>
            </a:r>
          </a:p>
        </p:txBody>
      </p:sp>
    </p:spTree>
    <p:extLst>
      <p:ext uri="{BB962C8B-B14F-4D97-AF65-F5344CB8AC3E}">
        <p14:creationId xmlns:p14="http://schemas.microsoft.com/office/powerpoint/2010/main" val="223134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Nothingness</a:t>
            </a:r>
            <a:endParaRPr lang="en-CA" dirty="0"/>
          </a:p>
        </p:txBody>
      </p:sp>
      <p:sp>
        <p:nvSpPr>
          <p:cNvPr id="3" name="Content Placeholder 2"/>
          <p:cNvSpPr>
            <a:spLocks noGrp="1"/>
          </p:cNvSpPr>
          <p:nvPr>
            <p:ph idx="1"/>
          </p:nvPr>
        </p:nvSpPr>
        <p:spPr/>
        <p:txBody>
          <a:bodyPr>
            <a:normAutofit/>
          </a:bodyPr>
          <a:lstStyle/>
          <a:p>
            <a:r>
              <a:rPr lang="en-US" dirty="0"/>
              <a:t>Can you express your choice without nothingness?</a:t>
            </a:r>
          </a:p>
          <a:p>
            <a:pPr lvl="1"/>
            <a:r>
              <a:rPr lang="en-US" dirty="0"/>
              <a:t>A little verbosity goes a long way</a:t>
            </a:r>
          </a:p>
          <a:p>
            <a:r>
              <a:rPr lang="en-US" dirty="0"/>
              <a:t>If the only way to express yourself is with nothingness, then fine, but make that nothingness speak</a:t>
            </a:r>
          </a:p>
          <a:p>
            <a:pPr lvl="1"/>
            <a:r>
              <a:rPr lang="en-US" dirty="0"/>
              <a:t>Context</a:t>
            </a:r>
          </a:p>
          <a:p>
            <a:pPr lvl="1"/>
            <a:r>
              <a:rPr lang="en-US" dirty="0"/>
              <a:t>Show your </a:t>
            </a:r>
            <a:r>
              <a:rPr lang="en-US" dirty="0" err="1"/>
              <a:t>colours</a:t>
            </a:r>
            <a:endParaRPr lang="en-CA" dirty="0"/>
          </a:p>
        </p:txBody>
      </p:sp>
    </p:spTree>
    <p:extLst>
      <p:ext uri="{BB962C8B-B14F-4D97-AF65-F5344CB8AC3E}">
        <p14:creationId xmlns:p14="http://schemas.microsoft.com/office/powerpoint/2010/main" val="66995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677731" y="2244436"/>
            <a:ext cx="5423579" cy="4613564"/>
          </a:xfrm>
          <a:prstGeom prst="rect">
            <a:avLst/>
          </a:prstGeom>
        </p:spPr>
      </p:pic>
      <p:sp>
        <p:nvSpPr>
          <p:cNvPr id="2" name="Title 1"/>
          <p:cNvSpPr>
            <a:spLocks noGrp="1"/>
          </p:cNvSpPr>
          <p:nvPr>
            <p:ph type="title"/>
          </p:nvPr>
        </p:nvSpPr>
        <p:spPr/>
        <p:txBody>
          <a:bodyPr/>
          <a:lstStyle/>
          <a:p>
            <a:r>
              <a:rPr lang="en-US" dirty="0"/>
              <a:t>Use Nothing In a Generous Way</a:t>
            </a:r>
            <a:endParaRPr lang="en-CA" dirty="0"/>
          </a:p>
        </p:txBody>
      </p:sp>
      <p:sp>
        <p:nvSpPr>
          <p:cNvPr id="3" name="Content Placeholder 2"/>
          <p:cNvSpPr>
            <a:spLocks noGrp="1"/>
          </p:cNvSpPr>
          <p:nvPr>
            <p:ph idx="1"/>
          </p:nvPr>
        </p:nvSpPr>
        <p:spPr>
          <a:xfrm>
            <a:off x="838201" y="1825625"/>
            <a:ext cx="6269182" cy="4351338"/>
          </a:xfrm>
        </p:spPr>
        <p:txBody>
          <a:bodyPr/>
          <a:lstStyle/>
          <a:p>
            <a:r>
              <a:rPr lang="en-US" dirty="0"/>
              <a:t>Give that future reader all they need </a:t>
            </a:r>
          </a:p>
          <a:p>
            <a:r>
              <a:rPr lang="en-US" dirty="0"/>
              <a:t>Make sure your nothing speaks volumes</a:t>
            </a:r>
            <a:endParaRPr lang="en-CA" dirty="0"/>
          </a:p>
          <a:p>
            <a:r>
              <a:rPr lang="en-US" dirty="0"/>
              <a:t>Ensure that they </a:t>
            </a:r>
            <a:r>
              <a:rPr lang="en-US"/>
              <a:t>will understand</a:t>
            </a:r>
            <a:endParaRPr lang="en-US" dirty="0"/>
          </a:p>
        </p:txBody>
      </p:sp>
    </p:spTree>
    <p:extLst>
      <p:ext uri="{BB962C8B-B14F-4D97-AF65-F5344CB8AC3E}">
        <p14:creationId xmlns:p14="http://schemas.microsoft.com/office/powerpoint/2010/main" val="415358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Code</a:t>
            </a:r>
            <a:endParaRPr lang="en-CA" dirty="0"/>
          </a:p>
        </p:txBody>
      </p:sp>
      <p:sp>
        <p:nvSpPr>
          <p:cNvPr id="3" name="Content Placeholder 2"/>
          <p:cNvSpPr>
            <a:spLocks noGrp="1"/>
          </p:cNvSpPr>
          <p:nvPr>
            <p:ph idx="1"/>
          </p:nvPr>
        </p:nvSpPr>
        <p:spPr/>
        <p:txBody>
          <a:bodyPr/>
          <a:lstStyle/>
          <a:p>
            <a:r>
              <a:rPr lang="en-US" dirty="0"/>
              <a:t>What the heck does this do?</a:t>
            </a:r>
          </a:p>
          <a:p>
            <a:r>
              <a:rPr lang="en-US" dirty="0"/>
              <a:t>Why is it doing that?</a:t>
            </a:r>
          </a:p>
          <a:p>
            <a:r>
              <a:rPr lang="en-US" dirty="0"/>
              <a:t>Are we sure this actually works?</a:t>
            </a:r>
          </a:p>
          <a:p>
            <a:r>
              <a:rPr lang="en-US" dirty="0"/>
              <a:t>What no-talent sad beginner wrote this?</a:t>
            </a:r>
          </a:p>
          <a:p>
            <a:pPr lvl="1"/>
            <a:r>
              <a:rPr lang="en-US" dirty="0"/>
              <a:t>Oh, right, me</a:t>
            </a:r>
          </a:p>
          <a:p>
            <a:r>
              <a:rPr lang="en-US" dirty="0"/>
              <a:t>I bet that silly goose never considered …</a:t>
            </a:r>
            <a:endParaRPr lang="en-CA" dirty="0"/>
          </a:p>
        </p:txBody>
      </p:sp>
    </p:spTree>
    <p:extLst>
      <p:ext uri="{BB962C8B-B14F-4D97-AF65-F5344CB8AC3E}">
        <p14:creationId xmlns:p14="http://schemas.microsoft.com/office/powerpoint/2010/main" val="25839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Written Code</a:t>
            </a:r>
            <a:endParaRPr lang="en-CA" dirty="0"/>
          </a:p>
        </p:txBody>
      </p:sp>
      <p:sp>
        <p:nvSpPr>
          <p:cNvPr id="3" name="Content Placeholder 2"/>
          <p:cNvSpPr>
            <a:spLocks noGrp="1"/>
          </p:cNvSpPr>
          <p:nvPr>
            <p:ph idx="1"/>
          </p:nvPr>
        </p:nvSpPr>
        <p:spPr/>
        <p:txBody>
          <a:bodyPr/>
          <a:lstStyle/>
          <a:p>
            <a:r>
              <a:rPr lang="en-US" dirty="0"/>
              <a:t>Works</a:t>
            </a:r>
          </a:p>
          <a:p>
            <a:r>
              <a:rPr lang="en-US" dirty="0"/>
              <a:t>Works in other compilers and on other platforms</a:t>
            </a:r>
          </a:p>
          <a:p>
            <a:r>
              <a:rPr lang="en-US" dirty="0"/>
              <a:t>Has considered those questions and pre-answers them</a:t>
            </a:r>
          </a:p>
          <a:p>
            <a:endParaRPr lang="en-US" dirty="0"/>
          </a:p>
          <a:p>
            <a:r>
              <a:rPr lang="en-US" dirty="0"/>
              <a:t>Expressive</a:t>
            </a:r>
          </a:p>
          <a:p>
            <a:r>
              <a:rPr lang="en-US" dirty="0"/>
              <a:t>Transparent</a:t>
            </a:r>
          </a:p>
          <a:p>
            <a:r>
              <a:rPr lang="en-US" dirty="0"/>
              <a:t>Communicative</a:t>
            </a:r>
            <a:endParaRPr lang="en-CA" dirty="0"/>
          </a:p>
        </p:txBody>
      </p:sp>
      <p:sp>
        <p:nvSpPr>
          <p:cNvPr id="4" name="Content Placeholder 2"/>
          <p:cNvSpPr txBox="1">
            <a:spLocks/>
          </p:cNvSpPr>
          <p:nvPr/>
        </p:nvSpPr>
        <p:spPr>
          <a:xfrm>
            <a:off x="5209308" y="3246870"/>
            <a:ext cx="6615545" cy="3065030"/>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 </a:t>
            </a:r>
          </a:p>
          <a:p>
            <a:pPr marL="0" indent="0">
              <a:buNone/>
            </a:pPr>
            <a:r>
              <a:rPr lang="en-CA" dirty="0"/>
              <a:t>orders.cpp </a:t>
            </a:r>
          </a:p>
          <a:p>
            <a:pPr marL="0" indent="0">
              <a:buNone/>
            </a:pPr>
            <a:r>
              <a:rPr lang="en-CA" dirty="0"/>
              <a:t>Purpose: Calculates the total of all orders Author: Jo Programmer</a:t>
            </a:r>
          </a:p>
          <a:p>
            <a:pPr marL="0" indent="0">
              <a:buNone/>
            </a:pPr>
            <a:r>
              <a:rPr lang="en-CA" dirty="0"/>
              <a:t>Last Modified: 4/10/06 </a:t>
            </a:r>
          </a:p>
          <a:p>
            <a:pPr marL="0" indent="0">
              <a:buNone/>
            </a:pPr>
            <a:r>
              <a:rPr lang="en-CA" dirty="0"/>
              <a:t>*/</a:t>
            </a:r>
          </a:p>
        </p:txBody>
      </p:sp>
    </p:spTree>
    <p:extLst>
      <p:ext uri="{BB962C8B-B14F-4D97-AF65-F5344CB8AC3E}">
        <p14:creationId xmlns:p14="http://schemas.microsoft.com/office/powerpoint/2010/main" val="383938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Roger Orr’s </a:t>
            </a:r>
            <a:r>
              <a:rPr lang="en-US" dirty="0" err="1"/>
              <a:t>Favourite</a:t>
            </a:r>
            <a:r>
              <a:rPr lang="en-US" dirty="0"/>
              <a:t> Code Snippet</a:t>
            </a:r>
            <a:endParaRPr lang="en-CA" dirty="0"/>
          </a:p>
        </p:txBody>
      </p:sp>
      <p:sp>
        <p:nvSpPr>
          <p:cNvPr id="3" name="Content Placeholder 2"/>
          <p:cNvSpPr>
            <a:spLocks noGrp="1"/>
          </p:cNvSpPr>
          <p:nvPr>
            <p:ph idx="1"/>
          </p:nvPr>
        </p:nvSpPr>
        <p:spPr/>
        <p:txBody>
          <a:bodyPr>
            <a:noAutofit/>
          </a:bodyPr>
          <a:lstStyle/>
          <a:p>
            <a:pPr marL="0" indent="0">
              <a:buNone/>
            </a:pPr>
            <a:r>
              <a:rPr lang="en-US" sz="34400" dirty="0"/>
              <a:t>}</a:t>
            </a:r>
            <a:endParaRPr lang="en-CA" sz="34400" dirty="0"/>
          </a:p>
        </p:txBody>
      </p:sp>
    </p:spTree>
    <p:extLst>
      <p:ext uri="{BB962C8B-B14F-4D97-AF65-F5344CB8AC3E}">
        <p14:creationId xmlns:p14="http://schemas.microsoft.com/office/powerpoint/2010/main" val="61053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a:t>
            </a:r>
            <a:endParaRPr lang="en-CA" dirty="0"/>
          </a:p>
        </p:txBody>
      </p:sp>
      <p:sp>
        <p:nvSpPr>
          <p:cNvPr id="3" name="Content Placeholder 2"/>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362725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Saying Nothing Sometimes Means Nothing</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a:latin typeface="Consolas" panose="020B0609020204030204" pitchFamily="49" charset="0"/>
              </a:rPr>
              <a:t>class Holder</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private:</a:t>
            </a:r>
          </a:p>
          <a:p>
            <a:pPr marL="0" indent="0">
              <a:buNone/>
            </a:pPr>
            <a:r>
              <a:rPr lang="en-CA" dirty="0">
                <a:latin typeface="Consolas" panose="020B0609020204030204" pitchFamily="49" charset="0"/>
              </a:rPr>
              <a:t>	</a:t>
            </a:r>
            <a:r>
              <a:rPr lang="en-CA" dirty="0" err="1">
                <a:latin typeface="Consolas" panose="020B0609020204030204" pitchFamily="49" charset="0"/>
              </a:rPr>
              <a:t>int</a:t>
            </a:r>
            <a:r>
              <a:rPr lang="en-CA" dirty="0">
                <a:latin typeface="Consolas" panose="020B0609020204030204" pitchFamily="49" charset="0"/>
              </a:rPr>
              <a:t> number;</a:t>
            </a:r>
          </a:p>
          <a:p>
            <a:pPr marL="0" indent="0">
              <a:buNone/>
            </a:pPr>
            <a:r>
              <a:rPr lang="en-CA" dirty="0">
                <a:latin typeface="Consolas" panose="020B0609020204030204" pitchFamily="49" charset="0"/>
              </a:rPr>
              <a:t>public:</a:t>
            </a:r>
          </a:p>
          <a:p>
            <a:pPr marL="0" indent="0">
              <a:buNone/>
            </a:pPr>
            <a:r>
              <a:rPr lang="en-CA" dirty="0">
                <a:latin typeface="Consolas" panose="020B0609020204030204" pitchFamily="49" charset="0"/>
              </a:rPr>
              <a:t>	Holder(</a:t>
            </a:r>
            <a:r>
              <a:rPr lang="en-CA" dirty="0" err="1">
                <a:latin typeface="Consolas" panose="020B0609020204030204" pitchFamily="49" charset="0"/>
              </a:rPr>
              <a:t>int</a:t>
            </a:r>
            <a:r>
              <a:rPr lang="en-CA" dirty="0">
                <a:latin typeface="Consolas" panose="020B0609020204030204" pitchFamily="49" charset="0"/>
              </a:rPr>
              <a:t> </a:t>
            </a:r>
            <a:r>
              <a:rPr lang="en-CA" dirty="0" err="1">
                <a:latin typeface="Consolas" panose="020B0609020204030204" pitchFamily="49" charset="0"/>
              </a:rPr>
              <a:t>i</a:t>
            </a:r>
            <a:r>
              <a:rPr lang="en-CA" dirty="0">
                <a:latin typeface="Consolas" panose="020B0609020204030204" pitchFamily="49" charset="0"/>
              </a:rPr>
              <a:t>);</a:t>
            </a:r>
          </a:p>
          <a:p>
            <a:pPr marL="0" indent="0">
              <a:buNone/>
            </a:pPr>
            <a:r>
              <a:rPr lang="en-CA" dirty="0">
                <a:latin typeface="Consolas" panose="020B0609020204030204" pitchFamily="49" charset="0"/>
              </a:rPr>
              <a:t>	Holder();</a:t>
            </a:r>
          </a:p>
          <a:p>
            <a:pPr marL="0" indent="0">
              <a:buNone/>
            </a:pPr>
            <a:r>
              <a:rPr lang="en-CA" dirty="0">
                <a:latin typeface="Consolas" panose="020B0609020204030204" pitchFamily="49" charset="0"/>
              </a:rPr>
              <a:t>	void inc() { number++; }</a:t>
            </a:r>
          </a:p>
          <a:p>
            <a:pPr marL="0" indent="0">
              <a:buNone/>
            </a:pPr>
            <a:r>
              <a:rPr lang="en-CA" dirty="0">
                <a:latin typeface="Consolas" panose="020B0609020204030204" pitchFamily="49" charset="0"/>
              </a:rPr>
              <a:t>	</a:t>
            </a:r>
            <a:r>
              <a:rPr lang="en-CA" dirty="0" err="1">
                <a:latin typeface="Consolas" panose="020B0609020204030204" pitchFamily="49" charset="0"/>
              </a:rPr>
              <a:t>int</a:t>
            </a:r>
            <a:r>
              <a:rPr lang="en-CA" dirty="0">
                <a:latin typeface="Consolas" panose="020B0609020204030204" pitchFamily="49" charset="0"/>
              </a:rPr>
              <a:t> </a:t>
            </a:r>
            <a:r>
              <a:rPr lang="en-CA" dirty="0" err="1">
                <a:latin typeface="Consolas" panose="020B0609020204030204" pitchFamily="49" charset="0"/>
              </a:rPr>
              <a:t>getNumber</a:t>
            </a:r>
            <a:r>
              <a:rPr lang="en-CA" dirty="0">
                <a:latin typeface="Consolas" panose="020B0609020204030204" pitchFamily="49" charset="0"/>
              </a:rPr>
              <a:t>() { return number; }</a:t>
            </a:r>
          </a:p>
          <a:p>
            <a:pPr marL="0" indent="0">
              <a:buNone/>
            </a:pPr>
            <a:r>
              <a:rPr lang="en-CA" dirty="0">
                <a:latin typeface="Consolas" panose="020B0609020204030204" pitchFamily="49" charset="0"/>
              </a:rPr>
              <a:t>	</a:t>
            </a:r>
            <a:r>
              <a:rPr lang="en-CA" dirty="0" err="1">
                <a:latin typeface="Consolas" panose="020B0609020204030204" pitchFamily="49" charset="0"/>
              </a:rPr>
              <a:t>std</a:t>
            </a:r>
            <a:r>
              <a:rPr lang="en-CA" dirty="0">
                <a:latin typeface="Consolas" panose="020B0609020204030204" pitchFamily="49" charset="0"/>
              </a:rPr>
              <a:t>::string </a:t>
            </a:r>
            <a:r>
              <a:rPr lang="en-CA" dirty="0" err="1">
                <a:latin typeface="Consolas" panose="020B0609020204030204" pitchFamily="49" charset="0"/>
              </a:rPr>
              <a:t>to_string</a:t>
            </a:r>
            <a:r>
              <a:rPr lang="en-CA" dirty="0">
                <a:latin typeface="Consolas" panose="020B0609020204030204" pitchFamily="49" charset="0"/>
              </a:rPr>
              <a:t>();</a:t>
            </a:r>
          </a:p>
          <a:p>
            <a:pPr marL="0" indent="0">
              <a:buNone/>
            </a:pPr>
            <a:r>
              <a:rPr lang="en-CA" dirty="0">
                <a:latin typeface="Consolas" panose="020B0609020204030204" pitchFamily="49" charset="0"/>
              </a:rPr>
              <a:t>};</a:t>
            </a:r>
          </a:p>
        </p:txBody>
      </p:sp>
    </p:spTree>
    <p:extLst>
      <p:ext uri="{BB962C8B-B14F-4D97-AF65-F5344CB8AC3E}">
        <p14:creationId xmlns:p14="http://schemas.microsoft.com/office/powerpoint/2010/main" val="69219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Saying Nothing Sometimes Speaks Volumes</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CA" dirty="0">
                <a:latin typeface="Consolas" panose="020B0609020204030204" pitchFamily="49" charset="0"/>
              </a:rPr>
              <a:t>class Holder</a:t>
            </a:r>
          </a:p>
          <a:p>
            <a:pPr marL="0" indent="0">
              <a:buNone/>
            </a:pPr>
            <a:r>
              <a:rPr lang="en-CA" dirty="0">
                <a:latin typeface="Consolas" panose="020B0609020204030204" pitchFamily="49" charset="0"/>
              </a:rPr>
              <a:t>{</a:t>
            </a:r>
          </a:p>
          <a:p>
            <a:pPr marL="0" indent="0">
              <a:buNone/>
            </a:pPr>
            <a:r>
              <a:rPr lang="en-CA" dirty="0">
                <a:latin typeface="Consolas" panose="020B0609020204030204" pitchFamily="49" charset="0"/>
              </a:rPr>
              <a:t>private:</a:t>
            </a:r>
          </a:p>
          <a:p>
            <a:pPr marL="0" indent="0">
              <a:buNone/>
            </a:pPr>
            <a:r>
              <a:rPr lang="en-CA" dirty="0">
                <a:latin typeface="Consolas" panose="020B0609020204030204" pitchFamily="49" charset="0"/>
              </a:rPr>
              <a:t>	</a:t>
            </a:r>
            <a:r>
              <a:rPr lang="en-CA" dirty="0" err="1">
                <a:latin typeface="Consolas" panose="020B0609020204030204" pitchFamily="49" charset="0"/>
              </a:rPr>
              <a:t>int</a:t>
            </a:r>
            <a:r>
              <a:rPr lang="en-CA" dirty="0">
                <a:latin typeface="Consolas" panose="020B0609020204030204" pitchFamily="49" charset="0"/>
              </a:rPr>
              <a:t> number;</a:t>
            </a:r>
          </a:p>
          <a:p>
            <a:pPr marL="0" indent="0">
              <a:buNone/>
            </a:pPr>
            <a:r>
              <a:rPr lang="en-CA" dirty="0">
                <a:latin typeface="Consolas" panose="020B0609020204030204" pitchFamily="49" charset="0"/>
              </a:rPr>
              <a:t>public:</a:t>
            </a:r>
          </a:p>
          <a:p>
            <a:pPr marL="0" indent="0">
              <a:buNone/>
            </a:pPr>
            <a:r>
              <a:rPr lang="en-CA" dirty="0">
                <a:latin typeface="Consolas" panose="020B0609020204030204" pitchFamily="49" charset="0"/>
              </a:rPr>
              <a:t>	</a:t>
            </a:r>
            <a:r>
              <a:rPr lang="en-CA" dirty="0">
                <a:solidFill>
                  <a:srgbClr val="FF0000"/>
                </a:solidFill>
                <a:latin typeface="Consolas" panose="020B0609020204030204" pitchFamily="49" charset="0"/>
              </a:rPr>
              <a:t>explicit</a:t>
            </a:r>
            <a:r>
              <a:rPr lang="en-CA" dirty="0">
                <a:latin typeface="Consolas" panose="020B0609020204030204" pitchFamily="49" charset="0"/>
              </a:rPr>
              <a:t> Holder(</a:t>
            </a:r>
            <a:r>
              <a:rPr lang="en-CA" dirty="0" err="1">
                <a:latin typeface="Consolas" panose="020B0609020204030204" pitchFamily="49" charset="0"/>
              </a:rPr>
              <a:t>int</a:t>
            </a:r>
            <a:r>
              <a:rPr lang="en-CA" dirty="0">
                <a:latin typeface="Consolas" panose="020B0609020204030204" pitchFamily="49" charset="0"/>
              </a:rPr>
              <a:t> </a:t>
            </a:r>
            <a:r>
              <a:rPr lang="en-CA" dirty="0" err="1">
                <a:latin typeface="Consolas" panose="020B0609020204030204" pitchFamily="49" charset="0"/>
              </a:rPr>
              <a:t>i</a:t>
            </a:r>
            <a:r>
              <a:rPr lang="en-CA" dirty="0">
                <a:latin typeface="Consolas" panose="020B0609020204030204" pitchFamily="49" charset="0"/>
              </a:rPr>
              <a:t>);</a:t>
            </a:r>
          </a:p>
          <a:p>
            <a:pPr marL="0" indent="0">
              <a:buNone/>
            </a:pPr>
            <a:r>
              <a:rPr lang="en-CA" dirty="0">
                <a:latin typeface="Consolas" panose="020B0609020204030204" pitchFamily="49" charset="0"/>
              </a:rPr>
              <a:t>	Holder();</a:t>
            </a:r>
          </a:p>
          <a:p>
            <a:pPr marL="0" indent="0">
              <a:buNone/>
            </a:pPr>
            <a:r>
              <a:rPr lang="en-CA" dirty="0">
                <a:latin typeface="Consolas" panose="020B0609020204030204" pitchFamily="49" charset="0"/>
              </a:rPr>
              <a:t>	void inc() { number++; }</a:t>
            </a:r>
          </a:p>
          <a:p>
            <a:pPr marL="0" indent="0">
              <a:buNone/>
            </a:pPr>
            <a:r>
              <a:rPr lang="en-CA" dirty="0">
                <a:latin typeface="Consolas" panose="020B0609020204030204" pitchFamily="49" charset="0"/>
              </a:rPr>
              <a:t>	</a:t>
            </a:r>
            <a:r>
              <a:rPr lang="en-CA" dirty="0" err="1">
                <a:latin typeface="Consolas" panose="020B0609020204030204" pitchFamily="49" charset="0"/>
              </a:rPr>
              <a:t>int</a:t>
            </a:r>
            <a:r>
              <a:rPr lang="en-CA" dirty="0">
                <a:latin typeface="Consolas" panose="020B0609020204030204" pitchFamily="49" charset="0"/>
              </a:rPr>
              <a:t> </a:t>
            </a:r>
            <a:r>
              <a:rPr lang="en-CA" dirty="0" err="1">
                <a:latin typeface="Consolas" panose="020B0609020204030204" pitchFamily="49" charset="0"/>
              </a:rPr>
              <a:t>getNumber</a:t>
            </a:r>
            <a:r>
              <a:rPr lang="en-CA" dirty="0">
                <a:latin typeface="Consolas" panose="020B0609020204030204" pitchFamily="49" charset="0"/>
              </a:rPr>
              <a:t>() </a:t>
            </a:r>
            <a:r>
              <a:rPr lang="en-CA" dirty="0" err="1">
                <a:solidFill>
                  <a:srgbClr val="FF0000"/>
                </a:solidFill>
                <a:latin typeface="Consolas" panose="020B0609020204030204" pitchFamily="49" charset="0"/>
              </a:rPr>
              <a:t>const</a:t>
            </a:r>
            <a:r>
              <a:rPr lang="en-CA" dirty="0">
                <a:solidFill>
                  <a:srgbClr val="FF0000"/>
                </a:solidFill>
                <a:latin typeface="Consolas" panose="020B0609020204030204" pitchFamily="49" charset="0"/>
              </a:rPr>
              <a:t> </a:t>
            </a:r>
            <a:r>
              <a:rPr lang="en-CA" dirty="0">
                <a:latin typeface="Consolas" panose="020B0609020204030204" pitchFamily="49" charset="0"/>
              </a:rPr>
              <a:t>{ return number; }</a:t>
            </a:r>
          </a:p>
          <a:p>
            <a:pPr marL="0" indent="0">
              <a:buNone/>
            </a:pPr>
            <a:r>
              <a:rPr lang="en-CA" dirty="0">
                <a:latin typeface="Consolas" panose="020B0609020204030204" pitchFamily="49" charset="0"/>
              </a:rPr>
              <a:t>	</a:t>
            </a:r>
            <a:r>
              <a:rPr lang="en-CA" dirty="0">
                <a:solidFill>
                  <a:srgbClr val="FF0000"/>
                </a:solidFill>
                <a:latin typeface="Consolas" panose="020B0609020204030204" pitchFamily="49" charset="0"/>
              </a:rPr>
              <a:t>virtual</a:t>
            </a:r>
            <a:r>
              <a:rPr lang="en-CA" dirty="0">
                <a:latin typeface="Consolas" panose="020B0609020204030204" pitchFamily="49" charset="0"/>
              </a:rPr>
              <a:t> </a:t>
            </a:r>
            <a:r>
              <a:rPr lang="en-CA" dirty="0" err="1">
                <a:latin typeface="Consolas" panose="020B0609020204030204" pitchFamily="49" charset="0"/>
              </a:rPr>
              <a:t>std</a:t>
            </a:r>
            <a:r>
              <a:rPr lang="en-CA" dirty="0">
                <a:latin typeface="Consolas" panose="020B0609020204030204" pitchFamily="49" charset="0"/>
              </a:rPr>
              <a:t>::string </a:t>
            </a:r>
            <a:r>
              <a:rPr lang="en-CA" dirty="0" err="1">
                <a:latin typeface="Consolas" panose="020B0609020204030204" pitchFamily="49" charset="0"/>
              </a:rPr>
              <a:t>to_string</a:t>
            </a:r>
            <a:r>
              <a:rPr lang="en-CA" dirty="0">
                <a:latin typeface="Consolas" panose="020B0609020204030204" pitchFamily="49" charset="0"/>
              </a:rPr>
              <a:t>() </a:t>
            </a:r>
            <a:r>
              <a:rPr lang="en-CA" dirty="0" err="1">
                <a:solidFill>
                  <a:srgbClr val="FF0000"/>
                </a:solidFill>
                <a:latin typeface="Consolas" panose="020B0609020204030204" pitchFamily="49" charset="0"/>
              </a:rPr>
              <a:t>const</a:t>
            </a:r>
            <a:r>
              <a:rPr lang="en-CA" dirty="0">
                <a:latin typeface="Consolas" panose="020B0609020204030204" pitchFamily="49" charset="0"/>
              </a:rPr>
              <a:t>;</a:t>
            </a:r>
          </a:p>
          <a:p>
            <a:pPr marL="0" indent="0">
              <a:buNone/>
            </a:pPr>
            <a:r>
              <a:rPr lang="en-CA" dirty="0">
                <a:latin typeface="Consolas" panose="020B0609020204030204" pitchFamily="49" charset="0"/>
              </a:rPr>
              <a:t>};</a:t>
            </a:r>
          </a:p>
        </p:txBody>
      </p:sp>
    </p:spTree>
    <p:extLst>
      <p:ext uri="{BB962C8B-B14F-4D97-AF65-F5344CB8AC3E}">
        <p14:creationId xmlns:p14="http://schemas.microsoft.com/office/powerpoint/2010/main" val="183980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3314</Words>
  <Application>Microsoft Office PowerPoint</Application>
  <PresentationFormat>Widescreen</PresentationFormat>
  <Paragraphs>396</Paragraphs>
  <Slides>35</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What Do We Mean When We Say Nothing At All?</vt:lpstr>
      <vt:lpstr>Who Do We Write For?</vt:lpstr>
      <vt:lpstr>Writing Code is a Form of Communication</vt:lpstr>
      <vt:lpstr>Reading Code</vt:lpstr>
      <vt:lpstr>Well Written Code</vt:lpstr>
      <vt:lpstr>Roger Orr’s Favourite Code Snippet</vt:lpstr>
      <vt:lpstr>Introducing</vt:lpstr>
      <vt:lpstr>Saying Nothing Sometimes Means Nothing</vt:lpstr>
      <vt:lpstr>Saying Nothing Sometimes Speaks Volumes</vt:lpstr>
      <vt:lpstr>Some things in C++ are paired with their opposites</vt:lpstr>
      <vt:lpstr>Most things don’t really have opposites</vt:lpstr>
      <vt:lpstr>Let’s talk about these…</vt:lpstr>
      <vt:lpstr>Fallthrough</vt:lpstr>
      <vt:lpstr>Fallthrough</vt:lpstr>
      <vt:lpstr>Fallthrough</vt:lpstr>
      <vt:lpstr>Maybe Unused</vt:lpstr>
      <vt:lpstr>No Discard</vt:lpstr>
      <vt:lpstr>How Can You Be Clearer About Intent?</vt:lpstr>
      <vt:lpstr>How Can You Be Clearer About Intent?</vt:lpstr>
      <vt:lpstr>Context</vt:lpstr>
      <vt:lpstr>Optional Return Statements</vt:lpstr>
      <vt:lpstr>Ranged For</vt:lpstr>
      <vt:lpstr>Parameter Passing</vt:lpstr>
      <vt:lpstr>Omitting Parameter Names</vt:lpstr>
      <vt:lpstr>What Other Choices Can Speak Volumes?</vt:lpstr>
      <vt:lpstr>Is A Raw Pointer Always A Non-owning Pointer?</vt:lpstr>
      <vt:lpstr>What Does &amp; Mean? *?</vt:lpstr>
      <vt:lpstr>Is A Traditional for Loop Always Doing Something Odd?</vt:lpstr>
      <vt:lpstr>Initializing</vt:lpstr>
      <vt:lpstr>Could The Language Help Us?</vt:lpstr>
      <vt:lpstr>Call To Action</vt:lpstr>
      <vt:lpstr>Communicate</vt:lpstr>
      <vt:lpstr>What is Not in Your Code?</vt:lpstr>
      <vt:lpstr>Nothingness</vt:lpstr>
      <vt:lpstr>Use Nothing In a Generous Way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We Mean When We Say Nothing At All?</dc:title>
  <dc:creator>Kate Gregory</dc:creator>
  <cp:lastModifiedBy>Kate Gregory</cp:lastModifiedBy>
  <cp:revision>54</cp:revision>
  <dcterms:created xsi:type="dcterms:W3CDTF">2018-04-30T14:47:11Z</dcterms:created>
  <dcterms:modified xsi:type="dcterms:W3CDTF">2018-09-22T13:41:26Z</dcterms:modified>
</cp:coreProperties>
</file>