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9"/>
  </p:notesMasterIdLst>
  <p:sldIdLst>
    <p:sldId id="256" r:id="rId3"/>
    <p:sldId id="338" r:id="rId4"/>
    <p:sldId id="464" r:id="rId5"/>
    <p:sldId id="287" r:id="rId6"/>
    <p:sldId id="454" r:id="rId7"/>
    <p:sldId id="359" r:id="rId8"/>
    <p:sldId id="360" r:id="rId9"/>
    <p:sldId id="361" r:id="rId10"/>
    <p:sldId id="362" r:id="rId11"/>
    <p:sldId id="363" r:id="rId12"/>
    <p:sldId id="455" r:id="rId13"/>
    <p:sldId id="364" r:id="rId14"/>
    <p:sldId id="463" r:id="rId15"/>
    <p:sldId id="365" r:id="rId16"/>
    <p:sldId id="366" r:id="rId17"/>
    <p:sldId id="367" r:id="rId18"/>
    <p:sldId id="368" r:id="rId19"/>
    <p:sldId id="456" r:id="rId20"/>
    <p:sldId id="369" r:id="rId21"/>
    <p:sldId id="370" r:id="rId22"/>
    <p:sldId id="457" r:id="rId23"/>
    <p:sldId id="373" r:id="rId24"/>
    <p:sldId id="375" r:id="rId25"/>
    <p:sldId id="374" r:id="rId26"/>
    <p:sldId id="376" r:id="rId27"/>
    <p:sldId id="458" r:id="rId28"/>
    <p:sldId id="379" r:id="rId29"/>
    <p:sldId id="383" r:id="rId30"/>
    <p:sldId id="384" r:id="rId31"/>
    <p:sldId id="377" r:id="rId32"/>
    <p:sldId id="381" r:id="rId33"/>
    <p:sldId id="382" r:id="rId34"/>
    <p:sldId id="386" r:id="rId35"/>
    <p:sldId id="385" r:id="rId36"/>
    <p:sldId id="387" r:id="rId37"/>
    <p:sldId id="388" r:id="rId38"/>
    <p:sldId id="389" r:id="rId39"/>
    <p:sldId id="390" r:id="rId40"/>
    <p:sldId id="391" r:id="rId41"/>
    <p:sldId id="393" r:id="rId42"/>
    <p:sldId id="396" r:id="rId43"/>
    <p:sldId id="394" r:id="rId44"/>
    <p:sldId id="395" r:id="rId45"/>
    <p:sldId id="397" r:id="rId46"/>
    <p:sldId id="398" r:id="rId47"/>
    <p:sldId id="399" r:id="rId48"/>
    <p:sldId id="400" r:id="rId49"/>
    <p:sldId id="401" r:id="rId50"/>
    <p:sldId id="378" r:id="rId51"/>
    <p:sldId id="459" r:id="rId52"/>
    <p:sldId id="403" r:id="rId53"/>
    <p:sldId id="449" r:id="rId54"/>
    <p:sldId id="448" r:id="rId55"/>
    <p:sldId id="404" r:id="rId56"/>
    <p:sldId id="409" r:id="rId57"/>
    <p:sldId id="410" r:id="rId58"/>
    <p:sldId id="412" r:id="rId59"/>
    <p:sldId id="413" r:id="rId60"/>
    <p:sldId id="414" r:id="rId61"/>
    <p:sldId id="405" r:id="rId62"/>
    <p:sldId id="428" r:id="rId63"/>
    <p:sldId id="427" r:id="rId64"/>
    <p:sldId id="426" r:id="rId65"/>
    <p:sldId id="453" r:id="rId66"/>
    <p:sldId id="452" r:id="rId67"/>
    <p:sldId id="451" r:id="rId68"/>
    <p:sldId id="406" r:id="rId69"/>
    <p:sldId id="407" r:id="rId70"/>
    <p:sldId id="408" r:id="rId71"/>
    <p:sldId id="415" r:id="rId72"/>
    <p:sldId id="416" r:id="rId73"/>
    <p:sldId id="417" r:id="rId74"/>
    <p:sldId id="418" r:id="rId75"/>
    <p:sldId id="419" r:id="rId76"/>
    <p:sldId id="420" r:id="rId77"/>
    <p:sldId id="421" r:id="rId78"/>
    <p:sldId id="423" r:id="rId79"/>
    <p:sldId id="424" r:id="rId80"/>
    <p:sldId id="425" r:id="rId81"/>
    <p:sldId id="434" r:id="rId82"/>
    <p:sldId id="465" r:id="rId83"/>
    <p:sldId id="429" r:id="rId84"/>
    <p:sldId id="430" r:id="rId85"/>
    <p:sldId id="431" r:id="rId86"/>
    <p:sldId id="432" r:id="rId87"/>
    <p:sldId id="436" r:id="rId88"/>
    <p:sldId id="433" r:id="rId89"/>
    <p:sldId id="437" r:id="rId90"/>
    <p:sldId id="460" r:id="rId91"/>
    <p:sldId id="435" r:id="rId92"/>
    <p:sldId id="402" r:id="rId93"/>
    <p:sldId id="439" r:id="rId94"/>
    <p:sldId id="440" r:id="rId95"/>
    <p:sldId id="441" r:id="rId96"/>
    <p:sldId id="450" r:id="rId97"/>
    <p:sldId id="443" r:id="rId98"/>
    <p:sldId id="444" r:id="rId99"/>
    <p:sldId id="445" r:id="rId100"/>
    <p:sldId id="446" r:id="rId101"/>
    <p:sldId id="447" r:id="rId102"/>
    <p:sldId id="438" r:id="rId103"/>
    <p:sldId id="461" r:id="rId104"/>
    <p:sldId id="442" r:id="rId105"/>
    <p:sldId id="462" r:id="rId106"/>
    <p:sldId id="270" r:id="rId107"/>
    <p:sldId id="264" r:id="rId10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521415D9-36F7-43E2-AB2F-B90AF26B5E84}">
      <p14:sectionLst xmlns:p14="http://schemas.microsoft.com/office/powerpoint/2010/main">
        <p14:section name="Presentation" id="{A5B53756-BD3C-4F68-B5AA-4DCFA9EDEFE9}">
          <p14:sldIdLst>
            <p14:sldId id="256"/>
            <p14:sldId id="338"/>
            <p14:sldId id="464"/>
            <p14:sldId id="287"/>
            <p14:sldId id="454"/>
            <p14:sldId id="359"/>
            <p14:sldId id="360"/>
            <p14:sldId id="361"/>
            <p14:sldId id="362"/>
            <p14:sldId id="363"/>
            <p14:sldId id="455"/>
            <p14:sldId id="364"/>
            <p14:sldId id="463"/>
            <p14:sldId id="365"/>
            <p14:sldId id="366"/>
            <p14:sldId id="367"/>
            <p14:sldId id="368"/>
            <p14:sldId id="456"/>
            <p14:sldId id="369"/>
            <p14:sldId id="370"/>
            <p14:sldId id="457"/>
            <p14:sldId id="373"/>
            <p14:sldId id="375"/>
            <p14:sldId id="374"/>
            <p14:sldId id="376"/>
            <p14:sldId id="458"/>
            <p14:sldId id="379"/>
            <p14:sldId id="383"/>
            <p14:sldId id="384"/>
            <p14:sldId id="377"/>
            <p14:sldId id="381"/>
            <p14:sldId id="382"/>
            <p14:sldId id="386"/>
            <p14:sldId id="385"/>
            <p14:sldId id="387"/>
            <p14:sldId id="388"/>
            <p14:sldId id="389"/>
            <p14:sldId id="390"/>
            <p14:sldId id="391"/>
            <p14:sldId id="393"/>
            <p14:sldId id="396"/>
            <p14:sldId id="394"/>
            <p14:sldId id="395"/>
            <p14:sldId id="397"/>
            <p14:sldId id="398"/>
            <p14:sldId id="399"/>
            <p14:sldId id="400"/>
            <p14:sldId id="401"/>
            <p14:sldId id="378"/>
            <p14:sldId id="459"/>
            <p14:sldId id="403"/>
            <p14:sldId id="449"/>
            <p14:sldId id="448"/>
            <p14:sldId id="404"/>
            <p14:sldId id="409"/>
            <p14:sldId id="410"/>
            <p14:sldId id="412"/>
            <p14:sldId id="413"/>
            <p14:sldId id="414"/>
            <p14:sldId id="405"/>
            <p14:sldId id="428"/>
            <p14:sldId id="427"/>
            <p14:sldId id="426"/>
            <p14:sldId id="453"/>
            <p14:sldId id="452"/>
            <p14:sldId id="451"/>
            <p14:sldId id="406"/>
            <p14:sldId id="407"/>
            <p14:sldId id="408"/>
            <p14:sldId id="415"/>
            <p14:sldId id="416"/>
            <p14:sldId id="417"/>
            <p14:sldId id="418"/>
            <p14:sldId id="419"/>
            <p14:sldId id="420"/>
            <p14:sldId id="421"/>
            <p14:sldId id="423"/>
            <p14:sldId id="424"/>
            <p14:sldId id="425"/>
            <p14:sldId id="434"/>
            <p14:sldId id="465"/>
            <p14:sldId id="429"/>
            <p14:sldId id="430"/>
            <p14:sldId id="431"/>
            <p14:sldId id="432"/>
            <p14:sldId id="436"/>
            <p14:sldId id="433"/>
            <p14:sldId id="437"/>
            <p14:sldId id="460"/>
            <p14:sldId id="435"/>
            <p14:sldId id="402"/>
            <p14:sldId id="439"/>
            <p14:sldId id="440"/>
            <p14:sldId id="441"/>
            <p14:sldId id="450"/>
            <p14:sldId id="443"/>
            <p14:sldId id="444"/>
            <p14:sldId id="445"/>
            <p14:sldId id="446"/>
            <p14:sldId id="447"/>
            <p14:sldId id="438"/>
            <p14:sldId id="461"/>
            <p14:sldId id="442"/>
            <p14:sldId id="462"/>
            <p14:sldId id="270"/>
          </p14:sldIdLst>
        </p14:section>
        <p14:section name="Test Pattern" id="{651A366B-6DD9-44E2-B8D5-5D13B459E62E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8200"/>
    <a:srgbClr val="E6E6E6"/>
    <a:srgbClr val="A6A6A6"/>
    <a:srgbClr val="FFCC00"/>
    <a:srgbClr val="3399FF"/>
    <a:srgbClr val="66FF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84767" autoAdjust="0"/>
  </p:normalViewPr>
  <p:slideViewPr>
    <p:cSldViewPr>
      <p:cViewPr varScale="1">
        <p:scale>
          <a:sx n="223" d="100"/>
          <a:sy n="223" d="100"/>
        </p:scale>
        <p:origin x="1349" y="1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2018-10-08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6736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dtor</a:t>
            </a:r>
            <a:r>
              <a:rPr lang="en-US" dirty="0"/>
              <a:t> needs</a:t>
            </a:r>
            <a:r>
              <a:rPr lang="en-US" baseline="0" dirty="0"/>
              <a:t> to be modified as well, as the deallocation itself happens in the base class </a:t>
            </a:r>
            <a:r>
              <a:rPr lang="en-US" baseline="0" dirty="0" err="1"/>
              <a:t>dtor</a:t>
            </a:r>
            <a:r>
              <a:rPr lang="en-US" baseline="0" dirty="0"/>
              <a:t>.</a:t>
            </a:r>
          </a:p>
          <a:p>
            <a:r>
              <a:rPr lang="en-US" baseline="0" dirty="0"/>
              <a:t>The </a:t>
            </a:r>
            <a:r>
              <a:rPr lang="en-US" baseline="0" dirty="0" err="1"/>
              <a:t>graph_node</a:t>
            </a:r>
            <a:r>
              <a:rPr lang="en-US" baseline="0" dirty="0"/>
              <a:t> </a:t>
            </a:r>
            <a:r>
              <a:rPr lang="en-US" baseline="0" dirty="0" err="1"/>
              <a:t>dtor</a:t>
            </a:r>
            <a:r>
              <a:rPr lang="en-US" baseline="0" dirty="0"/>
              <a:t> only destructs </a:t>
            </a:r>
            <a:r>
              <a:rPr lang="en-US" baseline="0" dirty="0" err="1"/>
              <a:t>m_data</a:t>
            </a:r>
            <a:r>
              <a:rPr lang="en-US" baseline="0" dirty="0"/>
              <a:t>, it doesn’t deallocate it.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4070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changes to the </a:t>
            </a:r>
            <a:r>
              <a:rPr lang="en-US" dirty="0" err="1"/>
              <a:t>directed_graph</a:t>
            </a:r>
            <a:r>
              <a:rPr lang="en-US" baseline="0" dirty="0"/>
              <a:t> class itself are minimal.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creating a </a:t>
            </a:r>
            <a:r>
              <a:rPr lang="en-US" dirty="0" err="1"/>
              <a:t>graph_node</a:t>
            </a:r>
            <a:r>
              <a:rPr lang="en-US" dirty="0"/>
              <a:t> we simply forward the allocator to it.</a:t>
            </a:r>
          </a:p>
          <a:p>
            <a:endParaRPr lang="en-US" dirty="0"/>
          </a:p>
          <a:p>
            <a:r>
              <a:rPr lang="en-US" b="1" dirty="0"/>
              <a:t>Note: </a:t>
            </a:r>
            <a:r>
              <a:rPr lang="en-US" dirty="0"/>
              <a:t>Whether default </a:t>
            </a:r>
            <a:r>
              <a:rPr lang="en-US" dirty="0" err="1"/>
              <a:t>ctor</a:t>
            </a:r>
            <a:r>
              <a:rPr lang="en-US" dirty="0"/>
              <a:t> is </a:t>
            </a:r>
            <a:r>
              <a:rPr lang="en-US" dirty="0" err="1"/>
              <a:t>noexcept</a:t>
            </a:r>
            <a:r>
              <a:rPr lang="en-US" dirty="0"/>
              <a:t> depends on whether the default </a:t>
            </a:r>
            <a:r>
              <a:rPr lang="en-US" dirty="0" err="1"/>
              <a:t>ctor</a:t>
            </a:r>
            <a:r>
              <a:rPr lang="en-US" dirty="0"/>
              <a:t> for the allocator </a:t>
            </a:r>
            <a:r>
              <a:rPr lang="en-US" baseline="0" dirty="0"/>
              <a:t>can throw </a:t>
            </a:r>
            <a:r>
              <a:rPr lang="en-US" dirty="0"/>
              <a:t>any exceptions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4545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it.</a:t>
            </a:r>
          </a:p>
          <a:p>
            <a:r>
              <a:rPr lang="en-US" dirty="0"/>
              <a:t>Now we have a </a:t>
            </a:r>
            <a:r>
              <a:rPr lang="en-US" dirty="0" err="1"/>
              <a:t>directed_graph</a:t>
            </a:r>
            <a:r>
              <a:rPr lang="en-US" dirty="0"/>
              <a:t> following the Standard Library philosophy</a:t>
            </a:r>
            <a:r>
              <a:rPr lang="en-US" baseline="0" dirty="0"/>
              <a:t> with support for custom allocators.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4413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0479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1194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4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79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Instead of accepting a vector of values to search in, let’s accept a range to search in given as a pair of iterators, like all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algorithms do.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also need an output iterator to which we’ll write the found matches.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Also, similar to certain std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copy_if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we return an output iterator to one-past-the-last written match.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15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/>
              <a:t>Warning: </a:t>
            </a:r>
            <a:r>
              <a:rPr lang="en-US" baseline="0" dirty="0"/>
              <a:t>as with </a:t>
            </a:r>
            <a:r>
              <a:rPr lang="en-US" baseline="0" dirty="0" err="1"/>
              <a:t>eg</a:t>
            </a:r>
            <a:r>
              <a:rPr lang="en-US" baseline="0" dirty="0"/>
              <a:t> </a:t>
            </a:r>
            <a:r>
              <a:rPr lang="en-US" baseline="0" dirty="0" err="1"/>
              <a:t>copy_if</a:t>
            </a:r>
            <a:r>
              <a:rPr lang="en-US" baseline="0" dirty="0"/>
              <a:t>(), the output sequence has to be big enough, or you need to use something like an </a:t>
            </a:r>
            <a:r>
              <a:rPr lang="en-US" b="1" baseline="0" dirty="0"/>
              <a:t>insert iterator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96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23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00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It’s clear that there are quite a few benefits in making your algorithms Standard Library compliant. It provides you a lot of flexibility as your algorithm is independent on the type of source and destination container.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05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11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Iterator traits allow you to query iterator types for certain information.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66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BeCPP</a:t>
            </a:r>
            <a:r>
              <a:rPr lang="en-US" baseline="0" dirty="0"/>
              <a:t>: I try to organize 3 to 4 C++ events a year in Belgium. For users group events these are quite successful with somewhere between 50 and 100 attendees for almost each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09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course, in this example, the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keyword could be used to simplify the code, but that wouldn’t show you how to use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iterator_traits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39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59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7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860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80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843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</a:t>
            </a:r>
            <a:r>
              <a:rPr lang="en-US" baseline="0" dirty="0"/>
              <a:t> </a:t>
            </a:r>
            <a:r>
              <a:rPr lang="en-US" dirty="0"/>
              <a:t>DISCLAIMER: this might not be the best or most performant implementation of a directed graph, but that’s not the point of this session. The point is to walk through the process of making a data structure following</a:t>
            </a:r>
            <a:r>
              <a:rPr lang="en-US" baseline="0" dirty="0"/>
              <a:t> the </a:t>
            </a:r>
            <a:r>
              <a:rPr lang="en-US" dirty="0"/>
              <a:t>Standard Library philosophy.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8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node consists of the value of the node</a:t>
            </a:r>
            <a:r>
              <a:rPr lang="en-US" baseline="0" dirty="0"/>
              <a:t> itself + its adjacency list.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78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getters are trivial,</a:t>
            </a:r>
            <a:r>
              <a:rPr lang="en-US" baseline="0" dirty="0"/>
              <a:t> they just return a const or non-const reference to the adjacency list of a node.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241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public interface</a:t>
            </a:r>
            <a:r>
              <a:rPr lang="en-US" baseline="0" dirty="0"/>
              <a:t> of </a:t>
            </a:r>
            <a:r>
              <a:rPr lang="en-US" baseline="0" dirty="0" err="1"/>
              <a:t>graph_node</a:t>
            </a:r>
            <a:r>
              <a:rPr lang="en-US" baseline="0" dirty="0"/>
              <a:t> is very simple.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6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also have a quick announcement.</a:t>
            </a:r>
          </a:p>
          <a:p>
            <a:r>
              <a:rPr lang="en-US" dirty="0"/>
              <a:t>Just a couple</a:t>
            </a:r>
            <a:r>
              <a:rPr lang="en-US" baseline="0" dirty="0"/>
              <a:t> of days ago, a C++ competition was launched in Belgium, </a:t>
            </a:r>
            <a:r>
              <a:rPr lang="en-US" b="0" baseline="0" dirty="0"/>
              <a:t>for which I’m member of the jury.</a:t>
            </a:r>
            <a:endParaRPr lang="en-US" b="0" dirty="0"/>
          </a:p>
          <a:p>
            <a:r>
              <a:rPr lang="en-US" dirty="0"/>
              <a:t>It’s a contest designed to inspire creative and enthusiastic C++ Students &amp; Professionals located in Belgium.</a:t>
            </a:r>
          </a:p>
          <a:p>
            <a:endParaRPr lang="en-US" dirty="0"/>
          </a:p>
          <a:p>
            <a:r>
              <a:rPr lang="en-US" dirty="0"/>
              <a:t>So, if you are from Belgium, have a look at it.</a:t>
            </a:r>
            <a:r>
              <a:rPr lang="en-US" baseline="0" dirty="0"/>
              <a:t> There are some cool prices to win, with the first price being a Spark mini drone.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153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constructors</a:t>
            </a:r>
            <a:r>
              <a:rPr lang="en-US" baseline="0" dirty="0"/>
              <a:t> are easy. The first one copies the given data, the second one uses move semantics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938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implementation of the getters are trivial as well.</a:t>
            </a:r>
          </a:p>
          <a:p>
            <a:r>
              <a:rPr lang="en-US" dirty="0"/>
              <a:t>They</a:t>
            </a:r>
            <a:r>
              <a:rPr lang="en-US" baseline="0" dirty="0"/>
              <a:t> just return a </a:t>
            </a:r>
            <a:r>
              <a:rPr lang="en-US" baseline="0" dirty="0" err="1"/>
              <a:t>const</a:t>
            </a:r>
            <a:r>
              <a:rPr lang="en-US" baseline="0" dirty="0"/>
              <a:t> or non-</a:t>
            </a:r>
            <a:r>
              <a:rPr lang="en-US" baseline="0" dirty="0" err="1"/>
              <a:t>const</a:t>
            </a:r>
            <a:r>
              <a:rPr lang="en-US" baseline="0" dirty="0"/>
              <a:t> reference to the node value.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44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293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264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</a:t>
            </a:r>
            <a:r>
              <a:rPr lang="en-US" baseline="0" dirty="0"/>
              <a:t> let’s look at the </a:t>
            </a:r>
            <a:r>
              <a:rPr lang="en-US" baseline="0" dirty="0" err="1"/>
              <a:t>directed_graph</a:t>
            </a:r>
            <a:r>
              <a:rPr lang="en-US" baseline="0" dirty="0"/>
              <a:t> class itself. Here is the private part.</a:t>
            </a:r>
            <a:endParaRPr lang="en-US" dirty="0"/>
          </a:p>
          <a:p>
            <a:r>
              <a:rPr lang="en-US" dirty="0"/>
              <a:t>The only member variable is our vector of graph nodes.</a:t>
            </a:r>
          </a:p>
          <a:p>
            <a:r>
              <a:rPr lang="en-US" dirty="0"/>
              <a:t>And we have a couple of helper functions.</a:t>
            </a:r>
          </a:p>
          <a:p>
            <a:r>
              <a:rPr lang="en-US" dirty="0" err="1"/>
              <a:t>Remove_all_links_to</a:t>
            </a:r>
            <a:r>
              <a:rPr lang="en-US" dirty="0"/>
              <a:t> removes all references to the given node from all adjacency</a:t>
            </a:r>
            <a:r>
              <a:rPr lang="en-US" baseline="0" dirty="0"/>
              <a:t> lists of all other nodes.</a:t>
            </a:r>
          </a:p>
          <a:p>
            <a:r>
              <a:rPr lang="en-US" baseline="0" dirty="0" err="1"/>
              <a:t>Get_adjacent_node_values</a:t>
            </a:r>
            <a:r>
              <a:rPr lang="en-US" baseline="0" dirty="0"/>
              <a:t> converts a set of node indices to node values.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90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905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415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remove_all_links_to</a:t>
            </a:r>
            <a:r>
              <a:rPr lang="en-US" dirty="0"/>
              <a:t>()</a:t>
            </a:r>
            <a:r>
              <a:rPr lang="en-US" baseline="0" dirty="0"/>
              <a:t> is a bit more complicated.</a:t>
            </a:r>
            <a:endParaRPr lang="en-US" dirty="0"/>
          </a:p>
          <a:p>
            <a:r>
              <a:rPr lang="en-US" dirty="0"/>
              <a:t>The parameter is an iterator to a node in our vector of nodes.</a:t>
            </a:r>
          </a:p>
          <a:p>
            <a:r>
              <a:rPr lang="en-US" b="1" dirty="0"/>
              <a:t>First</a:t>
            </a:r>
            <a:r>
              <a:rPr lang="en-US" dirty="0"/>
              <a:t>, we calculate the index in the vector of the</a:t>
            </a:r>
            <a:r>
              <a:rPr lang="en-US" baseline="0" dirty="0"/>
              <a:t> given </a:t>
            </a:r>
            <a:r>
              <a:rPr lang="en-US" dirty="0"/>
              <a:t>node.</a:t>
            </a:r>
          </a:p>
          <a:p>
            <a:r>
              <a:rPr lang="en-US" b="1" dirty="0"/>
              <a:t>Then</a:t>
            </a:r>
            <a:r>
              <a:rPr lang="en-US" dirty="0"/>
              <a:t>, we iterate over all adjacency lists. We remove the index of the given node from each list.</a:t>
            </a:r>
          </a:p>
          <a:p>
            <a:r>
              <a:rPr lang="en-US" dirty="0"/>
              <a:t>And we update the remaining indices to account for the shift in indices.</a:t>
            </a:r>
          </a:p>
          <a:p>
            <a:r>
              <a:rPr lang="en-US" b="1" dirty="0"/>
              <a:t>Inner loop</a:t>
            </a:r>
            <a:r>
              <a:rPr lang="en-US" dirty="0"/>
              <a:t>: since we are using a set, we cannot update values in it. So, remove and re-add the updated index. This is not the most efficient implementation,</a:t>
            </a:r>
            <a:r>
              <a:rPr lang="en-US" baseline="0" dirty="0"/>
              <a:t> but as said before, that’s not the point of this session.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728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part of the public interface of our </a:t>
            </a:r>
            <a:r>
              <a:rPr lang="en-US" dirty="0" err="1"/>
              <a:t>directed_graph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792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here are some more methods in the public</a:t>
            </a:r>
            <a:r>
              <a:rPr lang="en-US" baseline="0" dirty="0"/>
              <a:t> interface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6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037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remove_all_links_to</a:t>
            </a:r>
            <a:r>
              <a:rPr lang="en-US" dirty="0"/>
              <a:t>() updates all the adjacency lists to remove any reference to the node being deleted.</a:t>
            </a:r>
          </a:p>
          <a:p>
            <a:endParaRPr lang="en-US" dirty="0"/>
          </a:p>
          <a:p>
            <a:r>
              <a:rPr lang="en-US" dirty="0"/>
              <a:t>After that, we actually remove the node from our vector.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21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first find the </a:t>
            </a:r>
            <a:r>
              <a:rPr lang="en-US" b="1" dirty="0"/>
              <a:t>from</a:t>
            </a:r>
            <a:r>
              <a:rPr lang="en-US" dirty="0"/>
              <a:t> and the </a:t>
            </a:r>
            <a:r>
              <a:rPr lang="en-US" b="1" dirty="0"/>
              <a:t>to</a:t>
            </a:r>
            <a:r>
              <a:rPr lang="en-US" dirty="0"/>
              <a:t> nodes, they both must exist.</a:t>
            </a:r>
          </a:p>
          <a:p>
            <a:endParaRPr lang="en-US" dirty="0"/>
          </a:p>
          <a:p>
            <a:r>
              <a:rPr lang="en-US" dirty="0"/>
              <a:t>Then, we calculate the index of the </a:t>
            </a:r>
            <a:r>
              <a:rPr lang="en-US" b="1" dirty="0"/>
              <a:t>to</a:t>
            </a:r>
            <a:r>
              <a:rPr lang="en-US" dirty="0"/>
              <a:t> node and add that to the adjacency list of the </a:t>
            </a:r>
            <a:r>
              <a:rPr lang="en-US" b="1" dirty="0"/>
              <a:t>from</a:t>
            </a:r>
            <a:r>
              <a:rPr lang="en-US" dirty="0"/>
              <a:t> node.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62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first find the </a:t>
            </a:r>
            <a:r>
              <a:rPr lang="en-US" b="1" dirty="0"/>
              <a:t>from</a:t>
            </a:r>
            <a:r>
              <a:rPr lang="en-US" dirty="0"/>
              <a:t> and the </a:t>
            </a:r>
            <a:r>
              <a:rPr lang="en-US" b="1" dirty="0"/>
              <a:t>to</a:t>
            </a:r>
            <a:r>
              <a:rPr lang="en-US" dirty="0"/>
              <a:t> nodes, again they both must exist.</a:t>
            </a:r>
          </a:p>
          <a:p>
            <a:endParaRPr lang="en-US" dirty="0"/>
          </a:p>
          <a:p>
            <a:r>
              <a:rPr lang="en-US" dirty="0"/>
              <a:t>Then, we calculate the index of the </a:t>
            </a:r>
            <a:r>
              <a:rPr lang="en-US" b="1" dirty="0"/>
              <a:t>to</a:t>
            </a:r>
            <a:r>
              <a:rPr lang="en-US" dirty="0"/>
              <a:t> node and remove that </a:t>
            </a:r>
            <a:r>
              <a:rPr lang="en-US" b="0" dirty="0"/>
              <a:t>from</a:t>
            </a:r>
            <a:r>
              <a:rPr lang="en-US" dirty="0"/>
              <a:t> the adjacency list of the </a:t>
            </a:r>
            <a:r>
              <a:rPr lang="en-US" b="1" dirty="0"/>
              <a:t>from</a:t>
            </a:r>
            <a:r>
              <a:rPr lang="en-US" dirty="0"/>
              <a:t> node.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194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array index operators are easy… they just return a reference to the requested node.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70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Returns a set of values adjacent to the given node.</a:t>
            </a:r>
          </a:p>
          <a:p>
            <a:endParaRPr lang="en-US" dirty="0"/>
          </a:p>
          <a:p>
            <a:r>
              <a:rPr lang="en-US" dirty="0"/>
              <a:t>If we don’t find the node, we return an empty set.</a:t>
            </a:r>
          </a:p>
          <a:p>
            <a:endParaRPr lang="en-US" dirty="0"/>
          </a:p>
          <a:p>
            <a:r>
              <a:rPr lang="en-US" dirty="0"/>
              <a:t>Otherwise, we convert the set of </a:t>
            </a:r>
            <a:r>
              <a:rPr lang="en-US" b="1" dirty="0"/>
              <a:t>adjacent indices</a:t>
            </a:r>
            <a:r>
              <a:rPr lang="en-US" dirty="0"/>
              <a:t>, to a set of </a:t>
            </a:r>
            <a:r>
              <a:rPr lang="en-US" b="1" dirty="0"/>
              <a:t>adjacent values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940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op== is tricky, as it must work on two graphs in which the nodes and edges have been added in a different order.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So, we iterate over all the nodes in LHS and try to find each node in RHS. If found, we convert the adjacency indices, to values and compare those lists.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op!= is simply implemented in terms of this equality 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The</a:t>
            </a:r>
            <a:r>
              <a:rPr lang="en-US" b="1" baseline="0" dirty="0"/>
              <a:t> i</a:t>
            </a:r>
            <a:r>
              <a:rPr lang="en-US" b="1" dirty="0"/>
              <a:t>mplementation of swap() and size() is trivial, so these are</a:t>
            </a:r>
            <a:r>
              <a:rPr lang="en-US" b="1" baseline="0" dirty="0"/>
              <a:t> not shown.</a:t>
            </a:r>
            <a:endParaRPr lang="en-US" b="1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046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Lastly, an external helper function (</a:t>
            </a:r>
            <a:r>
              <a:rPr lang="en-US" b="1" dirty="0"/>
              <a:t>not a method</a:t>
            </a:r>
            <a:r>
              <a:rPr lang="en-US" dirty="0"/>
              <a:t>) to convert a graph into a string in DOT format.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360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107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8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031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426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directed_graph</a:t>
            </a:r>
            <a:r>
              <a:rPr lang="en-US" dirty="0"/>
              <a:t> will support bidirectional iterators, and so is reversible. In that case, 2 additional type aliases are required.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705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700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736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iterator and </a:t>
            </a:r>
            <a:r>
              <a:rPr lang="en-US" dirty="0" err="1"/>
              <a:t>const_iterator</a:t>
            </a:r>
            <a:r>
              <a:rPr lang="en-US" dirty="0"/>
              <a:t> are both const! This follows the principle of std::set in which you can also not modify elements. This is needed for this </a:t>
            </a:r>
            <a:r>
              <a:rPr lang="en-US" dirty="0" err="1"/>
              <a:t>impl</a:t>
            </a:r>
            <a:r>
              <a:rPr lang="en-US" dirty="0"/>
              <a:t> because it uses indices in the adjacency list. If you modify the </a:t>
            </a:r>
            <a:r>
              <a:rPr lang="en-US" dirty="0" err="1"/>
              <a:t>impl</a:t>
            </a:r>
            <a:r>
              <a:rPr lang="en-US" dirty="0"/>
              <a:t> to be tolerant to modifications to elements, then you can make iterator non-const.</a:t>
            </a:r>
          </a:p>
          <a:p>
            <a:endParaRPr lang="en-US" dirty="0"/>
          </a:p>
          <a:p>
            <a:r>
              <a:rPr lang="en-US" dirty="0"/>
              <a:t>We just use the </a:t>
            </a:r>
            <a:r>
              <a:rPr lang="en-US" dirty="0" err="1"/>
              <a:t>reverse_iterator</a:t>
            </a:r>
            <a:r>
              <a:rPr lang="en-US" dirty="0"/>
              <a:t> class template from the standard library.</a:t>
            </a:r>
          </a:p>
          <a:p>
            <a:endParaRPr lang="en-US" dirty="0"/>
          </a:p>
          <a:p>
            <a:r>
              <a:rPr lang="en-US" dirty="0"/>
              <a:t>We define iterators to iterate over all adjacent nodes for a specific node.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085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bidirectional iterator.</a:t>
            </a:r>
          </a:p>
          <a:p>
            <a:endParaRPr lang="en-US" dirty="0"/>
          </a:p>
          <a:p>
            <a:r>
              <a:rPr lang="en-US" dirty="0" err="1"/>
              <a:t>iterator_type</a:t>
            </a:r>
            <a:r>
              <a:rPr lang="en-US" dirty="0"/>
              <a:t> is the type of iterator</a:t>
            </a:r>
            <a:r>
              <a:rPr lang="en-US" baseline="0" dirty="0"/>
              <a:t> for the container containing all nodes.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69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this is a </a:t>
            </a:r>
            <a:r>
              <a:rPr lang="en-US" b="1" dirty="0"/>
              <a:t>bidirectional</a:t>
            </a:r>
            <a:r>
              <a:rPr lang="en-US" b="0" dirty="0"/>
              <a:t> iterator we need: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op++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op—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op==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op!=.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936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have the protected members…</a:t>
            </a:r>
          </a:p>
          <a:p>
            <a:r>
              <a:rPr lang="en-US" dirty="0"/>
              <a:t>We have</a:t>
            </a:r>
            <a:r>
              <a:rPr lang="en-US" baseline="0" dirty="0"/>
              <a:t> an iterator to the node to which our iterator is currently pointing to.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86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2-param </a:t>
            </a:r>
            <a:r>
              <a:rPr lang="en-US" dirty="0" err="1"/>
              <a:t>ctor</a:t>
            </a:r>
            <a:r>
              <a:rPr lang="en-US" dirty="0"/>
              <a:t> accepting an iterator and a pointer to a </a:t>
            </a:r>
            <a:r>
              <a:rPr lang="en-US" dirty="0" err="1"/>
              <a:t>directed_graph</a:t>
            </a:r>
            <a:r>
              <a:rPr lang="en-US" dirty="0"/>
              <a:t> is trivial. It just sets the member variables,</a:t>
            </a:r>
            <a:r>
              <a:rPr lang="en-US" baseline="0" dirty="0"/>
              <a:t> so it is not shown.</a:t>
            </a:r>
            <a:endParaRPr lang="en-US" dirty="0"/>
          </a:p>
          <a:p>
            <a:endParaRPr lang="en-US" dirty="0"/>
          </a:p>
          <a:p>
            <a:r>
              <a:rPr lang="en-US" dirty="0"/>
              <a:t>Next, we have the dereference</a:t>
            </a:r>
            <a:r>
              <a:rPr lang="en-US" baseline="0" dirty="0"/>
              <a:t> operator and the arrow operator.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10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straightforward. Both ++ ops simply defer actual work to the increment helper, which in this case is also very easy, it just increments </a:t>
            </a:r>
            <a:r>
              <a:rPr lang="en-US" dirty="0" err="1"/>
              <a:t>m_nodeIterator</a:t>
            </a:r>
            <a:r>
              <a:rPr lang="en-US" dirty="0"/>
              <a:t>.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Behavior is undefined if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m_nodeIterator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already refers to the past-the-end element, or is otherwise invalid.</a:t>
            </a:r>
            <a:endParaRPr lang="en-US" dirty="0"/>
          </a:p>
          <a:p>
            <a:r>
              <a:rPr lang="en-US" dirty="0"/>
              <a:t>Decrement ops are similar.</a:t>
            </a:r>
          </a:p>
          <a:p>
            <a:endParaRPr lang="en-US" dirty="0"/>
          </a:p>
          <a:p>
            <a:r>
              <a:rPr lang="en-US" b="1" dirty="0"/>
              <a:t>Finally</a:t>
            </a:r>
            <a:r>
              <a:rPr lang="en-US" dirty="0"/>
              <a:t>, the equality ops are very simple, they just compare the </a:t>
            </a:r>
            <a:r>
              <a:rPr lang="en-US" dirty="0" err="1"/>
              <a:t>m_graph</a:t>
            </a:r>
            <a:r>
              <a:rPr lang="en-US" dirty="0"/>
              <a:t> and </a:t>
            </a:r>
            <a:r>
              <a:rPr lang="en-US" dirty="0" err="1"/>
              <a:t>m_nodeIterator</a:t>
            </a:r>
            <a:r>
              <a:rPr lang="en-US" dirty="0"/>
              <a:t> member variables.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9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you could call find() or </a:t>
            </a:r>
            <a:r>
              <a:rPr lang="en-US" dirty="0" err="1"/>
              <a:t>find_if</a:t>
            </a:r>
            <a:r>
              <a:rPr lang="en-US" dirty="0"/>
              <a:t>()</a:t>
            </a:r>
            <a:r>
              <a:rPr lang="en-US" baseline="0" dirty="0"/>
              <a:t> in a loop, but let’s not go there.</a:t>
            </a:r>
          </a:p>
          <a:p>
            <a:endParaRPr lang="en-US" baseline="0" dirty="0"/>
          </a:p>
          <a:p>
            <a:r>
              <a:rPr lang="en-US" baseline="0" dirty="0" err="1"/>
              <a:t>copy_if</a:t>
            </a:r>
            <a:r>
              <a:rPr lang="en-US" baseline="0" dirty="0"/>
              <a:t>() -&gt; returns copies, but you want iterators to the found elements, not copies.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965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strictly used in this implementation, shown as example of how to do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const version, these type aliases were also const: 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 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value_type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const_iterator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version has a similar set of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ctors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op* and -&gt; were marked as const.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 and -- had different return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need for equality operators, increment()/decrement() helpers, or any member vars. Base class versions are fine.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689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350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need the friend declaration because of how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iterator_type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defined.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352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 let’s modify the interface of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directed_graph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more closely follow the Standard Library philosophy.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Let’s start by adding assign() methods.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assign() method just defers the work to the insert(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method.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assign() defers work to the first assign().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434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Op= also simply defers work to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assign().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6475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655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an insert to be successful, the value should not be in the graph yet.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Before: return true on success, false otherwise.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After: returns a pair. The iterator points to the inserted node, or to the node that was already in the graph with the given value.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true if a new node with given value has been added to the graph, and false if there was already a node with the given value.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370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7941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Instead of having a node value as parameter, the adapted version has an iterator, following Standard Library patterns.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returns an iterator to the element after the last deleted element.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to follow other Standard Library containers, we add a version of erase() that accepts an iterator range.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187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element was not found, we return an end iterator.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second version, we just loop over all the nodes in the given range, and remove all references to those nodes.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we erase the given range.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28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617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additionally, we add two versions of at().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difference is that op[] does not do any bounds checking, while at() throws an exception if out of bounds.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3099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Implementation of array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indexing operator and at() is straightforward.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versions are identical, they just return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references.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2175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supporting these methods, we’ll be able to use Standard Library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our directed graphs, and also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range-based for loops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074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8045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Similarly, we have a set of methods related to reverse iterators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4376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Remember that our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reverse_iterator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defined as an std::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reverse_iterator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crbegin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and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crend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and the const versions of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rbegin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and rend() are implemented similarly, so are not shown.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81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implementations are very similar to the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const_directed_graph_iterator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directed_graph_iterator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so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I’m not showing them.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0756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node is not found -&gt; return default constructed iterator (=end iterator)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Else: return iterator to the beginning of the adjacency list for the given node.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dirty="0"/>
              <a:t>The </a:t>
            </a:r>
            <a:r>
              <a:rPr lang="en-US" sz="1200" dirty="0" err="1"/>
              <a:t>cbegin</a:t>
            </a:r>
            <a:r>
              <a:rPr lang="en-US" sz="1200" dirty="0"/>
              <a:t>() and </a:t>
            </a:r>
            <a:r>
              <a:rPr lang="en-US" sz="1200" dirty="0" err="1"/>
              <a:t>cend</a:t>
            </a:r>
            <a:r>
              <a:rPr lang="en-US" sz="1200" dirty="0"/>
              <a:t>() versions, and the const versions of begin() and end() are implemented very similar.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1289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reverse_iterator_adjacent_nodes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defined as an std::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reverse_iterator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these are implemented very similar to the reverse iterator methods without a parameter that I showed earlier, so they are not shown here.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066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62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accept a vector of values of type</a:t>
            </a:r>
            <a:r>
              <a:rPr lang="en-US" baseline="0" dirty="0"/>
              <a:t> T.</a:t>
            </a:r>
          </a:p>
          <a:p>
            <a:r>
              <a:rPr lang="en-US" baseline="0" dirty="0"/>
              <a:t>A predicate.</a:t>
            </a:r>
          </a:p>
          <a:p>
            <a:r>
              <a:rPr lang="en-US" baseline="0" dirty="0"/>
              <a:t>And let’s return a vector of iterators.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387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 add a stand-alone swap() function, which simply forwards to the swap() method.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5726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Lastly, the</a:t>
            </a:r>
            <a:r>
              <a:rPr lang="en-US" baseline="0" dirty="0"/>
              <a:t> adapted</a:t>
            </a:r>
            <a:r>
              <a:rPr lang="en-US" dirty="0"/>
              <a:t> helper function (not a method) to convert a graph into a string in DOT format.</a:t>
            </a:r>
          </a:p>
          <a:p>
            <a:endParaRPr lang="en-US" dirty="0"/>
          </a:p>
          <a:p>
            <a:r>
              <a:rPr lang="en-US" dirty="0"/>
              <a:t>The</a:t>
            </a:r>
            <a:r>
              <a:rPr lang="en-US" baseline="0" dirty="0"/>
              <a:t> loop now uses the range-based for loop and iterators.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5847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231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3412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our implemented set of methods to retrieve iterators, we can also use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 std::begin()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055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Remember, a default-constructed adjacency nodes iterator serves as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iterator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19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our implemented set of methods to retrieve iterators, we can also use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range-based for loops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225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3217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(Error is from VS2017, same error as for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::set.)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again, if you modify the implementation to be tolerant to changes to the values, then go ahead and make iterator non-const, in which case you can start using modifying algorithms like the remove-erase-idiom.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0728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96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implementation is straightforward.</a:t>
            </a:r>
          </a:p>
          <a:p>
            <a:r>
              <a:rPr lang="en-US" dirty="0"/>
              <a:t>We simply create</a:t>
            </a:r>
            <a:r>
              <a:rPr lang="en-US" baseline="0" dirty="0"/>
              <a:t> a vector of matches.</a:t>
            </a:r>
          </a:p>
          <a:p>
            <a:r>
              <a:rPr lang="en-US" dirty="0"/>
              <a:t>We</a:t>
            </a:r>
            <a:r>
              <a:rPr lang="en-US" baseline="0" dirty="0"/>
              <a:t> i</a:t>
            </a:r>
            <a:r>
              <a:rPr lang="en-US" dirty="0"/>
              <a:t>terate</a:t>
            </a:r>
            <a:r>
              <a:rPr lang="en-US" baseline="0" dirty="0"/>
              <a:t> over the given vector of values.</a:t>
            </a:r>
          </a:p>
          <a:p>
            <a:r>
              <a:rPr lang="en-US" baseline="0" dirty="0"/>
              <a:t>For each value we call the predicate, and if it returns true, we add the current iterator to the vector of matches.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7227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thing we need to do is update the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graph_node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template.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m_data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now a pointer, not a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anymore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4390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1-param </a:t>
            </a:r>
            <a:r>
              <a:rPr lang="en-US" dirty="0" err="1"/>
              <a:t>ctor</a:t>
            </a:r>
            <a:r>
              <a:rPr lang="en-US" dirty="0"/>
              <a:t> forwards to the 2-param </a:t>
            </a:r>
            <a:r>
              <a:rPr lang="en-US" dirty="0" err="1"/>
              <a:t>ctor</a:t>
            </a:r>
            <a:r>
              <a:rPr lang="en-US" dirty="0"/>
              <a:t> with a default allocator instance.</a:t>
            </a:r>
          </a:p>
          <a:p>
            <a:r>
              <a:rPr lang="en-US" dirty="0"/>
              <a:t>[i.e. delegating </a:t>
            </a:r>
            <a:r>
              <a:rPr lang="en-US" dirty="0" err="1"/>
              <a:t>ctor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The second </a:t>
            </a:r>
            <a:r>
              <a:rPr lang="en-US" dirty="0" err="1"/>
              <a:t>ctor</a:t>
            </a:r>
            <a:r>
              <a:rPr lang="en-US" dirty="0"/>
              <a:t> allocates the data and then constructs</a:t>
            </a:r>
            <a:r>
              <a:rPr lang="en-US" baseline="0" dirty="0"/>
              <a:t> a copy of the object in the allocated data.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2970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ctors</a:t>
            </a:r>
            <a:r>
              <a:rPr lang="en-US" dirty="0"/>
              <a:t>…</a:t>
            </a:r>
          </a:p>
          <a:p>
            <a:r>
              <a:rPr lang="en-US" dirty="0"/>
              <a:t>Again, the 1-param </a:t>
            </a:r>
            <a:r>
              <a:rPr lang="en-US" dirty="0" err="1"/>
              <a:t>ctor</a:t>
            </a:r>
            <a:r>
              <a:rPr lang="en-US" dirty="0"/>
              <a:t> forwards to the 2-param </a:t>
            </a:r>
            <a:r>
              <a:rPr lang="en-US" dirty="0" err="1"/>
              <a:t>ctor</a:t>
            </a:r>
            <a:r>
              <a:rPr lang="en-US" dirty="0"/>
              <a:t> with a default allocator instance.</a:t>
            </a:r>
          </a:p>
          <a:p>
            <a:r>
              <a:rPr lang="en-US" dirty="0"/>
              <a:t>[i.e. delegating </a:t>
            </a:r>
            <a:r>
              <a:rPr lang="en-US" dirty="0" err="1"/>
              <a:t>ctor</a:t>
            </a:r>
            <a:r>
              <a:rPr lang="en-US" dirty="0"/>
              <a:t>]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second </a:t>
            </a:r>
            <a:r>
              <a:rPr lang="en-US" dirty="0" err="1"/>
              <a:t>ctor</a:t>
            </a:r>
            <a:r>
              <a:rPr lang="en-US" dirty="0"/>
              <a:t> allocates the data and then move-constructs</a:t>
            </a:r>
            <a:r>
              <a:rPr lang="en-US" baseline="0" dirty="0"/>
              <a:t> a copy of the object in the allocated data.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823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destructor: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Calls the destructor for our data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Then deallocates the actual memory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8350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</a:t>
            </a:r>
            <a:r>
              <a:rPr lang="en-US" baseline="0" dirty="0"/>
              <a:t> the copy </a:t>
            </a:r>
            <a:r>
              <a:rPr lang="en-US" baseline="0" dirty="0" err="1"/>
              <a:t>ctor</a:t>
            </a:r>
            <a:r>
              <a:rPr lang="en-US" baseline="0" dirty="0"/>
              <a:t> and move </a:t>
            </a:r>
            <a:r>
              <a:rPr lang="en-US" baseline="0" dirty="0" err="1"/>
              <a:t>ctor</a:t>
            </a:r>
            <a:r>
              <a:rPr lang="en-US" baseline="0" dirty="0"/>
              <a:t>.</a:t>
            </a:r>
            <a:endParaRPr lang="en-US" dirty="0"/>
          </a:p>
          <a:p>
            <a:r>
              <a:rPr lang="en-US" b="1" dirty="0"/>
              <a:t>Note</a:t>
            </a:r>
            <a:r>
              <a:rPr lang="en-US" b="0" dirty="0"/>
              <a:t> the use of </a:t>
            </a:r>
            <a:r>
              <a:rPr lang="en-US" b="0" dirty="0" err="1"/>
              <a:t>std</a:t>
            </a:r>
            <a:r>
              <a:rPr lang="en-US" b="0" dirty="0"/>
              <a:t>::exchange to ‘move’ </a:t>
            </a:r>
            <a:r>
              <a:rPr lang="en-US" b="0" dirty="0" err="1"/>
              <a:t>m_data</a:t>
            </a:r>
            <a:r>
              <a:rPr lang="en-US" b="0" dirty="0"/>
              <a:t>.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The other methods remain virtually the same, except that you have to use </a:t>
            </a:r>
            <a:r>
              <a:rPr lang="en-US" b="1" dirty="0"/>
              <a:t>*</a:t>
            </a:r>
            <a:r>
              <a:rPr lang="en-US" b="1" dirty="0" err="1"/>
              <a:t>m_data</a:t>
            </a:r>
            <a:r>
              <a:rPr lang="en-US" b="1" dirty="0"/>
              <a:t> </a:t>
            </a:r>
            <a:r>
              <a:rPr lang="en-US" dirty="0"/>
              <a:t>instead of </a:t>
            </a:r>
            <a:r>
              <a:rPr lang="en-US" dirty="0" err="1"/>
              <a:t>m_data</a:t>
            </a:r>
            <a:r>
              <a:rPr lang="en-US" dirty="0"/>
              <a:t> because it is now a pointer.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14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m_data</a:t>
            </a:r>
            <a:r>
              <a:rPr lang="en-US" dirty="0"/>
              <a:t> is properly allocated, but the constructor of T throws</a:t>
            </a:r>
            <a:r>
              <a:rPr lang="en-US" baseline="0" dirty="0"/>
              <a:t> an exception</a:t>
            </a:r>
            <a:r>
              <a:rPr lang="en-US" dirty="0"/>
              <a:t>, then the destructor of </a:t>
            </a:r>
            <a:r>
              <a:rPr lang="en-US" dirty="0" err="1"/>
              <a:t>graph_node</a:t>
            </a:r>
            <a:r>
              <a:rPr lang="en-US" dirty="0"/>
              <a:t> will never get called and we leak </a:t>
            </a:r>
            <a:r>
              <a:rPr lang="en-US" dirty="0" err="1"/>
              <a:t>m_data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0972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263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a base class: </a:t>
            </a:r>
            <a:r>
              <a:rPr lang="en-US" dirty="0" err="1"/>
              <a:t>graph_node_allocator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m_allocator</a:t>
            </a:r>
            <a:r>
              <a:rPr lang="en-US" dirty="0"/>
              <a:t> and </a:t>
            </a:r>
            <a:r>
              <a:rPr lang="en-US" dirty="0" err="1"/>
              <a:t>m_data</a:t>
            </a:r>
            <a:r>
              <a:rPr lang="en-US" dirty="0"/>
              <a:t> members are pushed to this allocator class.</a:t>
            </a:r>
          </a:p>
          <a:p>
            <a:r>
              <a:rPr lang="en-US" dirty="0"/>
              <a:t>We don’t need copy </a:t>
            </a:r>
            <a:r>
              <a:rPr lang="en-US" dirty="0" err="1"/>
              <a:t>ctor</a:t>
            </a:r>
            <a:r>
              <a:rPr lang="en-US" baseline="0" dirty="0"/>
              <a:t> or any assignment operators, so we delete them.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7795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</a:t>
            </a:r>
            <a:r>
              <a:rPr lang="en-US" baseline="0" dirty="0"/>
              <a:t> the implementations of all methods of this base class.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Ctor</a:t>
            </a:r>
            <a:r>
              <a:rPr lang="en-US" baseline="0" dirty="0"/>
              <a:t>, Move </a:t>
            </a:r>
            <a:r>
              <a:rPr lang="en-US" baseline="0" dirty="0" err="1"/>
              <a:t>ctor</a:t>
            </a:r>
            <a:r>
              <a:rPr lang="en-US" baseline="0" dirty="0"/>
              <a:t>, </a:t>
            </a:r>
            <a:r>
              <a:rPr lang="en-US" baseline="0" dirty="0" err="1"/>
              <a:t>Dtor</a:t>
            </a: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They only </a:t>
            </a:r>
            <a:r>
              <a:rPr lang="en-US" b="1" baseline="0" dirty="0"/>
              <a:t>allocate/deallocate</a:t>
            </a:r>
            <a:r>
              <a:rPr lang="en-US" baseline="0" dirty="0"/>
              <a:t> memory, they </a:t>
            </a:r>
            <a:r>
              <a:rPr lang="en-US" b="1" baseline="0" dirty="0"/>
              <a:t>do not construct/destruct </a:t>
            </a:r>
            <a:r>
              <a:rPr lang="en-US" baseline="0" dirty="0"/>
              <a:t>objects of type T.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3284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we need to modify</a:t>
            </a:r>
            <a:r>
              <a:rPr lang="en-US" baseline="0" dirty="0"/>
              <a:t> the </a:t>
            </a:r>
            <a:r>
              <a:rPr lang="en-US" baseline="0" dirty="0" err="1"/>
              <a:t>graph_node</a:t>
            </a:r>
            <a:r>
              <a:rPr lang="en-US" baseline="0" dirty="0"/>
              <a:t> class. We inherit privately from our base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</a:t>
            </a:r>
            <a:r>
              <a:rPr lang="en-US" baseline="0" dirty="0" err="1"/>
              <a:t>ctor</a:t>
            </a:r>
            <a:r>
              <a:rPr lang="en-US" baseline="0" dirty="0"/>
              <a:t> calls base class </a:t>
            </a:r>
            <a:r>
              <a:rPr lang="en-US" baseline="0" dirty="0" err="1"/>
              <a:t>ctor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Now, if </a:t>
            </a:r>
            <a:r>
              <a:rPr lang="en-US" baseline="0" dirty="0"/>
              <a:t>allocation succeeds, but </a:t>
            </a:r>
            <a:r>
              <a:rPr lang="en-US" baseline="0" dirty="0" err="1"/>
              <a:t>ctor</a:t>
            </a:r>
            <a:r>
              <a:rPr lang="en-US" baseline="0" dirty="0"/>
              <a:t> of T throws, then everything is nicely deallocated because C++ guarantees that the </a:t>
            </a:r>
            <a:r>
              <a:rPr lang="en-US" baseline="0" dirty="0" err="1"/>
              <a:t>dtor</a:t>
            </a:r>
            <a:r>
              <a:rPr lang="en-US" baseline="0" dirty="0"/>
              <a:t> is called for every fully constructed object, </a:t>
            </a:r>
            <a:r>
              <a:rPr lang="en-US" b="1" baseline="0" dirty="0"/>
              <a:t>in this case our base class object.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Similar for the </a:t>
            </a:r>
            <a:r>
              <a:rPr lang="en-US" dirty="0" err="1"/>
              <a:t>ctor</a:t>
            </a:r>
            <a:r>
              <a:rPr lang="en-US" dirty="0"/>
              <a:t> accepting a T&amp;&amp;, and the copy and move constructors,</a:t>
            </a:r>
            <a:r>
              <a:rPr lang="en-US" baseline="0" dirty="0"/>
              <a:t> so these are not shown.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1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url?sa=i&amp;rct=j&amp;q=&amp;esrc=s&amp;source=images&amp;cd=&amp;cad=rja&amp;uact=8&amp;ved=0ahUKEwip8uvW15_PAhUL9IMKHacED0AQjRwIBw&amp;url=https://cppcon.qbstores.com/&amp;psig=AFQjCNGqtXLfaHzUzLvQ-XTaRREQzTpBbA&amp;ust=1474520666417683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>
          <a:gsLst>
            <a:gs pos="0">
              <a:schemeClr val="bg1"/>
            </a:gs>
            <a:gs pos="75000">
              <a:schemeClr val="bg1"/>
            </a:gs>
            <a:gs pos="100000">
              <a:srgbClr val="FF820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rgbClr val="FF82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818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 b="1" i="1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lang="en-US" sz="2000" kern="1200" smtClean="0">
                <a:solidFill>
                  <a:srgbClr val="FFFFFF"/>
                </a:solidFill>
                <a:latin typeface="Segoe UI Light" pitchFamily="34" charset="0"/>
                <a:ea typeface="+mn-ea"/>
                <a:cs typeface="+mn-cs"/>
              </a:defRPr>
            </a:lvl1pPr>
            <a:extLst/>
          </a:lstStyle>
          <a:p>
            <a:pPr algn="ctr"/>
            <a:fld id="{047E157E-8DCB-4F70-A0AF-5EB586A91DD4}" type="datetime1">
              <a:rPr lang="en-US" smtClean="0"/>
              <a:pPr algn="ctr"/>
              <a:t>2018-10-08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  <a:prstGeom prst="rect">
            <a:avLst/>
          </a:prstGeom>
        </p:spPr>
        <p:txBody>
          <a:bodyPr rtlCol="0"/>
          <a:lstStyle/>
          <a:p>
            <a:fld id="{E4606EA6-EFEA-4C30-9264-4F9291A5780D}" type="datetime1">
              <a:rPr kumimoji="0" lang="en-US" smtClean="0"/>
              <a:pPr/>
              <a:t>2018-10-08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  <a:prstGeom prst="rect">
            <a:avLst/>
          </a:prstGeom>
        </p:spPr>
        <p:txBody>
          <a:bodyPr rtlCol="0"/>
          <a:lstStyle/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563525" y="2235543"/>
            <a:ext cx="5378551" cy="672414"/>
          </a:xfrm>
        </p:spPr>
        <p:txBody>
          <a:bodyPr wrap="square" lIns="137160" tIns="109728" rIns="137160" bIns="109728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  <a:defRPr lang="en-US" sz="2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FFFFFF"/>
                </a:solidFill>
              </a:defRPr>
            </a:lvl5pPr>
          </a:lstStyle>
          <a:p>
            <a:pPr marL="0" lvl="0" indent="0" algn="l" defTabSz="672118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01931" y="1130664"/>
            <a:ext cx="2890985" cy="2882172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37160" tIns="109728" rIns="137160" bIns="109728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29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91408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753171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48" y="1563130"/>
            <a:ext cx="7395504" cy="1344828"/>
          </a:xfrm>
        </p:spPr>
        <p:txBody>
          <a:bodyPr lIns="68580" tIns="34290" rIns="68580" bIns="34290"/>
          <a:lstStyle>
            <a:lvl1pPr>
              <a:defRPr sz="35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8498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>
          <a:gsLst>
            <a:gs pos="0">
              <a:schemeClr val="bg1"/>
            </a:gs>
            <a:gs pos="75000">
              <a:schemeClr val="bg1"/>
            </a:gs>
            <a:gs pos="100000">
              <a:srgbClr val="FF820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4" descr="C:\Program Files\Microsoft Resource DVD Artwork\DVD_ART\Artwork_Imagery\Shapes and Graphics\Line\faded white line.png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48121"/>
            <a:ext cx="7652766" cy="19029"/>
          </a:xfrm>
          <a:prstGeom prst="rect">
            <a:avLst/>
          </a:prstGeom>
          <a:noFill/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2724150"/>
            <a:ext cx="8794062" cy="1117470"/>
          </a:xfrm>
          <a:prstGeom prst="rect">
            <a:avLst/>
          </a:prstGeom>
          <a:effectLst/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0" b="1" i="1" u="none" strike="noStrike" kern="1200" cap="none" spc="-642" normalizeH="0" baseline="0" noProof="0" dirty="0">
                <a:ln w="11430">
                  <a:solidFill>
                    <a:srgbClr val="88A17B">
                      <a:lumMod val="50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2536790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1" hangingPunct="1"/>
            <a:r>
              <a:rPr lang="en-US" dirty="0"/>
              <a:t>Click to edit Master text styles</a:t>
            </a:r>
          </a:p>
          <a:p>
            <a:pPr lvl="1" eaLnBrk="1" latinLnBrk="1" hangingPunct="1"/>
            <a:r>
              <a:rPr lang="en-US" dirty="0"/>
              <a:t>Second level</a:t>
            </a:r>
          </a:p>
          <a:p>
            <a:pPr lvl="2" eaLnBrk="1" latinLnBrk="1" hangingPunct="1"/>
            <a:r>
              <a:rPr lang="en-US" dirty="0"/>
              <a:t>Third level</a:t>
            </a:r>
          </a:p>
          <a:p>
            <a:pPr lvl="3" eaLnBrk="1" latinLnBrk="1" hangingPunct="1"/>
            <a:r>
              <a:rPr lang="en-US" dirty="0"/>
              <a:t>Fourth level</a:t>
            </a:r>
          </a:p>
          <a:p>
            <a:pPr lvl="4" eaLnBrk="1" latinLnBrk="1" hangingPunct="1"/>
            <a:r>
              <a:rPr lang="en-US" dirty="0"/>
              <a:t>Fifth level</a:t>
            </a:r>
            <a:endParaRPr dirty="0"/>
          </a:p>
        </p:txBody>
      </p:sp>
      <p:pic>
        <p:nvPicPr>
          <p:cNvPr id="1026" name="Picture 2" descr="Image result for cppcon logo">
            <a:hlinkClick r:id="rId2"/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9"/>
          <a:stretch/>
        </p:blipFill>
        <p:spPr bwMode="auto">
          <a:xfrm>
            <a:off x="8269026" y="0"/>
            <a:ext cx="874973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8571173" y="4881890"/>
            <a:ext cx="572826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AEE0D2A-EEC8-45D6-A9AB-6258958F4280}" type="slidenum">
              <a:rPr lang="en-US" sz="1050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 algn="r"/>
              <a:t>‹#›</a:t>
            </a:fld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/>
          <a:p>
            <a:fld id="{6FCF9F07-3BC7-4570-B054-79111B0A380C}" type="datetime1">
              <a:rPr kumimoji="0" lang="en-US" smtClean="0"/>
              <a:pPr/>
              <a:t>2018-10-08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400" y="971550"/>
            <a:ext cx="4343400" cy="4038600"/>
          </a:xfrm>
        </p:spPr>
        <p:txBody>
          <a:bodyPr/>
          <a:lstStyle/>
          <a:p>
            <a:pPr lvl="0" eaLnBrk="1" latinLnBrk="1" hangingPunct="1"/>
            <a:r>
              <a:rPr lang="en-US" dirty="0"/>
              <a:t>Click to edit Master text styles</a:t>
            </a:r>
          </a:p>
          <a:p>
            <a:pPr lvl="1" eaLnBrk="1" latinLnBrk="1" hangingPunct="1"/>
            <a:r>
              <a:rPr lang="en-US" dirty="0"/>
              <a:t>Second level</a:t>
            </a:r>
          </a:p>
          <a:p>
            <a:pPr lvl="2" eaLnBrk="1" latinLnBrk="1" hangingPunct="1"/>
            <a:r>
              <a:rPr lang="en-US" dirty="0"/>
              <a:t>Third level</a:t>
            </a:r>
          </a:p>
          <a:p>
            <a:pPr lvl="3" eaLnBrk="1" latinLnBrk="1" hangingPunct="1"/>
            <a:r>
              <a:rPr lang="en-US" dirty="0"/>
              <a:t>Fourth level</a:t>
            </a:r>
          </a:p>
          <a:p>
            <a:pPr lvl="4" eaLnBrk="1" latinLnBrk="1" hangingPunct="1"/>
            <a:r>
              <a:rPr lang="en-US" dirty="0"/>
              <a:t>Fifth level</a:t>
            </a:r>
            <a:endParaRPr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0" y="971550"/>
            <a:ext cx="4222899" cy="4038599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rtlCol="0"/>
          <a:lstStyle/>
          <a:p>
            <a:fld id="{E4606EA6-EFEA-4C30-9264-4F9291A5780D}" type="datetime1">
              <a:rPr kumimoji="0" lang="en-US" smtClean="0"/>
              <a:pPr/>
              <a:t>2018-10-08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771287"/>
            <a:ext cx="533400" cy="183357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/>
          <a:p>
            <a:fld id="{6DFADB5D-B7A0-47E3-AD2D-B1A6F8614213}" type="datetime1">
              <a:rPr kumimoji="0" lang="en-US" smtClean="0"/>
              <a:pPr/>
              <a:t>2018-10-08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771287"/>
            <a:ext cx="533400" cy="183357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/>
          <a:p>
            <a:fld id="{72968126-03FC-49C0-B9B8-2B561CCC3D90}" type="datetime1">
              <a:rPr kumimoji="0" lang="en-US" smtClean="0"/>
              <a:pPr/>
              <a:t>2018-10-08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/>
          <a:p>
            <a:fld id="{F49A8198-4617-485E-9585-4840B69DBBA6}" type="datetime1">
              <a:rPr kumimoji="0" lang="en-US" smtClean="0"/>
              <a:pPr/>
              <a:t>2018-10-08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771287"/>
            <a:ext cx="533400" cy="183357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6200" y="982980"/>
            <a:ext cx="8991600" cy="40271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1" hangingPunct="1"/>
            <a:r>
              <a:rPr kumimoji="0" lang="en-US" dirty="0"/>
              <a:t>Click to edit Master text styles</a:t>
            </a:r>
          </a:p>
          <a:p>
            <a:pPr lvl="1" eaLnBrk="1" latinLnBrk="1" hangingPunct="1"/>
            <a:r>
              <a:rPr kumimoji="0" lang="en-US" dirty="0"/>
              <a:t>Second level</a:t>
            </a:r>
          </a:p>
          <a:p>
            <a:pPr lvl="2" eaLnBrk="1" latinLnBrk="1" hangingPunct="1"/>
            <a:r>
              <a:rPr kumimoji="0" lang="en-US" dirty="0"/>
              <a:t>Third level</a:t>
            </a:r>
          </a:p>
          <a:p>
            <a:pPr lvl="3" eaLnBrk="1" latinLnBrk="1" hangingPunct="1"/>
            <a:r>
              <a:rPr kumimoji="0" lang="en-US" dirty="0"/>
              <a:t>Fourth level</a:t>
            </a:r>
          </a:p>
          <a:p>
            <a:pPr lvl="4" eaLnBrk="1" latinLnBrk="1" hangingPunct="1"/>
            <a:r>
              <a:rPr kumimoji="0"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74295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777241"/>
            <a:ext cx="9144000" cy="85725"/>
          </a:xfrm>
          <a:prstGeom prst="rect">
            <a:avLst/>
          </a:prstGeom>
          <a:solidFill>
            <a:srgbClr val="FF82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6200" y="118110"/>
            <a:ext cx="8991600" cy="62484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eaLnBrk="1" latinLnBrk="1" hangingPunct="1"/>
            <a:r>
              <a:rPr kumimoji="0"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Segoe UI Semibold" pitchFamily="34" charset="0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c.gregoire@niko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wiley.com/en-us/Professional+C++,+4th+Edition-p-9781119421306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11" Type="http://schemas.openxmlformats.org/officeDocument/2006/relationships/image" Target="../media/image6.png"/><Relationship Id="rId5" Type="http://schemas.openxmlformats.org/officeDocument/2006/relationships/hyperlink" Target="http://becpp.org/" TargetMode="External"/><Relationship Id="rId10" Type="http://schemas.openxmlformats.org/officeDocument/2006/relationships/image" Target="../media/image9.jpg"/><Relationship Id="rId4" Type="http://schemas.openxmlformats.org/officeDocument/2006/relationships/hyperlink" Target="http://www.apress.com/9781484218754" TargetMode="External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x.eu/it-challenge/cc-challenge-dekim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6200" y="378691"/>
            <a:ext cx="8991600" cy="1659659"/>
          </a:xfrm>
        </p:spPr>
        <p:txBody>
          <a:bodyPr anchor="t">
            <a:noAutofit/>
          </a:bodyPr>
          <a:lstStyle/>
          <a:p>
            <a:pPr defTabSz="914363">
              <a:lnSpc>
                <a:spcPct val="90000"/>
              </a:lnSpc>
              <a:spcBef>
                <a:spcPts val="0"/>
              </a:spcBef>
              <a:buSzPct val="90000"/>
            </a:pPr>
            <a:r>
              <a:rPr lang="en-US" sz="4600" b="0" cap="none" dirty="0">
                <a:solidFill>
                  <a:schemeClr val="tx1"/>
                </a:solidFill>
                <a:latin typeface="Segoe UI Light"/>
              </a:rPr>
              <a:t>Writing Standard Library Compliant Data Structures and Algorithms</a:t>
            </a:r>
            <a:endParaRPr lang="en-US" sz="4600" b="1" cap="none" dirty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Embrace the C++ Standard Library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0" y="4551524"/>
            <a:ext cx="2209800" cy="5143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lang="en-US" sz="2000" kern="1200" smtClean="0">
                <a:solidFill>
                  <a:srgbClr val="FFFFFF"/>
                </a:solidFill>
                <a:latin typeface="Segoe UI Light" pitchFamily="34" charset="0"/>
                <a:ea typeface="+mn-ea"/>
                <a:cs typeface="+mn-cs"/>
              </a:defRPr>
            </a:lvl1pPr>
            <a:extLst/>
          </a:lstStyle>
          <a:p>
            <a:pPr algn="ctr"/>
            <a:r>
              <a:rPr lang="en-US" sz="1800" dirty="0"/>
              <a:t>September 27</a:t>
            </a:r>
            <a:r>
              <a:rPr lang="en-US" sz="1800" baseline="30000" dirty="0"/>
              <a:t>th</a:t>
            </a:r>
            <a:r>
              <a:rPr lang="en-US" sz="1800" dirty="0"/>
              <a:t> 2018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3BC8470-838D-4363-A52A-0AB38EBBFBD1}"/>
              </a:ext>
            </a:extLst>
          </p:cNvPr>
          <p:cNvSpPr txBox="1">
            <a:spLocks/>
          </p:cNvSpPr>
          <p:nvPr/>
        </p:nvSpPr>
        <p:spPr>
          <a:xfrm>
            <a:off x="5715000" y="2972917"/>
            <a:ext cx="2477542" cy="12440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sz="3200" kern="1200">
                <a:gradFill>
                  <a:gsLst>
                    <a:gs pos="0">
                      <a:schemeClr val="accent1"/>
                    </a:gs>
                    <a:gs pos="86000">
                      <a:schemeClr val="accent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182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3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5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7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9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</a:rPr>
              <a:t>Marc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</a:rPr>
              <a:t>Grégoire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</a:rPr>
              <a:t>Software Architect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Segoe UI Light"/>
                <a:hlinkClick r:id="rId3"/>
              </a:rPr>
              <a:t>marc.gregoire@nikon.com</a:t>
            </a:r>
            <a:r>
              <a:rPr lang="en-US" sz="1400" dirty="0">
                <a:solidFill>
                  <a:schemeClr val="tx1"/>
                </a:solidFill>
                <a:latin typeface="Segoe UI Light"/>
              </a:rPr>
              <a:t> </a:t>
            </a:r>
          </a:p>
        </p:txBody>
      </p:sp>
      <p:pic>
        <p:nvPicPr>
          <p:cNvPr id="12" name="Picture 2" descr="G:\Data\Documents\Pictures\ms meet.png">
            <a:extLst>
              <a:ext uri="{FF2B5EF4-FFF2-40B4-BE49-F238E27FC236}">
                <a16:creationId xmlns:a16="http://schemas.microsoft.com/office/drawing/2014/main" id="{F730C29E-C64C-4749-934C-8468FA201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29108"/>
            <a:ext cx="2057400" cy="2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G:\Data\Documents\Pictures\Nikon_LOGO_25mm_300dpi_295x295px.jpg">
            <a:extLst>
              <a:ext uri="{FF2B5EF4-FFF2-40B4-BE49-F238E27FC236}">
                <a16:creationId xmlns:a16="http://schemas.microsoft.com/office/drawing/2014/main" id="{27DF764D-7556-4BF5-8A16-AC9989252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80" y="2972917"/>
            <a:ext cx="665633" cy="66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324" y="3763129"/>
            <a:ext cx="1060343" cy="427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B7339-FF9F-48CD-B466-1D7F226A43E6}"/>
              </a:ext>
            </a:extLst>
          </p:cNvPr>
          <p:cNvSpPr/>
          <p:nvPr/>
        </p:nvSpPr>
        <p:spPr>
          <a:xfrm>
            <a:off x="381000" y="2077096"/>
            <a:ext cx="7924800" cy="304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Algorithms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find_all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my_container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320040" lvl="1" indent="0"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my_container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values{ 3, 4, 5, 4, 5, 6, 5, 8 };</a:t>
            </a:r>
          </a:p>
          <a:p>
            <a:pPr marL="320040" lvl="1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matches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find_all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(values, [](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5; });</a:t>
            </a:r>
          </a:p>
          <a:p>
            <a:pPr marL="320040" lvl="1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"Found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matches.size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matches: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it : matches) {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it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at position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(it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(values))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0CAE5-948C-4B68-BB9D-4D8A4702E04C}"/>
              </a:ext>
            </a:extLst>
          </p:cNvPr>
          <p:cNvSpPr txBox="1"/>
          <p:nvPr/>
        </p:nvSpPr>
        <p:spPr>
          <a:xfrm>
            <a:off x="4448659" y="3943350"/>
            <a:ext cx="2667000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Passed values must be in an std::vector. What if you want to search an std::list?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027A02-0B89-409A-8B63-ADFB5985CA11}"/>
              </a:ext>
            </a:extLst>
          </p:cNvPr>
          <p:cNvSpPr txBox="1"/>
          <p:nvPr/>
        </p:nvSpPr>
        <p:spPr>
          <a:xfrm>
            <a:off x="838200" y="3943350"/>
            <a:ext cx="2848459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Always returns an std::vector. What if you need them somewhere else?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70D988-0D42-4FA9-B03B-218D6F5DB931}"/>
              </a:ext>
            </a:extLst>
          </p:cNvPr>
          <p:cNvSpPr/>
          <p:nvPr/>
        </p:nvSpPr>
        <p:spPr>
          <a:xfrm>
            <a:off x="3429000" y="1962150"/>
            <a:ext cx="914400" cy="457200"/>
          </a:xfrm>
          <a:prstGeom prst="ellipse">
            <a:avLst/>
          </a:prstGeom>
          <a:noFill/>
          <a:ln>
            <a:solidFill>
              <a:srgbClr val="FF82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31911A-62DB-42F2-9E48-CC861AFB9E02}"/>
              </a:ext>
            </a:extLst>
          </p:cNvPr>
          <p:cNvSpPr/>
          <p:nvPr/>
        </p:nvSpPr>
        <p:spPr>
          <a:xfrm>
            <a:off x="457200" y="1962150"/>
            <a:ext cx="1600200" cy="533400"/>
          </a:xfrm>
          <a:prstGeom prst="ellipse">
            <a:avLst/>
          </a:prstGeom>
          <a:noFill/>
          <a:ln>
            <a:solidFill>
              <a:srgbClr val="FF82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0A40980-5AE0-40EA-8C13-D3C882507E83}"/>
              </a:ext>
            </a:extLst>
          </p:cNvPr>
          <p:cNvCxnSpPr>
            <a:stCxn id="5" idx="0"/>
            <a:endCxn id="7" idx="4"/>
          </p:cNvCxnSpPr>
          <p:nvPr/>
        </p:nvCxnSpPr>
        <p:spPr>
          <a:xfrm flipH="1" flipV="1">
            <a:off x="3886200" y="2419350"/>
            <a:ext cx="1895959" cy="1524000"/>
          </a:xfrm>
          <a:prstGeom prst="straightConnector1">
            <a:avLst/>
          </a:prstGeom>
          <a:ln w="19050">
            <a:solidFill>
              <a:srgbClr val="FF82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46FE86B-5359-4FDA-AF64-762D3B1E4285}"/>
              </a:ext>
            </a:extLst>
          </p:cNvPr>
          <p:cNvCxnSpPr>
            <a:stCxn id="6" idx="0"/>
            <a:endCxn id="8" idx="4"/>
          </p:cNvCxnSpPr>
          <p:nvPr/>
        </p:nvCxnSpPr>
        <p:spPr>
          <a:xfrm flipH="1" flipV="1">
            <a:off x="1257300" y="2495550"/>
            <a:ext cx="1005130" cy="1447800"/>
          </a:xfrm>
          <a:prstGeom prst="straightConnector1">
            <a:avLst/>
          </a:prstGeom>
          <a:ln w="19050">
            <a:solidFill>
              <a:srgbClr val="FF82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Allocator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Clr>
                <a:srgbClr val="2DA2BF"/>
              </a:buClr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Clr>
                <a:srgbClr val="2DA2BF"/>
              </a:buClr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&gt;::~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graph_node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320040" lvl="1" indent="0">
              <a:spcBef>
                <a:spcPts val="0"/>
              </a:spcBef>
              <a:buClr>
                <a:srgbClr val="2DA2BF"/>
              </a:buClr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Clr>
                <a:srgbClr val="2DA2BF"/>
              </a:buClr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spcBef>
                <a:spcPts val="0"/>
              </a:spcBef>
              <a:buClr>
                <a:srgbClr val="2DA2BF"/>
              </a:buClr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-&gt;~T();</a:t>
            </a:r>
          </a:p>
          <a:p>
            <a:pPr marL="320040" lvl="1" indent="0">
              <a:spcBef>
                <a:spcPts val="0"/>
              </a:spcBef>
              <a:buClr>
                <a:srgbClr val="2DA2BF"/>
              </a:buClr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it-IT" sz="1800" strike="dblStrike" dirty="0">
                <a:solidFill>
                  <a:srgbClr val="000000"/>
                </a:solidFill>
                <a:latin typeface="Consolas" panose="020B0609020204030204" pitchFamily="49" charset="0"/>
              </a:rPr>
              <a:t>m_allocator.deallocate(m_data, 1);</a:t>
            </a:r>
          </a:p>
          <a:p>
            <a:pPr marL="320040" lvl="1" indent="0">
              <a:spcBef>
                <a:spcPts val="0"/>
              </a:spcBef>
              <a:buClr>
                <a:srgbClr val="2DA2BF"/>
              </a:buClr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strike="dbl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sz="1800" strike="dblStrik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strike="dblStrike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strike="dblStrik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Clr>
                <a:srgbClr val="2DA2BF"/>
              </a:buClr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20040" lvl="1" indent="0">
              <a:spcBef>
                <a:spcPts val="0"/>
              </a:spcBef>
              <a:buClr>
                <a:srgbClr val="2DA2BF"/>
              </a:buClr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903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Allocator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allocator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using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allocator_type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()))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explicit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allocator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initializer_list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allocator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template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allocator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allocator_type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get_allocator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3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using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nodes_container_type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&lt;details::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&gt;&gt;;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fr-FR" sz="13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   A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m_allocator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set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less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&lt;&gt;,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get_adjacent_node_values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details::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adjacency_list_type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indices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7478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Algorithms</a:t>
            </a:r>
          </a:p>
          <a:p>
            <a:pPr lvl="1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find_all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Basic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Standard Library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Iterator Traits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Containers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Directed Graph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Basic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Standard Library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Allocator support</a:t>
            </a:r>
          </a:p>
          <a:p>
            <a:pPr lvl="2"/>
            <a:r>
              <a:rPr lang="en-US" dirty="0">
                <a:solidFill>
                  <a:srgbClr val="FF8200"/>
                </a:solidFill>
              </a:rPr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221301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Improvements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nl-NL" dirty="0"/>
              <a:t>The current implementation can be improved to allow modifications to elements</a:t>
            </a:r>
          </a:p>
          <a:p>
            <a:pPr lvl="1"/>
            <a:r>
              <a:rPr lang="nl-NL" dirty="0"/>
              <a:t>The directed_graph&lt;T&gt;::iterator can then be non-const</a:t>
            </a:r>
          </a:p>
          <a:p>
            <a:r>
              <a:rPr lang="nl-NL" dirty="0"/>
              <a:t>The current implementation doesn’t check for cycles</a:t>
            </a:r>
          </a:p>
          <a:p>
            <a:pPr lvl="1"/>
            <a:r>
              <a:rPr lang="nl-NL" dirty="0"/>
              <a:t>If you add such a check you get a </a:t>
            </a:r>
            <a:r>
              <a:rPr lang="nl-NL" i="1" dirty="0"/>
              <a:t>directed acyclic </a:t>
            </a:r>
            <a:r>
              <a:rPr lang="nl-NL" i="1" dirty="0" err="1"/>
              <a:t>graph</a:t>
            </a:r>
            <a:r>
              <a:rPr lang="nl-NL" i="1" dirty="0"/>
              <a:t> </a:t>
            </a:r>
            <a:r>
              <a:rPr lang="nl-NL" dirty="0" err="1"/>
              <a:t>structure</a:t>
            </a:r>
            <a:endParaRPr lang="nl-NL" dirty="0"/>
          </a:p>
          <a:p>
            <a:r>
              <a:rPr lang="nl-NL" dirty="0"/>
              <a:t>…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358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Algorithms</a:t>
            </a:r>
          </a:p>
          <a:p>
            <a:pPr lvl="1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find_all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Basic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Standard Library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Iterator Traits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Containers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Directed Graph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Basic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Standard Library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Allocator support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163497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3124200"/>
          </a:xfrm>
          <a:effectLst>
            <a:outerShdw blurRad="1143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6600" b="1" dirty="0">
                <a:latin typeface="Segoe UI Semibold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6451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41" b="0" i="0" u="none" strike="noStrike" kern="1200" cap="none" spc="0" normalizeH="0" baseline="0" noProof="0" dirty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Widescreen Test Pattern (16:9)</a:t>
            </a:r>
            <a:endParaRPr kumimoji="0" lang="en-US" sz="4898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143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001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0" y="4780298"/>
            <a:ext cx="9144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b="1" dirty="0">
                <a:solidFill>
                  <a:srgbClr val="DDDDDD">
                    <a:alpha val="100000"/>
                  </a:srgbClr>
                </a:solidFill>
              </a:rPr>
              <a:t>Aspect Ratio Test</a:t>
            </a:r>
            <a:endParaRPr lang="en-US" sz="4000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x-none" sz="1050" dirty="0">
              <a:solidFill>
                <a:srgbClr val="DDDDDD">
                  <a:alpha val="100000"/>
                </a:srgb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400" dirty="0">
                <a:solidFill>
                  <a:srgbClr val="DDDDDD">
                    <a:alpha val="100000"/>
                  </a:srgbClr>
                </a:solidFill>
              </a:rPr>
              <a:t>(Should appear circular)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0" y="4780299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16x9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143000" y="4399651"/>
            <a:ext cx="6858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71600" y="4399651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4x3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Algorithms</a:t>
            </a:r>
          </a:p>
          <a:p>
            <a:pPr lvl="1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find_all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Basic</a:t>
            </a:r>
          </a:p>
          <a:p>
            <a:pPr lvl="2"/>
            <a:r>
              <a:rPr lang="en-US" dirty="0">
                <a:solidFill>
                  <a:srgbClr val="FF8200"/>
                </a:solidFill>
              </a:rPr>
              <a:t>Standard Library</a:t>
            </a:r>
          </a:p>
          <a:p>
            <a:pPr lvl="1"/>
            <a:r>
              <a:rPr lang="en-US" dirty="0"/>
              <a:t>Iterator Traits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Directed Graph</a:t>
            </a:r>
          </a:p>
          <a:p>
            <a:pPr lvl="2"/>
            <a:r>
              <a:rPr lang="en-US" dirty="0"/>
              <a:t>Basic</a:t>
            </a:r>
          </a:p>
          <a:p>
            <a:pPr lvl="2"/>
            <a:r>
              <a:rPr lang="en-US" dirty="0"/>
              <a:t>Standard Library</a:t>
            </a:r>
          </a:p>
          <a:p>
            <a:pPr lvl="2"/>
            <a:r>
              <a:rPr lang="en-US" dirty="0"/>
              <a:t>Allocator support</a:t>
            </a:r>
          </a:p>
          <a:p>
            <a:pPr lvl="2"/>
            <a:r>
              <a:rPr lang="en-US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70925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Algorithms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find_all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major change to make to follow the Standard Library philosophy?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2152" y="2225130"/>
            <a:ext cx="2422496" cy="76944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pPr algn="ctr"/>
            <a:r>
              <a:rPr lang="en-US" sz="4400" b="1" dirty="0"/>
              <a:t>Iterators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1899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Algorithms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find_all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Library compliant interface: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InputIterator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OutputIterator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OutputIterator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find_all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InputIterator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InputIterator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OutputIterator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pred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21E8AD-9C58-4A76-84F4-22E58ED5CE70}"/>
              </a:ext>
            </a:extLst>
          </p:cNvPr>
          <p:cNvSpPr/>
          <p:nvPr/>
        </p:nvSpPr>
        <p:spPr>
          <a:xfrm>
            <a:off x="4648200" y="1885950"/>
            <a:ext cx="3200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DA22F-EB74-4A31-B166-2B122A9AAD93}"/>
              </a:ext>
            </a:extLst>
          </p:cNvPr>
          <p:cNvSpPr/>
          <p:nvPr/>
        </p:nvSpPr>
        <p:spPr>
          <a:xfrm>
            <a:off x="762000" y="2266950"/>
            <a:ext cx="2362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4B952A-2754-4016-8D25-4A680A66D3DC}"/>
              </a:ext>
            </a:extLst>
          </p:cNvPr>
          <p:cNvSpPr/>
          <p:nvPr/>
        </p:nvSpPr>
        <p:spPr>
          <a:xfrm>
            <a:off x="762000" y="2952750"/>
            <a:ext cx="2667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D584E3-4B97-4AA9-BED5-9DCD60E00C38}"/>
              </a:ext>
            </a:extLst>
          </p:cNvPr>
          <p:cNvSpPr/>
          <p:nvPr/>
        </p:nvSpPr>
        <p:spPr>
          <a:xfrm>
            <a:off x="3429000" y="2952750"/>
            <a:ext cx="1828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E74BA-B0AB-4488-925F-B1AC9A5B233F}"/>
              </a:ext>
            </a:extLst>
          </p:cNvPr>
          <p:cNvSpPr txBox="1"/>
          <p:nvPr/>
        </p:nvSpPr>
        <p:spPr>
          <a:xfrm>
            <a:off x="3276600" y="4248150"/>
            <a:ext cx="5715000" cy="738664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indent="-13716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indent="-13716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find_all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indent="-13716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values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pred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9B5FD-B23A-4A98-92EA-5B14D8E15715}"/>
              </a:ext>
            </a:extLst>
          </p:cNvPr>
          <p:cNvSpPr txBox="1"/>
          <p:nvPr/>
        </p:nvSpPr>
        <p:spPr>
          <a:xfrm>
            <a:off x="2785820" y="434408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84904-76BD-482C-9EAF-CC488E6C3EEE}"/>
              </a:ext>
            </a:extLst>
          </p:cNvPr>
          <p:cNvSpPr/>
          <p:nvPr/>
        </p:nvSpPr>
        <p:spPr>
          <a:xfrm>
            <a:off x="374706" y="2675117"/>
            <a:ext cx="2003397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6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Algorithms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find_all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InputIterator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OutputIterator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OutputIterator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find_all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InputIterator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InputIterator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OutputIterator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pred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pred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*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++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++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13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B7339-FF9F-48CD-B466-1D7F226A43E6}"/>
              </a:ext>
            </a:extLst>
          </p:cNvPr>
          <p:cNvSpPr/>
          <p:nvPr/>
        </p:nvSpPr>
        <p:spPr>
          <a:xfrm>
            <a:off x="381000" y="2076450"/>
            <a:ext cx="7924800" cy="9906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Algorithms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find_all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32004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my_container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320040" lvl="1" indent="0"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my_container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values{ 3, 4, 5, 4, 5, 6, 5, 8 };</a:t>
            </a:r>
          </a:p>
          <a:p>
            <a:pPr marL="594360" lvl="2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my_container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matches;</a:t>
            </a:r>
          </a:p>
          <a:p>
            <a:pPr marL="320040" lvl="1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find_all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(begin(values), end(values),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back_inserter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(matches),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[](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5; });</a:t>
            </a:r>
          </a:p>
          <a:p>
            <a:pPr marL="320040" lvl="1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"Found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matches.size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matches: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it : matches) {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it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at position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(it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(values))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335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Algorithms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find_all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320040" lvl="1" indent="0">
              <a:buNone/>
            </a:pPr>
            <a:r>
              <a:rPr lang="fr-FR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values{ 3.3, 4.4, 5.5, 4.4, 5.5, 6.6, 5.5, 8.8 };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matches;</a:t>
            </a:r>
          </a:p>
          <a:p>
            <a:pPr marL="320040" lvl="1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find_all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(begin(values), end(values),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back_inserter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(matches),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[](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5.0; });</a:t>
            </a:r>
          </a:p>
          <a:p>
            <a:pPr marL="320040" lvl="1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"Found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matches.size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matches: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it : matches) {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it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at position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distance(begin(values), it);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58101-318D-4977-A192-0231A6A175D4}"/>
              </a:ext>
            </a:extLst>
          </p:cNvPr>
          <p:cNvSpPr txBox="1"/>
          <p:nvPr/>
        </p:nvSpPr>
        <p:spPr>
          <a:xfrm>
            <a:off x="5145437" y="1352550"/>
            <a:ext cx="38862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Now also works when source and target are an std::list or any other container.</a:t>
            </a:r>
          </a:p>
        </p:txBody>
      </p:sp>
    </p:spTree>
    <p:extLst>
      <p:ext uri="{BB962C8B-B14F-4D97-AF65-F5344CB8AC3E}">
        <p14:creationId xmlns:p14="http://schemas.microsoft.com/office/powerpoint/2010/main" val="294174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Algorithms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find_all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320040" lvl="1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multimap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values{ {3, 3.3}, {4, 4.1},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{5, 5.5}, {4, 4.2} };</a:t>
            </a:r>
          </a:p>
          <a:p>
            <a:pPr marL="320040" lvl="1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multimap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matches;</a:t>
            </a:r>
          </a:p>
          <a:p>
            <a:pPr marL="320040" lvl="1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find_all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(begin(values), end(values),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back_inserter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(matches),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[](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4; });</a:t>
            </a:r>
          </a:p>
          <a:p>
            <a:pPr marL="320040" lvl="1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"Found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matches.size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matches: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it : matches) {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second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;;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073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Algorithms</a:t>
            </a:r>
          </a:p>
          <a:p>
            <a:pPr lvl="1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find_all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Basic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Standard Library</a:t>
            </a:r>
          </a:p>
          <a:p>
            <a:pPr lvl="1"/>
            <a:r>
              <a:rPr lang="en-US" dirty="0">
                <a:solidFill>
                  <a:srgbClr val="FF8200"/>
                </a:solidFill>
              </a:rPr>
              <a:t>Iterator Traits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Directed Graph</a:t>
            </a:r>
          </a:p>
          <a:p>
            <a:pPr lvl="2"/>
            <a:r>
              <a:rPr lang="en-US" dirty="0"/>
              <a:t>Basic</a:t>
            </a:r>
          </a:p>
          <a:p>
            <a:pPr lvl="2"/>
            <a:r>
              <a:rPr lang="en-US" dirty="0"/>
              <a:t>Standard Library</a:t>
            </a:r>
          </a:p>
          <a:p>
            <a:pPr lvl="2"/>
            <a:r>
              <a:rPr lang="en-US" dirty="0"/>
              <a:t>Allocator support</a:t>
            </a:r>
          </a:p>
          <a:p>
            <a:pPr lvl="2"/>
            <a:r>
              <a:rPr lang="en-US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1222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Algorithms – Iterator Traits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information about iterators</a:t>
            </a:r>
          </a:p>
          <a:p>
            <a:r>
              <a:rPr lang="en-US" dirty="0"/>
              <a:t>Class template std::</a:t>
            </a:r>
            <a:r>
              <a:rPr lang="en-US" dirty="0" err="1"/>
              <a:t>iterator_traits</a:t>
            </a:r>
            <a:r>
              <a:rPr lang="en-US" dirty="0"/>
              <a:t>, with type aliases:</a:t>
            </a:r>
          </a:p>
          <a:p>
            <a:pPr lvl="1"/>
            <a:r>
              <a:rPr lang="en-US" b="1" dirty="0" err="1"/>
              <a:t>value_type</a:t>
            </a:r>
            <a:r>
              <a:rPr lang="en-US" dirty="0"/>
              <a:t>: the type to which the iterator points to</a:t>
            </a:r>
          </a:p>
          <a:p>
            <a:pPr lvl="1"/>
            <a:r>
              <a:rPr lang="en-US" b="1" dirty="0" err="1"/>
              <a:t>difference_type</a:t>
            </a:r>
            <a:r>
              <a:rPr lang="en-US" dirty="0"/>
              <a:t>: result of subtracting two iterators</a:t>
            </a:r>
          </a:p>
          <a:p>
            <a:pPr lvl="1"/>
            <a:r>
              <a:rPr lang="en-US" b="1" dirty="0" err="1"/>
              <a:t>iterator_category</a:t>
            </a:r>
            <a:r>
              <a:rPr lang="en-US" dirty="0"/>
              <a:t>: the category such as random access, forward, …</a:t>
            </a:r>
          </a:p>
          <a:p>
            <a:pPr lvl="1"/>
            <a:r>
              <a:rPr lang="en-US" b="1" dirty="0"/>
              <a:t>pointer</a:t>
            </a:r>
            <a:r>
              <a:rPr lang="en-US" dirty="0"/>
              <a:t>: a pointer to a </a:t>
            </a:r>
            <a:r>
              <a:rPr lang="en-US" dirty="0" err="1"/>
              <a:t>value_type</a:t>
            </a:r>
            <a:endParaRPr lang="en-US" dirty="0"/>
          </a:p>
          <a:p>
            <a:pPr lvl="1"/>
            <a:r>
              <a:rPr lang="en-US" b="1" dirty="0"/>
              <a:t>reference</a:t>
            </a:r>
            <a:r>
              <a:rPr lang="en-US" dirty="0"/>
              <a:t>: a reference to a </a:t>
            </a:r>
            <a:r>
              <a:rPr lang="en-US" dirty="0" err="1"/>
              <a:t>value_type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8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Marc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Grégoire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Belgium</a:t>
            </a:r>
          </a:p>
          <a:p>
            <a:r>
              <a:rPr lang="en-US" dirty="0"/>
              <a:t>Software architect for Nikon Metrology</a:t>
            </a:r>
          </a:p>
          <a:p>
            <a:endParaRPr lang="en-US" dirty="0"/>
          </a:p>
          <a:p>
            <a:r>
              <a:rPr lang="en-US" dirty="0"/>
              <a:t>Microsoft VC++ MVP</a:t>
            </a:r>
          </a:p>
          <a:p>
            <a:r>
              <a:rPr lang="en-US" dirty="0"/>
              <a:t>Microsoft Extended Experts Team member</a:t>
            </a:r>
          </a:p>
          <a:p>
            <a:endParaRPr lang="en-US" dirty="0"/>
          </a:p>
          <a:p>
            <a:r>
              <a:rPr lang="en-US" dirty="0"/>
              <a:t>Author of </a:t>
            </a:r>
            <a:r>
              <a:rPr lang="en-US" dirty="0">
                <a:hlinkClick r:id="rId3"/>
              </a:rPr>
              <a:t>Professional C++, 2</a:t>
            </a:r>
            <a:r>
              <a:rPr lang="en-US" baseline="30000" dirty="0">
                <a:hlinkClick r:id="rId3"/>
              </a:rPr>
              <a:t>nd</a:t>
            </a:r>
            <a:r>
              <a:rPr lang="en-US" dirty="0">
                <a:hlinkClick r:id="rId3"/>
              </a:rPr>
              <a:t>, 3</a:t>
            </a:r>
            <a:r>
              <a:rPr lang="en-US" baseline="30000" dirty="0">
                <a:hlinkClick r:id="rId3"/>
              </a:rPr>
              <a:t>rd</a:t>
            </a:r>
            <a:r>
              <a:rPr lang="en-US" dirty="0">
                <a:hlinkClick r:id="rId3"/>
              </a:rPr>
              <a:t> and 4</a:t>
            </a:r>
            <a:r>
              <a:rPr lang="en-US" baseline="30000" dirty="0">
                <a:hlinkClick r:id="rId3"/>
              </a:rPr>
              <a:t>th</a:t>
            </a:r>
            <a:r>
              <a:rPr lang="en-US" dirty="0">
                <a:hlinkClick r:id="rId3"/>
              </a:rPr>
              <a:t> Edition</a:t>
            </a:r>
            <a:endParaRPr lang="en-US" dirty="0"/>
          </a:p>
          <a:p>
            <a:r>
              <a:rPr lang="en-US" dirty="0"/>
              <a:t>Co-author of </a:t>
            </a:r>
            <a:r>
              <a:rPr lang="en-US" dirty="0">
                <a:hlinkClick r:id="rId4"/>
              </a:rPr>
              <a:t>C++ Standard Library Quick Reference</a:t>
            </a:r>
            <a:endParaRPr lang="en-US" dirty="0"/>
          </a:p>
          <a:p>
            <a:endParaRPr lang="en-US" dirty="0"/>
          </a:p>
          <a:p>
            <a:r>
              <a:rPr lang="en-US" dirty="0"/>
              <a:t>Founder of the </a:t>
            </a:r>
            <a:r>
              <a:rPr lang="en-US" dirty="0">
                <a:hlinkClick r:id="rId5"/>
              </a:rPr>
              <a:t>Belgian C++ Users Group</a:t>
            </a:r>
            <a:r>
              <a:rPr lang="en-US" dirty="0"/>
              <a:t> (</a:t>
            </a:r>
            <a:r>
              <a:rPr lang="en-US" dirty="0" err="1"/>
              <a:t>BeCPP</a:t>
            </a:r>
            <a:r>
              <a:rPr lang="en-US" dirty="0"/>
              <a:t>)</a:t>
            </a:r>
          </a:p>
        </p:txBody>
      </p:sp>
      <p:pic>
        <p:nvPicPr>
          <p:cNvPr id="4" name="Picture 3" descr="G:\Data\Documents\Pictures\Nikon_LOGO_25mm_300dpi_295x295px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616" y="924860"/>
            <a:ext cx="812848" cy="81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:\Data\Documents\Pictures\ms mee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339" y="2524922"/>
            <a:ext cx="2057400" cy="2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062" y="3027063"/>
            <a:ext cx="1267938" cy="1602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612" y="4530642"/>
            <a:ext cx="1762701" cy="40075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90500" y="1885950"/>
            <a:ext cx="8763000" cy="0"/>
          </a:xfrm>
          <a:prstGeom prst="line">
            <a:avLst/>
          </a:prstGeom>
          <a:ln>
            <a:solidFill>
              <a:srgbClr val="FF8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0500" y="3091253"/>
            <a:ext cx="8763000" cy="0"/>
          </a:xfrm>
          <a:prstGeom prst="line">
            <a:avLst/>
          </a:prstGeom>
          <a:ln>
            <a:solidFill>
              <a:srgbClr val="FF8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0500" y="4324350"/>
            <a:ext cx="8763000" cy="0"/>
          </a:xfrm>
          <a:prstGeom prst="line">
            <a:avLst/>
          </a:prstGeom>
          <a:ln>
            <a:solidFill>
              <a:srgbClr val="FF8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156" y="3174111"/>
            <a:ext cx="853905" cy="10673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90" y="1991532"/>
            <a:ext cx="1060343" cy="42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9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Algorithms – Iterator Traits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</a:t>
            </a:r>
          </a:p>
          <a:p>
            <a:pPr marL="320040" lvl="1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&lt;iterator&gt;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IteratorType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test(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IteratorType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iterator_traits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IteratorType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temp = *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temp &lt;&lt;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224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Algorithms</a:t>
            </a:r>
          </a:p>
          <a:p>
            <a:pPr lvl="1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find_all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Basic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Standard Library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Iterator Traits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8200"/>
                </a:solidFill>
              </a:rPr>
              <a:t>Containers</a:t>
            </a:r>
          </a:p>
          <a:p>
            <a:pPr lvl="1"/>
            <a:r>
              <a:rPr lang="en-US" dirty="0"/>
              <a:t>Directed Graph</a:t>
            </a:r>
          </a:p>
          <a:p>
            <a:pPr lvl="2"/>
            <a:r>
              <a:rPr lang="en-US" dirty="0"/>
              <a:t>Basic</a:t>
            </a:r>
          </a:p>
          <a:p>
            <a:pPr lvl="2"/>
            <a:r>
              <a:rPr lang="en-US" dirty="0"/>
              <a:t>Standard Library</a:t>
            </a:r>
          </a:p>
          <a:p>
            <a:pPr lvl="2"/>
            <a:r>
              <a:rPr lang="en-US" dirty="0"/>
              <a:t>Allocator support</a:t>
            </a:r>
          </a:p>
          <a:p>
            <a:pPr lvl="2"/>
            <a:r>
              <a:rPr lang="en-US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335737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for writing Standard Library compliant containers</a:t>
            </a:r>
          </a:p>
          <a:p>
            <a:pPr lvl="1"/>
            <a:r>
              <a:rPr lang="en-US" dirty="0"/>
              <a:t>Write basic container first, follow general Standard Library principles (make it a template), but don’t worry about details yet</a:t>
            </a:r>
          </a:p>
          <a:p>
            <a:pPr lvl="1"/>
            <a:r>
              <a:rPr lang="en-US" dirty="0"/>
              <a:t>Add iterators</a:t>
            </a:r>
          </a:p>
          <a:p>
            <a:pPr lvl="1"/>
            <a:r>
              <a:rPr lang="en-US" dirty="0"/>
              <a:t>Fulfill all basic container requirements</a:t>
            </a:r>
          </a:p>
          <a:p>
            <a:pPr lvl="1"/>
            <a:r>
              <a:rPr lang="en-US" dirty="0"/>
              <a:t>Fulfill all additional container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32765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container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3D14F-2407-46DA-B0A9-59311E7C3637}"/>
              </a:ext>
            </a:extLst>
          </p:cNvPr>
          <p:cNvSpPr txBox="1"/>
          <p:nvPr/>
        </p:nvSpPr>
        <p:spPr>
          <a:xfrm>
            <a:off x="2890450" y="2248584"/>
            <a:ext cx="3363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Directed Graph</a:t>
            </a:r>
          </a:p>
        </p:txBody>
      </p:sp>
    </p:spTree>
    <p:extLst>
      <p:ext uri="{BB962C8B-B14F-4D97-AF65-F5344CB8AC3E}">
        <p14:creationId xmlns:p14="http://schemas.microsoft.com/office/powerpoint/2010/main" val="248146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Set of vertices or nodes</a:t>
            </a:r>
          </a:p>
          <a:p>
            <a:pPr lvl="1"/>
            <a:r>
              <a:rPr lang="en-US" dirty="0"/>
              <a:t>Connected by edges</a:t>
            </a:r>
          </a:p>
          <a:p>
            <a:pPr lvl="1"/>
            <a:r>
              <a:rPr lang="en-US" dirty="0"/>
              <a:t>Edges have a direction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005C8-E3F9-4204-AA92-44CCB1114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916" y="1733549"/>
            <a:ext cx="3973013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9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How stored?</a:t>
            </a:r>
          </a:p>
          <a:p>
            <a:pPr lvl="1"/>
            <a:r>
              <a:rPr lang="en-US" dirty="0"/>
              <a:t>Vertices stored as a list (</a:t>
            </a:r>
            <a:r>
              <a:rPr lang="en-US" dirty="0" err="1"/>
              <a:t>std</a:t>
            </a:r>
            <a:r>
              <a:rPr lang="en-US" dirty="0"/>
              <a:t>::vector)</a:t>
            </a:r>
          </a:p>
          <a:p>
            <a:pPr lvl="1"/>
            <a:r>
              <a:rPr lang="en-US" dirty="0"/>
              <a:t>Each vertex has an adjacency list, listing neighboring vertices (</a:t>
            </a:r>
            <a:r>
              <a:rPr lang="en-US" dirty="0" err="1"/>
              <a:t>std</a:t>
            </a:r>
            <a:r>
              <a:rPr lang="en-US" dirty="0"/>
              <a:t>::set)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A08B7A-830A-4F20-94FC-E7D483F34E10}"/>
              </a:ext>
            </a:extLst>
          </p:cNvPr>
          <p:cNvSpPr/>
          <p:nvPr/>
        </p:nvSpPr>
        <p:spPr>
          <a:xfrm>
            <a:off x="1143000" y="2914650"/>
            <a:ext cx="533400" cy="5334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4BCA97-2C36-4536-8F78-093C8D801451}"/>
              </a:ext>
            </a:extLst>
          </p:cNvPr>
          <p:cNvSpPr/>
          <p:nvPr/>
        </p:nvSpPr>
        <p:spPr>
          <a:xfrm>
            <a:off x="2133600" y="2914650"/>
            <a:ext cx="533400" cy="5334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1367E9-1828-4EAE-9DE8-856FFCAEF1AD}"/>
              </a:ext>
            </a:extLst>
          </p:cNvPr>
          <p:cNvSpPr/>
          <p:nvPr/>
        </p:nvSpPr>
        <p:spPr>
          <a:xfrm>
            <a:off x="1635071" y="3923030"/>
            <a:ext cx="533400" cy="5334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AC5618B-BA41-4EB8-A2CE-F3558C39C14B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676400" y="318135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9D71DA8-AF25-444F-B236-CEAF3632AF88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409700" y="3448050"/>
            <a:ext cx="492071" cy="474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1B2EC3B-117D-4AAA-B227-DDA27A0CB988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1901771" y="3448050"/>
            <a:ext cx="498529" cy="474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70367CE-5B4F-4821-AA09-BECF2B359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95585"/>
              </p:ext>
            </p:extLst>
          </p:nvPr>
        </p:nvGraphicFramePr>
        <p:xfrm>
          <a:off x="5210336" y="2943860"/>
          <a:ext cx="25146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4084">
                  <a:extLst>
                    <a:ext uri="{9D8B030D-6E8A-4147-A177-3AD203B41FA5}">
                      <a16:colId xmlns:a16="http://schemas.microsoft.com/office/drawing/2014/main" val="1488329778"/>
                    </a:ext>
                  </a:extLst>
                </a:gridCol>
                <a:gridCol w="1720516">
                  <a:extLst>
                    <a:ext uri="{9D8B030D-6E8A-4147-A177-3AD203B41FA5}">
                      <a16:colId xmlns:a16="http://schemas.microsoft.com/office/drawing/2014/main" val="502876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Adjacency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01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70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51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869487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3487AB-F8E1-4C46-92BD-A938BAAFF816}"/>
              </a:ext>
            </a:extLst>
          </p:cNvPr>
          <p:cNvCxnSpPr/>
          <p:nvPr/>
        </p:nvCxnSpPr>
        <p:spPr>
          <a:xfrm>
            <a:off x="3235271" y="3697982"/>
            <a:ext cx="1336729" cy="0"/>
          </a:xfrm>
          <a:prstGeom prst="straightConnector1">
            <a:avLst/>
          </a:prstGeom>
          <a:ln w="762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20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Algorithms</a:t>
            </a:r>
          </a:p>
          <a:p>
            <a:pPr lvl="1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find_all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Basic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Standard Library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Iterator Traits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Containers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Directed Graph</a:t>
            </a:r>
          </a:p>
          <a:p>
            <a:pPr lvl="2"/>
            <a:r>
              <a:rPr lang="en-US" dirty="0">
                <a:solidFill>
                  <a:srgbClr val="FF8200"/>
                </a:solidFill>
              </a:rPr>
              <a:t>Basic</a:t>
            </a:r>
          </a:p>
          <a:p>
            <a:pPr lvl="2"/>
            <a:r>
              <a:rPr lang="en-US" dirty="0"/>
              <a:t>Standard Library</a:t>
            </a:r>
          </a:p>
          <a:p>
            <a:pPr lvl="2"/>
            <a:r>
              <a:rPr lang="en-US" dirty="0"/>
              <a:t>Allocator support</a:t>
            </a:r>
          </a:p>
          <a:p>
            <a:pPr lvl="2"/>
            <a:r>
              <a:rPr lang="en-US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30860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adjacency_list_type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adjacency_list_type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get_adjacent_node_indices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adjacency_list_type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get_adjacent_node_indices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   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adjacency_list_type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m_adjacentNodeIndices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503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adjacency_list_type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get_adjacent_node_indices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m_adjacentNodeIndices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adjacency_list_type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get_adjacent_node_indices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m_adjacentNodeIndices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94360" lvl="2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51560" lvl="3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508760" lvl="4" indent="0">
              <a:spcBef>
                <a:spcPts val="0"/>
              </a:spcBef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232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explicit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graph_node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explicit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graph_node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  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get()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get()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operator==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operator!=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swap(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other_node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104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Belgian C++ Competition Launched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1800" dirty="0">
              <a:hlinkClick r:id="rId3"/>
            </a:endParaRPr>
          </a:p>
          <a:p>
            <a:endParaRPr lang="en-US" sz="1800" dirty="0">
              <a:hlinkClick r:id="rId3"/>
            </a:endParaRPr>
          </a:p>
          <a:p>
            <a:endParaRPr lang="en-US" sz="1800" dirty="0">
              <a:hlinkClick r:id="rId3"/>
            </a:endParaRPr>
          </a:p>
          <a:p>
            <a:endParaRPr lang="en-US" sz="1800" dirty="0">
              <a:hlinkClick r:id="rId3"/>
            </a:endParaRPr>
          </a:p>
          <a:p>
            <a:endParaRPr lang="en-US" sz="1800" dirty="0">
              <a:hlinkClick r:id="rId3"/>
            </a:endParaRPr>
          </a:p>
          <a:p>
            <a:endParaRPr lang="en-US" sz="1800" dirty="0">
              <a:hlinkClick r:id="rId3"/>
            </a:endParaRPr>
          </a:p>
          <a:p>
            <a:endParaRPr lang="en-US" sz="1800" dirty="0">
              <a:hlinkClick r:id="rId3"/>
            </a:endParaRPr>
          </a:p>
          <a:p>
            <a:endParaRPr lang="en-US" sz="1800" dirty="0">
              <a:hlinkClick r:id="rId3"/>
            </a:endParaRPr>
          </a:p>
          <a:p>
            <a:endParaRPr lang="en-US" sz="1800" dirty="0">
              <a:hlinkClick r:id="rId3"/>
            </a:endParaRPr>
          </a:p>
          <a:p>
            <a:r>
              <a:rPr lang="en-US" sz="1800" dirty="0">
                <a:hlinkClick r:id="rId3"/>
              </a:rPr>
              <a:t>https://editx.eu/it-challenge/cc-challenge-dekimo</a:t>
            </a:r>
            <a:r>
              <a:rPr lang="en-US" sz="1800" dirty="0"/>
              <a:t> </a:t>
            </a:r>
          </a:p>
          <a:p>
            <a:r>
              <a:rPr lang="en-US" sz="1800" dirty="0"/>
              <a:t>First round timeframe: </a:t>
            </a:r>
            <a:r>
              <a:rPr lang="en-US" sz="1800" b="1" dirty="0"/>
              <a:t>From Sept 24</a:t>
            </a:r>
            <a:r>
              <a:rPr lang="en-US" sz="1800" b="1" baseline="30000" dirty="0"/>
              <a:t>th</a:t>
            </a:r>
            <a:r>
              <a:rPr lang="en-US" sz="1800" b="1" dirty="0"/>
              <a:t> 2018 to Nov 2</a:t>
            </a:r>
            <a:r>
              <a:rPr lang="en-US" sz="1800" b="1" baseline="30000" dirty="0"/>
              <a:t>nd</a:t>
            </a:r>
            <a:r>
              <a:rPr lang="en-US" sz="1800" b="1" dirty="0"/>
              <a:t> 2018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005648"/>
            <a:ext cx="66675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9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fr-FR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graph_node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graph_node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(std::move(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94360" lvl="2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0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94360" lvl="2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51560" lvl="3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508760" lvl="4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4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operator==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m_adjacentNodeIndices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.m_adjacentNodeIndices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operator!=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!(*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94360" lvl="2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51560" lvl="3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508760" lvl="4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&gt;::swap(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other_node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std::swap;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swap(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other_node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swap(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m_adjacentNodeIndices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other_node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.m_adjacentNodeIndices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604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using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nodes_container_type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&lt;details::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&gt;&gt;;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5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fr-FR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nodes_container_type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nodes_container_type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find(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nodes_container_type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find(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remove_all_links_to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nodes_container_type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std::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set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get_adjacent_node_values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  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details::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adjacency_list_type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indices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2382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nodes_container_type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&gt;::find(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find_if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(std::begin(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std::end(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[&amp;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nodes_container_type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&gt;::find(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&gt;*&gt;(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)-&gt;find(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795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get_adjacent_node_values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details::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adjacency_list_type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indices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values;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&amp;&amp; index :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indices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values.insert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[index].get());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values;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153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remove_all_links_to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nodes_container_type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node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std::distance(std::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cbegin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node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&amp;&amp; node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Iterate over all adjacency lists.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  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adjacencyIndices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node.get_adjacent_node_indices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    // First, remove references to the to-be-deleted node.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adjacencyIndices.erase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    // Second, modify all remaining adjacency indices to account for the removal of a node.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  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std::begin(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adjacencyIndices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!= std::end(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adjacencyIndices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     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index = *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     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(index &gt;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hint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++hint;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adjacencyIndices.erase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adjacencyIndices.insert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(hint, index - 1);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}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++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919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 // For an insert to be successful, the value should not be in the graph yet. 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 // Returns true if a new node with given value has been added to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 // the graph, and false if there was already a node with the given value.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 // Returns true of the given node value was erased, false otherwise.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erase(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 // Returns true if the edge was successfully created, false otherwise.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insert_edge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from_node_value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to_node_value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 // Returns true of the given edge was erased, false otherwise.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erase_edge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from_node_value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to_node_value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4687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clear()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   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operator[]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operator[]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 // Two directed graphs are equal if they have the same nodes and edges.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 // The order in which the nodes and edges have been added does not affect equality.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operator==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operator!=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swap(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other_graph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size()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 // Returns a set with the nodes adjacent to the given node.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std::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set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get_adjacent_node_values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4350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Algorithms</a:t>
            </a:r>
          </a:p>
          <a:p>
            <a:pPr lvl="1"/>
            <a:r>
              <a:rPr lang="en-US" dirty="0" err="1"/>
              <a:t>find_all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Basic</a:t>
            </a:r>
          </a:p>
          <a:p>
            <a:pPr lvl="2"/>
            <a:r>
              <a:rPr lang="en-US" dirty="0"/>
              <a:t>Standard Library</a:t>
            </a:r>
          </a:p>
          <a:p>
            <a:pPr lvl="1"/>
            <a:r>
              <a:rPr lang="en-US" dirty="0"/>
              <a:t>Iterator Traits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Directed Graph</a:t>
            </a:r>
          </a:p>
          <a:p>
            <a:pPr lvl="2"/>
            <a:r>
              <a:rPr lang="en-US" dirty="0"/>
              <a:t>Basic</a:t>
            </a:r>
          </a:p>
          <a:p>
            <a:pPr lvl="2"/>
            <a:r>
              <a:rPr lang="en-US" dirty="0"/>
              <a:t>Standard Library</a:t>
            </a:r>
          </a:p>
          <a:p>
            <a:pPr lvl="2"/>
            <a:r>
              <a:rPr lang="en-US" dirty="0"/>
              <a:t>Allocator support</a:t>
            </a:r>
          </a:p>
          <a:p>
            <a:pPr lvl="2"/>
            <a:r>
              <a:rPr lang="en-US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397541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&gt;::insert(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find(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std::end(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Value is already in the graph, return false.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m_nodes.emplace_back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(std::move(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Value successfully added to the graph, return true.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&gt;::insert(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  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copy(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insert(std::move(copy));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88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&gt;::erase(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find(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== std::end(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// Value not in the graph, return false.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remove_all_links_to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m_nodes.erase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&gt;::clear()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m_nodes.clear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170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insert_edge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from_node_value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to_node_value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from = find(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from_node_value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to = find(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to_node_value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(from == std::end(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|| to == std::end(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to_index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std::distance(std::begin(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to);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from-&gt;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get_adjacent_node_indices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().insert(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to_index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).second;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330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erase_edge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from_node_value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to_node_value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const 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from = find(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from_node_value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const 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to = find(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to_node_value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(from == std::end(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|| to == std::end(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nothing to erase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to_index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std::distance(std::begin(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to);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from-&gt;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get_adjacent_node_indices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().erase(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to_index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82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operator[]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].get();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operator[]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].get();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688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get_adjacent_node_values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find(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std::end(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get_adjacent_node_values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get_adjacent_node_indices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623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&amp;&amp; node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(result == std::end(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.m_nodes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adjacent_values_lhs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get_adjacent_node_values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node.get_adjacent_node_indices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adjacent_values_rhs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.get_adjacent_node_values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(result-&gt;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get_adjacent_node_indices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adjacent_values_lhs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adjacent_values_rhs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72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wstring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to_dot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std::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wstring_view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graph_name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std::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wstringstream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wss </a:t>
            </a:r>
            <a:r>
              <a:rPr lang="de-DE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"digraph 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808080"/>
                </a:solidFill>
                <a:latin typeface="Consolas" panose="020B0609020204030204" pitchFamily="49" charset="0"/>
              </a:rPr>
              <a:t>graph_name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 {"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std::endl;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0; index &lt;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graph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++index)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[index];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adjacent_nodes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graph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.get_adjacent_node_values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adjacent_nodes.empty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&amp;&amp; node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adjacent_nodes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-&gt;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node &lt;&lt;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wss.str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47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graph;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graph.insert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(11);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graph.insert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(22);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graph.insert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(33);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graph.insert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(44);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graph.insert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(55);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graph.insert_edge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(11, 33);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graph.insert_edge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(22, 33);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graph.insert_edge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(22, 44);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graph.insert_edge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(22, 55);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graph.insert_edge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(33, 44);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graph.insert_edge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(44, 55);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wcout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to_dot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(graph,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L"Graph1"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graph.erase_edge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(22, 44);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graph.erase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(44);5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wcout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to_dot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(graph,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L"Graph1"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13896-DAB0-498A-B0BD-61FBF06BA65B}"/>
              </a:ext>
            </a:extLst>
          </p:cNvPr>
          <p:cNvSpPr txBox="1"/>
          <p:nvPr/>
        </p:nvSpPr>
        <p:spPr>
          <a:xfrm>
            <a:off x="3733800" y="953268"/>
            <a:ext cx="53340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graphStrings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graphStrings.insert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"String 1"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"String 2"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graphStrings.insert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graphStrings.insert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"String 3"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graphStrings.insert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"String 4"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graphStrings.insert_edge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"String 1"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str);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graphStrings.insert_edge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"String 2"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str);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graphStrings.insert_edge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"String 3"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str);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wcout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to_dot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graphStrings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L"String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 Graph"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300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3105150"/>
            <a:ext cx="1676400" cy="18928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digraph Graph1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11 -&gt; 33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22 -&gt; 33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22 -&gt; 44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22 -&gt; 55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33 -&gt; 44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44 -&gt; 55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55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7948" y="3539298"/>
            <a:ext cx="3276600" cy="304800"/>
          </a:xfrm>
          <a:prstGeom prst="roundRect">
            <a:avLst/>
          </a:prstGeom>
          <a:noFill/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3634548" y="3691698"/>
            <a:ext cx="1013652" cy="0"/>
          </a:xfrm>
          <a:prstGeom prst="straightConnector1">
            <a:avLst/>
          </a:prstGeom>
          <a:noFill/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9679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Basic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problem: Methods of class templates are </a:t>
            </a:r>
            <a:r>
              <a:rPr lang="en-US" b="1" i="1" dirty="0"/>
              <a:t>only compiled if called</a:t>
            </a:r>
          </a:p>
          <a:p>
            <a:r>
              <a:rPr lang="en-US" dirty="0"/>
              <a:t>Tip: Use </a:t>
            </a:r>
            <a:r>
              <a:rPr lang="en-US" b="1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explicit template instantiation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Force all code to be compiled for testing.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details::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E6DC8-4ED0-4D28-9A20-A7B0E409420F}"/>
              </a:ext>
            </a:extLst>
          </p:cNvPr>
          <p:cNvSpPr txBox="1"/>
          <p:nvPr/>
        </p:nvSpPr>
        <p:spPr>
          <a:xfrm>
            <a:off x="647700" y="1971585"/>
            <a:ext cx="7848600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Explicit template instantiation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helps with finding errors, as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it forces all your class template methods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be compiled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even when unused!</a:t>
            </a:r>
          </a:p>
        </p:txBody>
      </p:sp>
    </p:spTree>
    <p:extLst>
      <p:ext uri="{BB962C8B-B14F-4D97-AF65-F5344CB8AC3E}">
        <p14:creationId xmlns:p14="http://schemas.microsoft.com/office/powerpoint/2010/main" val="287427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r>
              <a:rPr lang="en-US" dirty="0">
                <a:solidFill>
                  <a:srgbClr val="FF8200"/>
                </a:solidFill>
              </a:rPr>
              <a:t>Algorithms</a:t>
            </a:r>
          </a:p>
          <a:p>
            <a:pPr lvl="1"/>
            <a:r>
              <a:rPr lang="en-US" dirty="0" err="1"/>
              <a:t>find_all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Basic</a:t>
            </a:r>
          </a:p>
          <a:p>
            <a:pPr lvl="2"/>
            <a:r>
              <a:rPr lang="en-US" dirty="0"/>
              <a:t>Standard Library</a:t>
            </a:r>
          </a:p>
          <a:p>
            <a:pPr lvl="1"/>
            <a:r>
              <a:rPr lang="en-US" dirty="0"/>
              <a:t>Iterator Traits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Directed Graph</a:t>
            </a:r>
          </a:p>
          <a:p>
            <a:pPr lvl="2"/>
            <a:r>
              <a:rPr lang="en-US" dirty="0"/>
              <a:t>Basic</a:t>
            </a:r>
          </a:p>
          <a:p>
            <a:pPr lvl="2"/>
            <a:r>
              <a:rPr lang="en-US" dirty="0"/>
              <a:t>Standard Library</a:t>
            </a:r>
          </a:p>
          <a:p>
            <a:pPr lvl="2"/>
            <a:r>
              <a:rPr lang="en-US" dirty="0"/>
              <a:t>Allocator support</a:t>
            </a:r>
          </a:p>
          <a:p>
            <a:pPr lvl="2"/>
            <a:r>
              <a:rPr lang="en-US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200900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Algorithms</a:t>
            </a:r>
          </a:p>
          <a:p>
            <a:pPr lvl="1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find_all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Basic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Standard Library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Iterator Traits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Containers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Directed Graph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Basic</a:t>
            </a:r>
          </a:p>
          <a:p>
            <a:pPr lvl="2"/>
            <a:r>
              <a:rPr lang="en-US" dirty="0">
                <a:solidFill>
                  <a:srgbClr val="FF8200"/>
                </a:solidFill>
              </a:rPr>
              <a:t>Standard Library</a:t>
            </a:r>
          </a:p>
          <a:p>
            <a:pPr lvl="2"/>
            <a:r>
              <a:rPr lang="en-US" dirty="0"/>
              <a:t>Allocator support</a:t>
            </a:r>
          </a:p>
          <a:p>
            <a:pPr lvl="2"/>
            <a:r>
              <a:rPr lang="en-US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147590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Required public type aliases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13C040-85BD-408A-82D9-368B99567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435792"/>
              </p:ext>
            </p:extLst>
          </p:nvPr>
        </p:nvGraphicFramePr>
        <p:xfrm>
          <a:off x="761999" y="1581150"/>
          <a:ext cx="7620000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1">
                  <a:extLst>
                    <a:ext uri="{9D8B030D-6E8A-4147-A177-3AD203B41FA5}">
                      <a16:colId xmlns:a16="http://schemas.microsoft.com/office/drawing/2014/main" val="3174117366"/>
                    </a:ext>
                  </a:extLst>
                </a:gridCol>
                <a:gridCol w="4952999">
                  <a:extLst>
                    <a:ext uri="{9D8B030D-6E8A-4147-A177-3AD203B41FA5}">
                      <a16:colId xmlns:a16="http://schemas.microsoft.com/office/drawing/2014/main" val="3419183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 Alias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37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value_type</a:t>
                      </a:r>
                      <a:endParaRPr lang="en-US" sz="1600" dirty="0">
                        <a:latin typeface="Consolas" panose="020B0609020204030204" pitchFamily="49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Element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7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reference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</a:br>
                      <a:r>
                        <a:rPr lang="en-US" sz="1600" dirty="0" err="1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const_reference</a:t>
                      </a:r>
                      <a:endParaRPr lang="en-US" sz="1600" dirty="0">
                        <a:latin typeface="Consolas" panose="020B0609020204030204" pitchFamily="49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Reference to element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8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iterator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const_iterator</a:t>
                      </a:r>
                      <a:endParaRPr lang="en-US" sz="1600" dirty="0">
                        <a:latin typeface="Consolas" panose="020B0609020204030204" pitchFamily="49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 for iterating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43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size_type</a:t>
                      </a:r>
                      <a:endParaRPr lang="en-US" sz="1600" dirty="0">
                        <a:latin typeface="Consolas" panose="020B0609020204030204" pitchFamily="49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 representing number of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9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difference_type</a:t>
                      </a:r>
                      <a:endParaRPr lang="en-US" sz="1600" dirty="0">
                        <a:latin typeface="Consolas" panose="020B0609020204030204" pitchFamily="49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 representing difference between two iterators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2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reverse_iterator</a:t>
                      </a:r>
                      <a:endParaRPr lang="en-US" sz="1600" dirty="0">
                        <a:latin typeface="Consolas" panose="020B0609020204030204" pitchFamily="49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600" dirty="0" err="1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const_reverse_iterator</a:t>
                      </a:r>
                      <a:endParaRPr lang="en-US" sz="1600" dirty="0">
                        <a:latin typeface="Consolas" panose="020B0609020204030204" pitchFamily="49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 for reverse iterating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22852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FF3D543-6774-44D1-B4D5-3B027810F8A6}"/>
              </a:ext>
            </a:extLst>
          </p:cNvPr>
          <p:cNvSpPr/>
          <p:nvPr/>
        </p:nvSpPr>
        <p:spPr>
          <a:xfrm>
            <a:off x="685800" y="4198289"/>
            <a:ext cx="7774388" cy="889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2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Required public methods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13C040-85BD-408A-82D9-368B99567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51224"/>
              </p:ext>
            </p:extLst>
          </p:nvPr>
        </p:nvGraphicFramePr>
        <p:xfrm>
          <a:off x="533400" y="1428750"/>
          <a:ext cx="8077200" cy="3591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71455">
                  <a:extLst>
                    <a:ext uri="{9D8B030D-6E8A-4147-A177-3AD203B41FA5}">
                      <a16:colId xmlns:a16="http://schemas.microsoft.com/office/drawing/2014/main" val="3174117366"/>
                    </a:ext>
                  </a:extLst>
                </a:gridCol>
                <a:gridCol w="4405745">
                  <a:extLst>
                    <a:ext uri="{9D8B030D-6E8A-4147-A177-3AD203B41FA5}">
                      <a16:colId xmlns:a16="http://schemas.microsoft.com/office/drawing/2014/main" val="3419183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Default 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7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Copy / move </a:t>
                      </a:r>
                      <a:r>
                        <a:rPr lang="en-US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ctor</a:t>
                      </a:r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Copy / move op=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8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iterator begin();</a:t>
                      </a:r>
                    </a:p>
                    <a:p>
                      <a:r>
                        <a:rPr lang="en-US" sz="1600" dirty="0" err="1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const_iterator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 begin() const;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iterator end();</a:t>
                      </a:r>
                    </a:p>
                    <a:p>
                      <a:r>
                        <a:rPr lang="en-US" sz="1600" dirty="0" err="1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const_iterator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 end() const;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2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const_iterator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cbegin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() const;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const_iterator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cend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() const;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2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reverse_iterator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rbegin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() / rend()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const_reverse_iterator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crbegin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() /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crend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52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operator==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operator!=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void swap(Container&amp;)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noexcept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99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size_type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 size() const;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size_type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max_size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() const;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7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bool empty() const;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666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1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Public type aliases:</a:t>
            </a:r>
          </a:p>
          <a:p>
            <a:endParaRPr lang="en-US" dirty="0"/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reference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const_reference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difference_type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ptrdiff_t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5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Public iterator-related type aliases:</a:t>
            </a:r>
          </a:p>
          <a:p>
            <a:endParaRPr lang="en-US" dirty="0"/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const_directed_graph_iterator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const_directed_graph_iterator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reverse_iterator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reverse_iterator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const_reverse_iterator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reverse_iterator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iterator_adjacent_nodes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adjacent_nodes_iterator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const_iterator_adjacent_nodes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const_adjacent_nodes_iterator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reverse_iterator_adjacent_nodes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std::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reverse_iterator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iterator_adjacent_nodes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const_reverse_iterator_adjacent_nodes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std::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reverse_iterator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const_iterator_adjacent_nodes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2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Iterator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Iterator following Standard Library patterns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const_directed_graph_iterator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difference_type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ptrdiff_t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iterator_category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bidirectional_iterator_tag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pointer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iterator_type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nodes_container_type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Iterator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No transfer of ownership of graph.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const_directed_graph_iterator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iterator_type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Bidirectional iterators must supply a default constructor.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const_directed_graph_iterator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reference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pointer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const_directed_graph_iterator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const_directed_graph_iterator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const_directed_graph_iterator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operator--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const_directed_graph_iterator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operator--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The following are ok as member functions because we don't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support comparisons of different types to this one.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const_directed_graph_iterator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const_directed_graph_iterator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94360" lvl="2" indent="0">
              <a:spcBef>
                <a:spcPts val="0"/>
              </a:spcBef>
              <a:buNone/>
            </a:pPr>
            <a:endParaRPr lang="en-US" sz="1400" dirty="0"/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Iterator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iterator_type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m_nodeIterator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m_graph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// Helper methods for operator++ and operator--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increment();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decrement();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1051560" lvl="3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0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Iterator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Return a reference to the actual element.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const_directed_graph_iterator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reference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const_directed_graph_iterator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-&gt;get();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Return a pointer to the actual element, so the compiler can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apply -&gt; to it to access the actual desired field.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const_directed_graph_iterator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pointer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const_directed_graph_iterator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-&gt;get());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508760" lvl="4" indent="0">
              <a:spcBef>
                <a:spcPts val="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903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Iterator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const_directed_graph_iterator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&gt;&amp;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const_directed_graph_iterator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increment();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const_directed_graph_iterator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const_directed_graph_iterator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oldIt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increment();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oldIt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const_directed_graph_iterator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&gt;::increment()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000" dirty="0"/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7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you have following requirements</a:t>
            </a:r>
          </a:p>
          <a:p>
            <a:pPr lvl="1"/>
            <a:r>
              <a:rPr lang="en-US" dirty="0"/>
              <a:t>Get iterators to all elements in a given range matching a predicate</a:t>
            </a:r>
          </a:p>
          <a:p>
            <a:pPr lvl="1"/>
            <a:r>
              <a:rPr lang="en-US" dirty="0"/>
              <a:t>= a </a:t>
            </a:r>
            <a:r>
              <a:rPr lang="en-US" i="1" dirty="0"/>
              <a:t>find-like</a:t>
            </a:r>
            <a:r>
              <a:rPr lang="en-US" dirty="0"/>
              <a:t> algorithm</a:t>
            </a:r>
          </a:p>
          <a:p>
            <a:r>
              <a:rPr lang="en-US" dirty="0"/>
              <a:t>Possible candidates: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::find() and </a:t>
            </a:r>
            <a:r>
              <a:rPr lang="en-US" dirty="0" err="1"/>
              <a:t>find_if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Return an iterator to a single element found</a:t>
            </a:r>
          </a:p>
          <a:p>
            <a:pPr lvl="1"/>
            <a:r>
              <a:rPr lang="en-US" dirty="0" err="1"/>
              <a:t>copy_if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Fills output range with copies of the found elements</a:t>
            </a:r>
          </a:p>
          <a:p>
            <a:pPr lvl="1"/>
            <a:r>
              <a:rPr lang="en-US" dirty="0" err="1"/>
              <a:t>copy_if</a:t>
            </a:r>
            <a:r>
              <a:rPr lang="en-US" dirty="0"/>
              <a:t>() with a </a:t>
            </a:r>
            <a:r>
              <a:rPr lang="en-US" dirty="0" err="1"/>
              <a:t>back_insert_iterator</a:t>
            </a:r>
            <a:r>
              <a:rPr lang="en-US" dirty="0"/>
              <a:t> into a vector&lt;</a:t>
            </a:r>
            <a:r>
              <a:rPr lang="en-US" dirty="0" err="1"/>
              <a:t>reference_wrapper</a:t>
            </a:r>
            <a:r>
              <a:rPr lang="en-US" dirty="0"/>
              <a:t>&lt;T&gt;&gt;</a:t>
            </a:r>
          </a:p>
          <a:p>
            <a:pPr lvl="2"/>
            <a:r>
              <a:rPr lang="en-US" dirty="0"/>
              <a:t>Avoids copying of elements</a:t>
            </a:r>
          </a:p>
          <a:p>
            <a:pPr lvl="2"/>
            <a:r>
              <a:rPr lang="en-US" dirty="0"/>
              <a:t>Doesn’t return the position of found elements in source range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Iterator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 fontScale="92500" lnSpcReduction="10000"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const_directed_graph_iterator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difference_type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ptrdiff_t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iterator_category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bidirectional_iterator_tag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pointer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reference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iterator_type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nodes_container_type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iterator_type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reference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pointer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operator--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operator--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758CF0-6974-418A-A60C-884E2D1F9DBD}"/>
              </a:ext>
            </a:extLst>
          </p:cNvPr>
          <p:cNvSpPr/>
          <p:nvPr/>
        </p:nvSpPr>
        <p:spPr>
          <a:xfrm>
            <a:off x="685159" y="1728907"/>
            <a:ext cx="5807849" cy="55325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Iterator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 of the vagaries of C++, when accessing anything from the templated base class, you need to use </a:t>
            </a:r>
            <a:r>
              <a:rPr lang="en-US" b="1" dirty="0"/>
              <a:t>this-&gt;</a:t>
            </a:r>
          </a:p>
          <a:p>
            <a:r>
              <a:rPr lang="en-US" dirty="0"/>
              <a:t>For example: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reference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reference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-&gt;get());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&gt;&amp;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DirectedGraph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increment();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FE4956-9328-47F9-95B4-ECB34FEE49A8}"/>
              </a:ext>
            </a:extLst>
          </p:cNvPr>
          <p:cNvSpPr/>
          <p:nvPr/>
        </p:nvSpPr>
        <p:spPr>
          <a:xfrm>
            <a:off x="4191000" y="2784982"/>
            <a:ext cx="838200" cy="457200"/>
          </a:xfrm>
          <a:prstGeom prst="ellipse">
            <a:avLst/>
          </a:prstGeom>
          <a:noFill/>
          <a:ln>
            <a:solidFill>
              <a:srgbClr val="FF82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08AB9F-D4BB-45BE-AF9A-DCC30926578F}"/>
              </a:ext>
            </a:extLst>
          </p:cNvPr>
          <p:cNvSpPr/>
          <p:nvPr/>
        </p:nvSpPr>
        <p:spPr>
          <a:xfrm>
            <a:off x="762640" y="4228299"/>
            <a:ext cx="838200" cy="457200"/>
          </a:xfrm>
          <a:prstGeom prst="ellipse">
            <a:avLst/>
          </a:prstGeom>
          <a:noFill/>
          <a:ln>
            <a:solidFill>
              <a:srgbClr val="FF82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8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Iterator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Following friend declaration is needed in </a:t>
            </a:r>
            <a:r>
              <a:rPr lang="en-US" dirty="0" err="1"/>
              <a:t>directed_graph</a:t>
            </a:r>
            <a:r>
              <a:rPr lang="en-US" dirty="0"/>
              <a:t>:</a:t>
            </a:r>
          </a:p>
          <a:p>
            <a:endParaRPr lang="en-US" dirty="0"/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const_directed_graph_iterator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89498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assign()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 fontScale="92500" lnSpcReduction="10000"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&gt;::assign(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clear();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insert(*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&gt;::assign(std::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initializer_list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9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assign(std::begin(</a:t>
            </a:r>
            <a:r>
              <a:rPr lang="en-US" sz="19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), std::end(</a:t>
            </a:r>
            <a:r>
              <a:rPr lang="en-US" sz="19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59385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initializer_list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Adding </a:t>
            </a:r>
            <a:r>
              <a:rPr lang="en-US" dirty="0" err="1"/>
              <a:t>initializer_list</a:t>
            </a:r>
            <a:r>
              <a:rPr lang="en-US" dirty="0"/>
              <a:t> support to </a:t>
            </a:r>
            <a:r>
              <a:rPr lang="en-US" dirty="0" err="1"/>
              <a:t>ctor</a:t>
            </a:r>
            <a:r>
              <a:rPr lang="en-US" dirty="0"/>
              <a:t> and op=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initializer_list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7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assign(std::begin(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std::end(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std::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initializer_list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7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 { ... }</a:t>
            </a:r>
            <a:endParaRPr lang="en-US" sz="1700" dirty="0"/>
          </a:p>
          <a:p>
            <a:endParaRPr lang="en-US" dirty="0"/>
          </a:p>
          <a:p>
            <a:r>
              <a:rPr lang="en-US" dirty="0"/>
              <a:t>Usage:</a:t>
            </a:r>
          </a:p>
          <a:p>
            <a:pPr marL="320040" lvl="1" indent="0">
              <a:buNone/>
            </a:pP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 graph{ 11,22,33,44,55 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5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ctor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Adding constructor accepting iterator range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assign(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6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insert()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Adapting insert() to follow Standard Library patterns</a:t>
            </a:r>
          </a:p>
          <a:p>
            <a:r>
              <a:rPr lang="en-US" dirty="0"/>
              <a:t>Before: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After: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pair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insert(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pair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insert(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insert()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&gt;::insert(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find(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std::end(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 {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Value is already in the graph, return false.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make_pair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m_nodes.emplace_back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(std::move(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// Value successfully added to the graph, return true.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make_pair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(--std::end(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&gt;::insert(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copy(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insert(std::move(copy));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5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erase()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Adapting erase() to follow Standard Library patterns</a:t>
            </a:r>
          </a:p>
          <a:p>
            <a:r>
              <a:rPr lang="en-US" dirty="0"/>
              <a:t>Before: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erase(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After: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erase(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erase(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6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erase()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 fontScale="70000" lnSpcReduction="20000"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iterator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&gt;::erase(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pos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.m_nodeIterator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std::end(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(std::end(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remove_all_links_to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pos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.m_nodeIterator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m_nodes.erase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pos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.m_nodeIterator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iterator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&gt;::erase(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iter.m_nodeIterator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std::end(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remove_all_links_to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iter.m_nodeIterator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m_nodes.erase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.m_nodeIterator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.m_nodeIterator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1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Algorithms – find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_all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algorithm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3D14F-2407-46DA-B0A9-59311E7C3637}"/>
              </a:ext>
            </a:extLst>
          </p:cNvPr>
          <p:cNvSpPr txBox="1"/>
          <p:nvPr/>
        </p:nvSpPr>
        <p:spPr>
          <a:xfrm>
            <a:off x="3575573" y="2248584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find_all</a:t>
            </a: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2610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op[] / at()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 err="1"/>
              <a:t>insert_edge</a:t>
            </a:r>
            <a:r>
              <a:rPr lang="en-US" dirty="0"/>
              <a:t>(), </a:t>
            </a:r>
            <a:r>
              <a:rPr lang="en-US" dirty="0" err="1"/>
              <a:t>erase_edge</a:t>
            </a:r>
            <a:r>
              <a:rPr lang="en-US" dirty="0"/>
              <a:t>(), and clear() remain unchanged</a:t>
            </a:r>
          </a:p>
          <a:p>
            <a:r>
              <a:rPr lang="en-US" dirty="0"/>
              <a:t>Adapting operator[] to follow Standard Library patterns</a:t>
            </a:r>
          </a:p>
          <a:p>
            <a:r>
              <a:rPr lang="en-US" dirty="0"/>
              <a:t>Before: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operator[]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operator[]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After: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reference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operator[]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const_reference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operator[]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reference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at(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const_reference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at(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5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op[] / at()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reference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operator[]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].get();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reference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&gt;::at(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m_nodes.at(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).get();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196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Basic version didn’t use iterators at all</a:t>
            </a:r>
          </a:p>
          <a:p>
            <a:r>
              <a:rPr lang="en-US" dirty="0"/>
              <a:t>Iterators are required for Standard Library compliancy</a:t>
            </a:r>
          </a:p>
          <a:p>
            <a:endParaRPr lang="en-US" dirty="0"/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begin()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end()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begin()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end()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2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 fontScale="92500"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iterator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&gt;::begin()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(std::begin(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iterator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&gt;::end()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(std::end(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                                                          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::begin() 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en-U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*&gt;(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)-&gt;begin();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                                                          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::end() 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en-U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*&gt;(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)-&gt;end();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818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Reverse iterators</a:t>
            </a:r>
          </a:p>
          <a:p>
            <a:endParaRPr lang="en-US" dirty="0"/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reverse_iterator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reverse_iterator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rend()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const_reverse_iterator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const_reverse_iterator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rend()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const_reverse_iterator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const_reverse_iterator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1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reverse_iterator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rbegin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reverse_iterator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end()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reverse_iterator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rend()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reverse_iterator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begin()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12E35-5C89-48B7-9846-637CBB3FEA8B}"/>
              </a:ext>
            </a:extLst>
          </p:cNvPr>
          <p:cNvSpPr txBox="1"/>
          <p:nvPr/>
        </p:nvSpPr>
        <p:spPr>
          <a:xfrm>
            <a:off x="2590800" y="992841"/>
            <a:ext cx="6477000" cy="4924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3716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reverse_iterator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reverse_iterator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indent="-13716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const_reverse_iterator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reverse_iterator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306506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Iterator classes for adjacency lists</a:t>
            </a:r>
          </a:p>
          <a:p>
            <a:pPr lvl="1"/>
            <a:r>
              <a:rPr lang="en-US" sz="1800" dirty="0" err="1"/>
              <a:t>const_adjacent_nodes_iterator</a:t>
            </a:r>
            <a:endParaRPr lang="en-US" sz="1800" dirty="0"/>
          </a:p>
          <a:p>
            <a:pPr lvl="1"/>
            <a:r>
              <a:rPr lang="en-US" sz="1800" dirty="0" err="1"/>
              <a:t>adjacent_nodes_iterator</a:t>
            </a:r>
            <a:endParaRPr lang="en-US" sz="1800" dirty="0"/>
          </a:p>
          <a:p>
            <a:r>
              <a:rPr lang="en-US" sz="2000" dirty="0"/>
              <a:t>A default constructed one serves as an end iterator</a:t>
            </a:r>
          </a:p>
          <a:p>
            <a:r>
              <a:rPr lang="en-US" sz="2000" dirty="0" err="1"/>
              <a:t>directed_graph</a:t>
            </a:r>
            <a:r>
              <a:rPr lang="en-US" sz="2000" dirty="0"/>
              <a:t> methods: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Return iterators to the list of adjacent nodes for the given node.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Return a default constructed iterator as end iterator if the value is not found.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iterator_adjacent_nodes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begin(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iterator_adjacent_nodes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end(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const_iterator_adjacent_nodes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begin(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const_iterator_adjacent_nodes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end(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const_iterator_adjacent_nodes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const_iterator_adjacent_nodes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31E88-AFE8-49C6-B2C0-B3DC57E1EC82}"/>
              </a:ext>
            </a:extLst>
          </p:cNvPr>
          <p:cNvSpPr txBox="1"/>
          <p:nvPr/>
        </p:nvSpPr>
        <p:spPr>
          <a:xfrm>
            <a:off x="4419600" y="971550"/>
            <a:ext cx="4648200" cy="8925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3716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iterator_adjacent_nodes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indent="-13716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adjacent_nodes_iterator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indent="-13716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const_iterator_adjacent_nodes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indent="-13716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const_adjacent_nodes_iterator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50483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iterator_adjacent_nodes</a:t>
            </a:r>
            <a:endParaRPr lang="en-US" sz="13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&gt;::begin(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find(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== std::end(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Return a default constructed end iterator.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adjacent_nodes_iterator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adjacent_nodes_iterator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std::begin(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get_adjacent_node_indices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()),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iterator_adjacent_nodes</a:t>
            </a:r>
            <a:endParaRPr lang="en-US" sz="13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&gt;::end(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find(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== std::end(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Return a default constructed end iterator.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adjacent_nodes_iterator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adjacent_nodes_iterator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std::end(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get_adjacent_node_indices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()),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98938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sz="2000" dirty="0"/>
              <a:t>Reverse iterators</a:t>
            </a:r>
            <a:br>
              <a:rPr lang="en-US" sz="2000" dirty="0"/>
            </a:br>
            <a:r>
              <a:rPr lang="en-US" sz="2000" dirty="0"/>
              <a:t>for adjacency lists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Return reverse iterators to the list of adjacent nodes for the given node.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Return a default constructed iterator as end iterator if the value is not found.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reverse_iterator_adjacent_nodes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reverse_iterator_adjacent_nodes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rend(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const_reverse_iterator_adjacent_nodes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const_reverse_iterator_adjacent_nodes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rend(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const_reverse_iterator_adjacent_nodes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const_reverse_iterator_adjacent_nodes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31E88-AFE8-49C6-B2C0-B3DC57E1EC82}"/>
              </a:ext>
            </a:extLst>
          </p:cNvPr>
          <p:cNvSpPr txBox="1"/>
          <p:nvPr/>
        </p:nvSpPr>
        <p:spPr>
          <a:xfrm>
            <a:off x="3721634" y="971550"/>
            <a:ext cx="5334000" cy="8925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37160">
              <a:buClr>
                <a:srgbClr val="2DA2BF"/>
              </a:buClr>
              <a:buSzPct val="70000"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reverse_iterator_adjacent_nodes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indent="-137160">
              <a:buClr>
                <a:srgbClr val="2DA2BF"/>
              </a:buClr>
              <a:buSzPct val="70000"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std::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reverse_iterator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iterator_adjacent_nodes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indent="-137160">
              <a:buClr>
                <a:srgbClr val="2DA2BF"/>
              </a:buClr>
              <a:buSzPct val="70000"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const_reverse_iterator_adjacent_nodes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indent="-137160">
              <a:buClr>
                <a:srgbClr val="2DA2BF"/>
              </a:buClr>
              <a:buSzPct val="70000"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std::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reverse_iterator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const_iterator_adjacent_nodes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94809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operator==, operator!=, swap(), and size() remain unchanged</a:t>
            </a:r>
          </a:p>
          <a:p>
            <a:r>
              <a:rPr lang="en-US" sz="2000" dirty="0"/>
              <a:t>Removed: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get_adjacent_node_values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node_value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800" dirty="0"/>
          </a:p>
          <a:p>
            <a:endParaRPr lang="en-US" sz="2000" dirty="0"/>
          </a:p>
          <a:p>
            <a:r>
              <a:rPr lang="en-US" sz="2000" dirty="0"/>
              <a:t>Additional new methods: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size_type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m_nodes.max_size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&gt;::empty()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m_nodes.empty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874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Algorithms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find_all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 possible initial version: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find_all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32004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pred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885950"/>
            <a:ext cx="28194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62300" y="1855374"/>
            <a:ext cx="28194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2266950"/>
            <a:ext cx="5867400" cy="284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637624"/>
            <a:ext cx="2796348" cy="284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34548" y="2617374"/>
            <a:ext cx="2004252" cy="284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6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sz="2000" dirty="0"/>
              <a:t>Standalone swap() function</a:t>
            </a:r>
          </a:p>
          <a:p>
            <a:endParaRPr lang="en-US" sz="2000" dirty="0"/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swap(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second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.swap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second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342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wstring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to_dot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graph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wstring_view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graph_name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wstringstream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wss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digraph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graph_name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 {"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&amp;&amp; node :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graph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graph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.cbegin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(node);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 =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graph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(node);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(b ==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node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for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iter = b; iter != e; ++iter)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node &lt;&lt;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-&gt;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*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wss.str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0" y="2343150"/>
            <a:ext cx="4343400" cy="24929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3716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graph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++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-13716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node_value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graph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indent="-13716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adjacent_nodes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indent="-13716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graph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.get_adjacent_node_values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node_value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-13716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adjacent_nodes.empty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indent="-13716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node_value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-13716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indent="-13716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&amp;&amp; node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adjacent_nodes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-13716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node_value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-&gt;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node</a:t>
            </a:r>
          </a:p>
          <a:p>
            <a:pPr indent="-13716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-13716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indent="-13716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indent="-13716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4800" y="2114550"/>
            <a:ext cx="4159624" cy="2219245"/>
          </a:xfrm>
          <a:prstGeom prst="roundRect">
            <a:avLst>
              <a:gd name="adj" fmla="val 2886"/>
            </a:avLst>
          </a:prstGeom>
          <a:noFill/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6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Construction + insertion remain unchanged: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graph;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graph.insert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(11); 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graph.insert_edge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(11, 33);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graph.erase_edge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(22, 44);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/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425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Using begin() / end():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"Nodes: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graph.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begin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graph.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Reverse iterators: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"Nodes: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graph.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rbegin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graph.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81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Using std::</a:t>
            </a:r>
            <a:r>
              <a:rPr lang="en-US" dirty="0" err="1"/>
              <a:t>cbegin</a:t>
            </a:r>
            <a:r>
              <a:rPr lang="en-US" dirty="0"/>
              <a:t>() / std::</a:t>
            </a:r>
            <a:r>
              <a:rPr lang="en-US" dirty="0" err="1"/>
              <a:t>cend</a:t>
            </a:r>
            <a:r>
              <a:rPr lang="en-US" dirty="0"/>
              <a:t>():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"Nodes: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da-DK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a-DK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iter = </a:t>
            </a:r>
            <a:r>
              <a:rPr lang="da-DK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std::cbegin(graph)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; iter </a:t>
            </a:r>
            <a:r>
              <a:rPr lang="da-DK" sz="16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std::cend(graph)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a-DK" sz="16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iter)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983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Iteration over adjacency lists: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"Adjacency list for node 22: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iterBegin =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graph.</a:t>
            </a:r>
            <a:r>
              <a:rPr lang="nl-N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cbegin</a:t>
            </a:r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(22)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graph.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(22)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const_iterator_adjacent_nodes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"Value 22 not found."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703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Range-based for loop: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node : graph)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node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462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 fontScale="92500" lnSpcReduction="100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Using Standard Library algorithms: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std::find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(std::begin(graph), std::end(graph), 22);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(result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std::end(graph))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"Node 22 found."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"Node 22 NOT found."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err="1"/>
              <a:t>count_if</a:t>
            </a:r>
            <a:r>
              <a:rPr lang="en-US" dirty="0"/>
              <a:t>()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7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count =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(std::begin(graph), std::end(graph),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[](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node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node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&gt; 22; });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Iterator-based erase():</a:t>
            </a:r>
          </a:p>
          <a:p>
            <a:pPr marL="320040" lvl="1" indent="0">
              <a:spcBef>
                <a:spcPts val="0"/>
              </a:spcBef>
              <a:buClr>
                <a:srgbClr val="2DA2BF"/>
              </a:buClr>
              <a:buNone/>
            </a:pPr>
            <a:endParaRPr lang="da-DK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Clr>
                <a:srgbClr val="2DA2BF"/>
              </a:buClr>
              <a:buNone/>
            </a:pP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graph.erase(std::find(std::begin(graph), std::end(graph), 44));</a:t>
            </a:r>
          </a:p>
          <a:p>
            <a:pPr marL="320040" lvl="1" indent="0">
              <a:spcBef>
                <a:spcPts val="0"/>
              </a:spcBef>
              <a:buClr>
                <a:srgbClr val="2DA2BF"/>
              </a:buClr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dirty="0"/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71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What doesn’t work?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Any modifying algorithms, for example remove-erase-idiom: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dirty="0"/>
          </a:p>
          <a:p>
            <a:pPr marL="320040" lvl="1" indent="0">
              <a:spcBef>
                <a:spcPts val="0"/>
              </a:spcBef>
              <a:buNone/>
            </a:pP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graph.erase(std::remove_if(std::begin(graph), std::end(graph),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[](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22; })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, std::end(graph));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Reason is that our iterator is const, same as std::set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/>
              <a:t>You get a compilation error, not a run-time error, ex.:</a:t>
            </a:r>
          </a:p>
          <a:p>
            <a:pPr marL="731520" lvl="3" indent="0">
              <a:spcBef>
                <a:spcPts val="700"/>
              </a:spcBef>
              <a:buSzPct val="6000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algorithm(2043): error C3892: '_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': you cannot assign to a variable that is const</a:t>
            </a:r>
            <a:endParaRPr lang="en-US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sz="1600" dirty="0">
              <a:solidFill>
                <a:prstClr val="black"/>
              </a:solidFill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dirty="0"/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F91D13-D9CC-40E9-B813-A4237F3E9EE3}"/>
              </a:ext>
            </a:extLst>
          </p:cNvPr>
          <p:cNvCxnSpPr/>
          <p:nvPr/>
        </p:nvCxnSpPr>
        <p:spPr>
          <a:xfrm>
            <a:off x="990600" y="2114550"/>
            <a:ext cx="396240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6FD25-2437-4534-AAE5-4AF07B5B3C86}"/>
              </a:ext>
            </a:extLst>
          </p:cNvPr>
          <p:cNvCxnSpPr/>
          <p:nvPr/>
        </p:nvCxnSpPr>
        <p:spPr>
          <a:xfrm flipV="1">
            <a:off x="1219200" y="1885950"/>
            <a:ext cx="5334000" cy="1219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65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Algorithms</a:t>
            </a:r>
          </a:p>
          <a:p>
            <a:pPr lvl="1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find_all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Basic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Standard Library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Iterator Traits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Containers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Directed Graph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Basic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Standard Library</a:t>
            </a:r>
          </a:p>
          <a:p>
            <a:pPr lvl="2"/>
            <a:r>
              <a:rPr lang="en-US" dirty="0">
                <a:solidFill>
                  <a:srgbClr val="FF8200"/>
                </a:solidFill>
              </a:rPr>
              <a:t>Allocator support</a:t>
            </a:r>
          </a:p>
          <a:p>
            <a:pPr lvl="2"/>
            <a:r>
              <a:rPr lang="en-US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400811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Algorithms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find_all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find_all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pred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&gt;::iterator&gt; matches;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begin(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end(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++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pred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matches.push_back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matches;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  <a:p>
            <a:pPr lvl="1">
              <a:spcBef>
                <a:spcPts val="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04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Allocator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 fontScale="55000" lnSpcReduction="200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3800" dirty="0"/>
              <a:t>Adding allocator support – naïve version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25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5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5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2500" dirty="0">
                <a:solidFill>
                  <a:srgbClr val="2B91AF"/>
                </a:solidFill>
                <a:latin typeface="Consolas" panose="020B0609020204030204" pitchFamily="49" charset="0"/>
              </a:rPr>
              <a:t>allocator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5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5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endParaRPr lang="en-US" sz="2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fr-FR" sz="2500" dirty="0">
                <a:solidFill>
                  <a:srgbClr val="0000FF"/>
                </a:solidFill>
                <a:latin typeface="Consolas" panose="020B0609020204030204" pitchFamily="49" charset="0"/>
              </a:rPr>
              <a:t>   explicit</a:t>
            </a:r>
            <a:r>
              <a:rPr lang="fr-FR" sz="2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graph_node</a:t>
            </a:r>
            <a:r>
              <a:rPr lang="fr-FR" sz="2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2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5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25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sz="25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fr-FR" sz="2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fr-FR" sz="25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graph_node</a:t>
            </a:r>
            <a:r>
              <a:rPr lang="fr-FR" sz="2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2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5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25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sz="25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fr-FR" sz="2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2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5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fr-FR" sz="25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sz="2500" dirty="0" err="1">
                <a:solidFill>
                  <a:srgbClr val="808080"/>
                </a:solidFill>
                <a:latin typeface="Consolas" panose="020B0609020204030204" pitchFamily="49" charset="0"/>
              </a:rPr>
              <a:t>allocator</a:t>
            </a:r>
            <a:r>
              <a:rPr lang="fr-FR" sz="2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2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fr-FR" sz="2500" dirty="0">
                <a:solidFill>
                  <a:srgbClr val="0000FF"/>
                </a:solidFill>
                <a:latin typeface="Consolas" panose="020B0609020204030204" pitchFamily="49" charset="0"/>
              </a:rPr>
              <a:t>   explicit</a:t>
            </a:r>
            <a:r>
              <a:rPr lang="fr-FR" sz="2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graph_node</a:t>
            </a:r>
            <a:r>
              <a:rPr lang="fr-FR" sz="2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5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25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fr-FR" sz="25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fr-FR" sz="2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fr-FR" sz="25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graph_node</a:t>
            </a:r>
            <a:r>
              <a:rPr lang="fr-FR" sz="2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5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25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fr-FR" sz="25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fr-FR" sz="2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2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5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fr-FR" sz="25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sz="2500" dirty="0" err="1">
                <a:solidFill>
                  <a:srgbClr val="808080"/>
                </a:solidFill>
                <a:latin typeface="Consolas" panose="020B0609020204030204" pitchFamily="49" charset="0"/>
              </a:rPr>
              <a:t>allocator</a:t>
            </a:r>
            <a:r>
              <a:rPr lang="fr-FR" sz="2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2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   friend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5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directed_graph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5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5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2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2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2B91AF"/>
                </a:solidFill>
                <a:latin typeface="Consolas" panose="020B0609020204030204" pitchFamily="49" charset="0"/>
              </a:rPr>
              <a:t>   A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m_allocator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2B91AF"/>
                </a:solidFill>
                <a:latin typeface="Consolas" panose="020B0609020204030204" pitchFamily="49" charset="0"/>
              </a:rPr>
              <a:t>   T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2500" dirty="0" err="1">
                <a:solidFill>
                  <a:srgbClr val="2B91AF"/>
                </a:solidFill>
                <a:latin typeface="Consolas" panose="020B0609020204030204" pitchFamily="49" charset="0"/>
              </a:rPr>
              <a:t>adjacency_list_type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m_adjacentNodeIndices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dirty="0"/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205153-C3E5-478C-82D5-90939A667CA7}"/>
              </a:ext>
            </a:extLst>
          </p:cNvPr>
          <p:cNvSpPr/>
          <p:nvPr/>
        </p:nvSpPr>
        <p:spPr>
          <a:xfrm>
            <a:off x="2271273" y="1321814"/>
            <a:ext cx="3429000" cy="381000"/>
          </a:xfrm>
          <a:prstGeom prst="ellipse">
            <a:avLst/>
          </a:prstGeom>
          <a:noFill/>
          <a:ln>
            <a:solidFill>
              <a:srgbClr val="FF82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8D8C0C-546A-49E8-A3B1-4F09A92F0B24}"/>
              </a:ext>
            </a:extLst>
          </p:cNvPr>
          <p:cNvSpPr/>
          <p:nvPr/>
        </p:nvSpPr>
        <p:spPr>
          <a:xfrm>
            <a:off x="2667000" y="2175382"/>
            <a:ext cx="2438400" cy="381000"/>
          </a:xfrm>
          <a:prstGeom prst="ellipse">
            <a:avLst/>
          </a:prstGeom>
          <a:noFill/>
          <a:ln>
            <a:solidFill>
              <a:srgbClr val="FF82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943FC8-CA3B-4DFC-83B5-2562277A98DE}"/>
              </a:ext>
            </a:extLst>
          </p:cNvPr>
          <p:cNvSpPr/>
          <p:nvPr/>
        </p:nvSpPr>
        <p:spPr>
          <a:xfrm>
            <a:off x="2212361" y="2688932"/>
            <a:ext cx="2438400" cy="381000"/>
          </a:xfrm>
          <a:prstGeom prst="ellipse">
            <a:avLst/>
          </a:prstGeom>
          <a:noFill/>
          <a:ln>
            <a:solidFill>
              <a:srgbClr val="FF82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D7E3A6-1AE5-4931-BD71-0C2FDAFACA83}"/>
              </a:ext>
            </a:extLst>
          </p:cNvPr>
          <p:cNvSpPr/>
          <p:nvPr/>
        </p:nvSpPr>
        <p:spPr>
          <a:xfrm>
            <a:off x="3352800" y="3420196"/>
            <a:ext cx="838200" cy="294554"/>
          </a:xfrm>
          <a:prstGeom prst="ellipse">
            <a:avLst/>
          </a:prstGeom>
          <a:noFill/>
          <a:ln>
            <a:solidFill>
              <a:srgbClr val="FF82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B43EEB-CC1F-4CBB-83B7-B2DC75058C0F}"/>
              </a:ext>
            </a:extLst>
          </p:cNvPr>
          <p:cNvSpPr/>
          <p:nvPr/>
        </p:nvSpPr>
        <p:spPr>
          <a:xfrm>
            <a:off x="533399" y="4056050"/>
            <a:ext cx="2363481" cy="600474"/>
          </a:xfrm>
          <a:prstGeom prst="ellipse">
            <a:avLst/>
          </a:prstGeom>
          <a:noFill/>
          <a:ln>
            <a:solidFill>
              <a:srgbClr val="FF82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6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Allocator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fr-FR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graph_node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fr-FR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graph_node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allocator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m_allocator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allocator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m_data = m_allocator.allocate(1);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333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Allocator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fr-FR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graph_node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&gt;(std::move(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fr-FR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graph_node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allocator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m_allocator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allocator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m_data = m_allocator.allocate(1);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(std::move(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623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Allocator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&gt;::~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graph_node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-&gt;~T();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m_allocator.deallocate(m_data, 1);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71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Allocator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fr-F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graph_node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src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: m_allocator(</a:t>
            </a:r>
            <a:r>
              <a:rPr lang="it-IT" sz="1600" dirty="0">
                <a:solidFill>
                  <a:srgbClr val="808080"/>
                </a:solidFill>
                <a:latin typeface="Consolas" panose="020B0609020204030204" pitchFamily="49" charset="0"/>
              </a:rPr>
              <a:t>src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.m_allocator)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m_adjacentNodeIndices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.m_adjacentNodeIndices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m_data = m_allocator.allocate(1);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(*(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.m_data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fr-F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graph_node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src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m_allocator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(std::move(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.m_allocator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m_adjacentNodeIndices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(std::move(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.m_adjacentNodeIndices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(std::exchange(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.m_data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813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Allocator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 But wait… what’s wrong with the following code?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fr-FR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graph_node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allocator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m_allocator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allocator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m_data = m_allocator.allocate(1);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239B45-B53A-4E7D-9678-C6543AFEC9FD}"/>
              </a:ext>
            </a:extLst>
          </p:cNvPr>
          <p:cNvSpPr/>
          <p:nvPr/>
        </p:nvSpPr>
        <p:spPr>
          <a:xfrm>
            <a:off x="6858000" y="2876550"/>
            <a:ext cx="1905000" cy="1905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rgbClr val="E6E6E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6F629-7B72-456E-BFAB-7E92574022D2}"/>
              </a:ext>
            </a:extLst>
          </p:cNvPr>
          <p:cNvSpPr txBox="1"/>
          <p:nvPr/>
        </p:nvSpPr>
        <p:spPr>
          <a:xfrm>
            <a:off x="2971800" y="3867150"/>
            <a:ext cx="3200400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Not exception safe!</a:t>
            </a:r>
          </a:p>
        </p:txBody>
      </p:sp>
    </p:spTree>
    <p:extLst>
      <p:ext uri="{BB962C8B-B14F-4D97-AF65-F5344CB8AC3E}">
        <p14:creationId xmlns:p14="http://schemas.microsoft.com/office/powerpoint/2010/main" val="103743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Allocator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 A possible solution:</a:t>
            </a:r>
          </a:p>
          <a:p>
            <a:pPr lvl="1"/>
            <a:r>
              <a:rPr lang="en-US" dirty="0"/>
              <a:t>Allocation in base class</a:t>
            </a:r>
          </a:p>
          <a:p>
            <a:pPr lvl="1"/>
            <a:r>
              <a:rPr lang="en-US" dirty="0"/>
              <a:t>Construction in derived class</a:t>
            </a:r>
          </a:p>
        </p:txBody>
      </p:sp>
    </p:spTree>
    <p:extLst>
      <p:ext uri="{BB962C8B-B14F-4D97-AF65-F5344CB8AC3E}">
        <p14:creationId xmlns:p14="http://schemas.microsoft.com/office/powerpoint/2010/main" val="216742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Allocator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 lnSpcReduction="10000"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allocator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graph_node_allocator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explicit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graph_node_allocator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allocator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graph_node_allocator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graph_node_allocator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graph_node_allocator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graph_node_allocator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graph_node_allocator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graph_node_allocator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graph_node_allocator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graph_node_allocator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&amp;&amp;)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~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graph_node_allocator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  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m_allocator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  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4655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Allocator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graph_node_allocator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graph_node_allocator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m_data = m_allocator.allocate(1);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graph_node_allocator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graph_node_allocator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graph_node_allocator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(std::move(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.m_allocator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(std::exchange(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graph_node_allocator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graph_node_allocator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m_allocator.deallocate(m_data, 1);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106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Directed Graph – std – Allocator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allocator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graph_node_allocator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600" strike="dblStrike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strike="dbl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trike="dbl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m_allocator</a:t>
            </a:r>
            <a:r>
              <a:rPr lang="en-US" sz="1600" strike="dblStrik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600" strike="dblStrike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strike="dblStrike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strike="dbl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sz="1600" strike="dblStrik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strike="dblStrike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strike="dblStrik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adjacency_list_type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m_adjacentNodeIndices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fr-F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graph_node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graph_node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allocator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: </a:t>
            </a:r>
            <a:r>
              <a:rPr lang="it-IT" sz="1600" dirty="0">
                <a:solidFill>
                  <a:srgbClr val="2B91AF"/>
                </a:solidFill>
                <a:latin typeface="Consolas" panose="020B0609020204030204" pitchFamily="49" charset="0"/>
              </a:rPr>
              <a:t>graph_node_allocator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it-IT" sz="1600" dirty="0">
                <a:solidFill>
                  <a:srgbClr val="808080"/>
                </a:solidFill>
                <a:latin typeface="Consolas" panose="020B0609020204030204" pitchFamily="49" charset="0"/>
              </a:rPr>
              <a:t>allocator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it-IT" sz="1600" strike="dblStrike" dirty="0">
                <a:solidFill>
                  <a:srgbClr val="000000"/>
                </a:solidFill>
                <a:latin typeface="Consolas" panose="020B0609020204030204" pitchFamily="49" charset="0"/>
              </a:rPr>
              <a:t>m_data = m_allocator.allocate(1);</a:t>
            </a:r>
            <a:endParaRPr lang="en-US" sz="1600" strike="dblStrik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69BAA0-5718-45AE-9503-C21B991DC516}"/>
              </a:ext>
            </a:extLst>
          </p:cNvPr>
          <p:cNvSpPr/>
          <p:nvPr/>
        </p:nvSpPr>
        <p:spPr>
          <a:xfrm>
            <a:off x="2224528" y="1123310"/>
            <a:ext cx="4419600" cy="533400"/>
          </a:xfrm>
          <a:prstGeom prst="ellipse">
            <a:avLst/>
          </a:prstGeom>
          <a:noFill/>
          <a:ln>
            <a:solidFill>
              <a:srgbClr val="FF82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FCBD7A-4DA3-43DF-9C29-8071CAB1A2E3}"/>
              </a:ext>
            </a:extLst>
          </p:cNvPr>
          <p:cNvSpPr/>
          <p:nvPr/>
        </p:nvSpPr>
        <p:spPr>
          <a:xfrm>
            <a:off x="786333" y="3573236"/>
            <a:ext cx="4419600" cy="533400"/>
          </a:xfrm>
          <a:prstGeom prst="ellipse">
            <a:avLst/>
          </a:prstGeom>
          <a:noFill/>
          <a:ln>
            <a:solidFill>
              <a:srgbClr val="FF82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9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WidescreenPres</Template>
  <TotalTime>0</TotalTime>
  <Words>12615</Words>
  <Application>Microsoft Office PowerPoint</Application>
  <PresentationFormat>On-screen Show (16:9)</PresentationFormat>
  <Paragraphs>1780</Paragraphs>
  <Slides>106</Slides>
  <Notes>105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7" baseType="lpstr">
      <vt:lpstr>ＭＳ Ｐゴシック</vt:lpstr>
      <vt:lpstr>Arial</vt:lpstr>
      <vt:lpstr>Calibri</vt:lpstr>
      <vt:lpstr>Consolas</vt:lpstr>
      <vt:lpstr>Segoe UI</vt:lpstr>
      <vt:lpstr>Segoe UI Light</vt:lpstr>
      <vt:lpstr>Segoe UI Semibold</vt:lpstr>
      <vt:lpstr>Tw Cen MT</vt:lpstr>
      <vt:lpstr>Wingdings</vt:lpstr>
      <vt:lpstr>Wingdings 2</vt:lpstr>
      <vt:lpstr>WidescreenPres</vt:lpstr>
      <vt:lpstr>Writing Standard Library Compliant Data Structures and Algorithms</vt:lpstr>
      <vt:lpstr>Marc Grégoire</vt:lpstr>
      <vt:lpstr>Belgian C++ Competition Launched</vt:lpstr>
      <vt:lpstr>Agenda</vt:lpstr>
      <vt:lpstr>Agenda</vt:lpstr>
      <vt:lpstr>Algorithms</vt:lpstr>
      <vt:lpstr>Algorithms – find_all()</vt:lpstr>
      <vt:lpstr>Algorithms – find_all()</vt:lpstr>
      <vt:lpstr>Algorithms – find_all()</vt:lpstr>
      <vt:lpstr>Algorithms – find_all()</vt:lpstr>
      <vt:lpstr>Agenda</vt:lpstr>
      <vt:lpstr>Algorithms – find_all()</vt:lpstr>
      <vt:lpstr>Algorithms – find_all()</vt:lpstr>
      <vt:lpstr>Algorithms – find_all()</vt:lpstr>
      <vt:lpstr>Algorithms – find_all()</vt:lpstr>
      <vt:lpstr>Algorithms – find_all()</vt:lpstr>
      <vt:lpstr>Algorithms – find_all()</vt:lpstr>
      <vt:lpstr>Agenda</vt:lpstr>
      <vt:lpstr>Algorithms – Iterator Traits</vt:lpstr>
      <vt:lpstr>Algorithms – Iterator Traits</vt:lpstr>
      <vt:lpstr>Agenda</vt:lpstr>
      <vt:lpstr>Containers</vt:lpstr>
      <vt:lpstr>Directed Graph</vt:lpstr>
      <vt:lpstr>Directed Graph</vt:lpstr>
      <vt:lpstr>Directed Graph</vt:lpstr>
      <vt:lpstr>Agenda</vt:lpstr>
      <vt:lpstr>Directed Graph – Basic</vt:lpstr>
      <vt:lpstr>Directed Graph – Basic</vt:lpstr>
      <vt:lpstr>Directed Graph – Basic</vt:lpstr>
      <vt:lpstr>Directed Graph – Basic</vt:lpstr>
      <vt:lpstr>Directed Graph – Basic</vt:lpstr>
      <vt:lpstr>Directed Graph – Basic</vt:lpstr>
      <vt:lpstr>Directed Graph – Basic</vt:lpstr>
      <vt:lpstr>Directed Graph – Basic</vt:lpstr>
      <vt:lpstr>Directed Graph – Basic</vt:lpstr>
      <vt:lpstr>Directed Graph – Basic</vt:lpstr>
      <vt:lpstr>Directed Graph – Basic</vt:lpstr>
      <vt:lpstr>Directed Graph – Basic</vt:lpstr>
      <vt:lpstr>Directed Graph – Basic</vt:lpstr>
      <vt:lpstr>Directed Graph – Basic</vt:lpstr>
      <vt:lpstr>Directed Graph – Basic</vt:lpstr>
      <vt:lpstr>Directed Graph – Basic</vt:lpstr>
      <vt:lpstr>Directed Graph – Basic</vt:lpstr>
      <vt:lpstr>Directed Graph – Basic</vt:lpstr>
      <vt:lpstr>Directed Graph – Basic</vt:lpstr>
      <vt:lpstr>Directed Graph – Basic</vt:lpstr>
      <vt:lpstr>Directed Graph – Basic</vt:lpstr>
      <vt:lpstr>Directed Graph – Basic</vt:lpstr>
      <vt:lpstr>Directed Graph – Basic </vt:lpstr>
      <vt:lpstr>Agenda</vt:lpstr>
      <vt:lpstr>Directed Graph – std </vt:lpstr>
      <vt:lpstr>Directed Graph – std </vt:lpstr>
      <vt:lpstr>Directed Graph – std </vt:lpstr>
      <vt:lpstr>Directed Graph – std </vt:lpstr>
      <vt:lpstr>Directed Graph – std – Iterator </vt:lpstr>
      <vt:lpstr>Directed Graph – std – Iterator  </vt:lpstr>
      <vt:lpstr>Directed Graph – std – Iterator  </vt:lpstr>
      <vt:lpstr>Directed Graph – std – Iterator  </vt:lpstr>
      <vt:lpstr>Directed Graph – std – Iterator  </vt:lpstr>
      <vt:lpstr>Directed Graph – std – Iterator </vt:lpstr>
      <vt:lpstr>Directed Graph – std – Iterator </vt:lpstr>
      <vt:lpstr>Directed Graph – std – Iterator </vt:lpstr>
      <vt:lpstr>Directed Graph – std – assign()</vt:lpstr>
      <vt:lpstr>Directed Graph – std – initializer_list</vt:lpstr>
      <vt:lpstr>Directed Graph – std – ctor</vt:lpstr>
      <vt:lpstr>Directed Graph – std – insert() </vt:lpstr>
      <vt:lpstr>Directed Graph – std – insert() </vt:lpstr>
      <vt:lpstr>Directed Graph – std – erase() </vt:lpstr>
      <vt:lpstr>Directed Graph – std – erase() </vt:lpstr>
      <vt:lpstr>Directed Graph – std – op[] / at() </vt:lpstr>
      <vt:lpstr>Directed Graph – std – op[] / at() </vt:lpstr>
      <vt:lpstr>Directed Graph – std – Iterators</vt:lpstr>
      <vt:lpstr>Directed Graph – std – Iterators</vt:lpstr>
      <vt:lpstr>Directed Graph – std – Iterators</vt:lpstr>
      <vt:lpstr>Directed Graph – std – Iterators</vt:lpstr>
      <vt:lpstr>Directed Graph – std – Iterators</vt:lpstr>
      <vt:lpstr>Directed Graph – std – Iterators</vt:lpstr>
      <vt:lpstr>Directed Graph – std – Iterators</vt:lpstr>
      <vt:lpstr>Directed Graph – std</vt:lpstr>
      <vt:lpstr>Directed Graph – std</vt:lpstr>
      <vt:lpstr>Directed Graph – std</vt:lpstr>
      <vt:lpstr>Directed Graph – std – Usage</vt:lpstr>
      <vt:lpstr>Directed Graph – std – Usage</vt:lpstr>
      <vt:lpstr>Directed Graph – std – Usage</vt:lpstr>
      <vt:lpstr>Directed Graph – std – Usage</vt:lpstr>
      <vt:lpstr>Directed Graph – std – Usage</vt:lpstr>
      <vt:lpstr>Directed Graph – std – Usage</vt:lpstr>
      <vt:lpstr>Directed Graph – std – Usage</vt:lpstr>
      <vt:lpstr>Agenda</vt:lpstr>
      <vt:lpstr>Directed Graph – std – Allocator</vt:lpstr>
      <vt:lpstr>Directed Graph – std – Allocator</vt:lpstr>
      <vt:lpstr>Directed Graph – std – Allocator</vt:lpstr>
      <vt:lpstr>Directed Graph – std – Allocator</vt:lpstr>
      <vt:lpstr>Directed Graph – std – Allocator</vt:lpstr>
      <vt:lpstr>Directed Graph – std – Allocator</vt:lpstr>
      <vt:lpstr>Directed Graph – std – Allocator</vt:lpstr>
      <vt:lpstr>Directed Graph – std – Allocator</vt:lpstr>
      <vt:lpstr>Directed Graph – std – Allocator</vt:lpstr>
      <vt:lpstr>Directed Graph – std – Allocator</vt:lpstr>
      <vt:lpstr>Directed Graph – std – Allocator</vt:lpstr>
      <vt:lpstr>Directed Graph – std – Allocator</vt:lpstr>
      <vt:lpstr>Agenda</vt:lpstr>
      <vt:lpstr>Directed Graph – Improvements </vt:lpstr>
      <vt:lpstr>Agenda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2012-01-03T18:42:20Z</dcterms:created>
  <dcterms:modified xsi:type="dcterms:W3CDTF">2018-10-08T19:28:56Z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