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83" r:id="rId12"/>
    <p:sldId id="264" r:id="rId13"/>
    <p:sldId id="284" r:id="rId14"/>
    <p:sldId id="265" r:id="rId15"/>
    <p:sldId id="266" r:id="rId16"/>
    <p:sldId id="267" r:id="rId17"/>
    <p:sldId id="268" r:id="rId18"/>
    <p:sldId id="269" r:id="rId19"/>
    <p:sldId id="270" r:id="rId20"/>
    <p:sldId id="285" r:id="rId21"/>
    <p:sldId id="271" r:id="rId22"/>
    <p:sldId id="272" r:id="rId23"/>
    <p:sldId id="273" r:id="rId24"/>
    <p:sldId id="274" r:id="rId25"/>
    <p:sldId id="275" r:id="rId26"/>
    <p:sldId id="276" r:id="rId27"/>
    <p:sldId id="277" r:id="rId28"/>
    <p:sldId id="279" r:id="rId29"/>
    <p:sldId id="280" r:id="rId30"/>
    <p:sldId id="281" r:id="rId31"/>
    <p:sldId id="278" r:id="rId32"/>
    <p:sldId id="282" r:id="rId3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5" autoAdjust="0"/>
    <p:restoredTop sz="94576" autoAdjust="0"/>
  </p:normalViewPr>
  <p:slideViewPr>
    <p:cSldViewPr>
      <p:cViewPr>
        <p:scale>
          <a:sx n="71" d="100"/>
          <a:sy n="71" d="100"/>
        </p:scale>
        <p:origin x="-486" y="354"/>
      </p:cViewPr>
      <p:guideLst>
        <p:guide orient="horz" pos="2160"/>
        <p:guide pos="2880"/>
      </p:guideLst>
    </p:cSldViewPr>
  </p:slideViewPr>
  <p:outlineViewPr>
    <p:cViewPr>
      <p:scale>
        <a:sx n="33" d="100"/>
        <a:sy n="33" d="100"/>
      </p:scale>
      <p:origin x="0" y="2635"/>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7E98465-740C-488E-BFE7-F13B498C31D7}" type="datetimeFigureOut">
              <a:rPr lang="fr-FR"/>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endParaRPr lang="fr-FR" noProof="0" smtClean="0"/>
          </a:p>
          <a:p>
            <a:pPr lvl="1"/>
            <a:r>
              <a:rPr lang="fr-FR" noProof="0" smtClean="0"/>
              <a:t>Deuxième niveau</a:t>
            </a:r>
            <a:endParaRPr lang="fr-FR" noProof="0" smtClean="0"/>
          </a:p>
          <a:p>
            <a:pPr lvl="2"/>
            <a:r>
              <a:rPr lang="fr-FR" noProof="0" smtClean="0"/>
              <a:t>Troisième niveau</a:t>
            </a:r>
            <a:endParaRPr lang="fr-FR" noProof="0" smtClean="0"/>
          </a:p>
          <a:p>
            <a:pPr lvl="3"/>
            <a:r>
              <a:rPr lang="fr-FR" noProof="0" smtClean="0"/>
              <a:t>Quatrième niveau</a:t>
            </a:r>
            <a:endParaRPr lang="fr-FR" noProof="0" smtClean="0"/>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BB8752D-FF99-4DF3-92DA-D7E346FABFBF}" type="slidenum">
              <a:rPr lang="fr-FR"/>
            </a:fld>
            <a:endParaRPr lang="fr-FR"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e l'image des diapositives 1"/>
          <p:cNvSpPr>
            <a:spLocks noGrp="1" noRot="1" noChangeAspect="1" noTextEdit="1"/>
          </p:cNvSpPr>
          <p:nvPr>
            <p:ph type="sldImg"/>
          </p:nvPr>
        </p:nvSpPr>
        <p:spPr bwMode="auto">
          <a:noFill/>
          <a:ln>
            <a:solidFill>
              <a:srgbClr val="000000"/>
            </a:solidFill>
            <a:miter lim="800000"/>
          </a:ln>
        </p:spPr>
      </p:sp>
      <p:sp>
        <p:nvSpPr>
          <p:cNvPr id="31747" name="Espace réservé des commentaires 2"/>
          <p:cNvSpPr>
            <a:spLocks noGrp="1"/>
          </p:cNvSpPr>
          <p:nvPr>
            <p:ph type="body" idx="1"/>
          </p:nvPr>
        </p:nvSpPr>
        <p:spPr bwMode="auto">
          <a:noFill/>
        </p:spPr>
        <p:txBody>
          <a:bodyPr wrap="square" numCol="1" anchor="t" anchorCtr="0" compatLnSpc="1"/>
          <a:lstStyle/>
          <a:p>
            <a:pPr eaLnBrk="1" hangingPunct="1">
              <a:spcBef>
                <a:spcPct val="0"/>
              </a:spcBef>
            </a:pPr>
            <a:endParaRPr lang="fr-FR" dirty="0" smtClean="0"/>
          </a:p>
        </p:txBody>
      </p:sp>
      <p:sp>
        <p:nvSpPr>
          <p:cNvPr id="25604" name="Espace réservé du numéro de diapositive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A223847C-A38E-4DF0-87EA-FE5239F0DCA0}" type="slidenum">
              <a:rPr lang="fr-FR" smtClean="0"/>
            </a:fld>
            <a:endParaRPr lang="fr-FR"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hasCustomPrompt="1"/>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fr-FR" smtClean="0"/>
              <a:t>Cliquez pour modifier le style du titre</a:t>
            </a:r>
            <a:endParaRPr lang="en-US"/>
          </a:p>
        </p:txBody>
      </p:sp>
      <p:sp>
        <p:nvSpPr>
          <p:cNvPr id="9" name="Sous-titre 8"/>
          <p:cNvSpPr>
            <a:spLocks noGrp="1"/>
          </p:cNvSpPr>
          <p:nvPr>
            <p:ph type="subTitle" idx="1" hasCustomPrompt="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smtClean="0"/>
              <a:t>Cliquez pour modifier le style des sous-titres du masque</a:t>
            </a:r>
            <a:endParaRPr lang="en-US"/>
          </a:p>
        </p:txBody>
      </p:sp>
      <p:sp>
        <p:nvSpPr>
          <p:cNvPr id="4" name="Espace réservé de la date 13"/>
          <p:cNvSpPr>
            <a:spLocks noGrp="1"/>
          </p:cNvSpPr>
          <p:nvPr>
            <p:ph type="dt" sz="half" idx="10"/>
          </p:nvPr>
        </p:nvSpPr>
        <p:spPr/>
        <p:txBody>
          <a:bodyPr/>
          <a:lstStyle>
            <a:lvl1pPr>
              <a:defRPr/>
            </a:lvl1pPr>
          </a:lstStyle>
          <a:p>
            <a:pPr>
              <a:defRPr/>
            </a:pPr>
            <a:fld id="{FCADAD17-9561-4D13-8939-29DC4A6A7C6A}" type="datetimeFigureOut">
              <a:rPr lang="fr-FR"/>
            </a:fld>
            <a:endParaRPr lang="fr-FR" dirty="0"/>
          </a:p>
        </p:txBody>
      </p:sp>
      <p:sp>
        <p:nvSpPr>
          <p:cNvPr id="5" name="Espace réservé du pied de page 2"/>
          <p:cNvSpPr>
            <a:spLocks noGrp="1"/>
          </p:cNvSpPr>
          <p:nvPr>
            <p:ph type="ftr" sz="quarter" idx="11"/>
          </p:nvPr>
        </p:nvSpPr>
        <p:spPr/>
        <p:txBody>
          <a:bodyPr/>
          <a:lstStyle>
            <a:lvl1pPr>
              <a:defRPr/>
            </a:lvl1pPr>
          </a:lstStyle>
          <a:p>
            <a:pPr>
              <a:defRPr/>
            </a:pPr>
            <a:endParaRPr lang="fr-FR" dirty="0"/>
          </a:p>
        </p:txBody>
      </p:sp>
      <p:sp>
        <p:nvSpPr>
          <p:cNvPr id="6" name="Espace réservé du numéro de diapositive 22"/>
          <p:cNvSpPr>
            <a:spLocks noGrp="1"/>
          </p:cNvSpPr>
          <p:nvPr>
            <p:ph type="sldNum" sz="quarter" idx="12"/>
          </p:nvPr>
        </p:nvSpPr>
        <p:spPr/>
        <p:txBody>
          <a:bodyPr/>
          <a:lstStyle>
            <a:lvl1pPr>
              <a:defRPr/>
            </a:lvl1pPr>
          </a:lstStyle>
          <a:p>
            <a:pPr>
              <a:defRPr/>
            </a:pPr>
            <a:fld id="{855088E1-59AE-41C8-9C85-85A1245EEE7E}" type="slidenum">
              <a:rPr lang="fr-FR"/>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hasCustomPrompt="1"/>
          </p:nvPr>
        </p:nvSpPr>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fld id="{08083D6C-3761-4270-9721-19B391DF49D1}" type="datetimeFigureOut">
              <a:rPr lang="fr-FR"/>
            </a:fld>
            <a:endParaRPr lang="fr-FR" dirty="0"/>
          </a:p>
        </p:txBody>
      </p:sp>
      <p:sp>
        <p:nvSpPr>
          <p:cNvPr id="5" name="Espace réservé du pied de page 2"/>
          <p:cNvSpPr>
            <a:spLocks noGrp="1"/>
          </p:cNvSpPr>
          <p:nvPr>
            <p:ph type="ftr" sz="quarter" idx="11"/>
          </p:nvPr>
        </p:nvSpPr>
        <p:spPr/>
        <p:txBody>
          <a:bodyPr/>
          <a:lstStyle>
            <a:lvl1pPr>
              <a:defRPr/>
            </a:lvl1pPr>
          </a:lstStyle>
          <a:p>
            <a:pPr>
              <a:defRPr/>
            </a:pPr>
            <a:endParaRPr lang="fr-FR" dirty="0"/>
          </a:p>
        </p:txBody>
      </p:sp>
      <p:sp>
        <p:nvSpPr>
          <p:cNvPr id="6" name="Espace réservé du numéro de diapositive 22"/>
          <p:cNvSpPr>
            <a:spLocks noGrp="1"/>
          </p:cNvSpPr>
          <p:nvPr>
            <p:ph type="sldNum" sz="quarter" idx="12"/>
          </p:nvPr>
        </p:nvSpPr>
        <p:spPr/>
        <p:txBody>
          <a:bodyPr/>
          <a:lstStyle>
            <a:lvl1pPr>
              <a:defRPr/>
            </a:lvl1pPr>
          </a:lstStyle>
          <a:p>
            <a:pPr>
              <a:defRPr/>
            </a:pPr>
            <a:fld id="{5F02E0B9-3B5B-4167-A766-A46D6AA4B0DE}" type="slidenum">
              <a:rPr lang="fr-FR"/>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fld id="{7CB08C89-E8CE-4B71-84E0-7DC959C0E475}" type="datetimeFigureOut">
              <a:rPr lang="fr-FR"/>
            </a:fld>
            <a:endParaRPr lang="fr-FR" dirty="0"/>
          </a:p>
        </p:txBody>
      </p:sp>
      <p:sp>
        <p:nvSpPr>
          <p:cNvPr id="5" name="Espace réservé du pied de page 2"/>
          <p:cNvSpPr>
            <a:spLocks noGrp="1"/>
          </p:cNvSpPr>
          <p:nvPr>
            <p:ph type="ftr" sz="quarter" idx="11"/>
          </p:nvPr>
        </p:nvSpPr>
        <p:spPr/>
        <p:txBody>
          <a:bodyPr/>
          <a:lstStyle>
            <a:lvl1pPr>
              <a:defRPr/>
            </a:lvl1pPr>
          </a:lstStyle>
          <a:p>
            <a:pPr>
              <a:defRPr/>
            </a:pPr>
            <a:endParaRPr lang="fr-FR" dirty="0"/>
          </a:p>
        </p:txBody>
      </p:sp>
      <p:sp>
        <p:nvSpPr>
          <p:cNvPr id="6" name="Espace réservé du numéro de diapositive 22"/>
          <p:cNvSpPr>
            <a:spLocks noGrp="1"/>
          </p:cNvSpPr>
          <p:nvPr>
            <p:ph type="sldNum" sz="quarter" idx="12"/>
          </p:nvPr>
        </p:nvSpPr>
        <p:spPr/>
        <p:txBody>
          <a:bodyPr/>
          <a:lstStyle>
            <a:lvl1pPr>
              <a:defRPr/>
            </a:lvl1pPr>
          </a:lstStyle>
          <a:p>
            <a:pPr>
              <a:defRPr/>
            </a:pPr>
            <a:fld id="{90095FAC-CCE1-429E-B7B3-0AFE36C0BDAB}" type="slidenum">
              <a:rPr lang="fr-FR"/>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en-US"/>
          </a:p>
        </p:txBody>
      </p:sp>
      <p:sp>
        <p:nvSpPr>
          <p:cNvPr id="3" name="Espace réservé du contenu 2"/>
          <p:cNvSpPr>
            <a:spLocks noGrp="1"/>
          </p:cNvSpPr>
          <p:nvPr>
            <p:ph idx="1" hasCustomPrompt="1"/>
          </p:nvPr>
        </p:nvSpPr>
        <p:spPr/>
        <p:txBody>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fld id="{CD827862-9D5C-43EB-AECF-132F2D0D8F17}" type="datetimeFigureOut">
              <a:rPr lang="fr-FR"/>
            </a:fld>
            <a:endParaRPr lang="fr-FR" dirty="0"/>
          </a:p>
        </p:txBody>
      </p:sp>
      <p:sp>
        <p:nvSpPr>
          <p:cNvPr id="5" name="Espace réservé du pied de page 2"/>
          <p:cNvSpPr>
            <a:spLocks noGrp="1"/>
          </p:cNvSpPr>
          <p:nvPr>
            <p:ph type="ftr" sz="quarter" idx="11"/>
          </p:nvPr>
        </p:nvSpPr>
        <p:spPr/>
        <p:txBody>
          <a:bodyPr/>
          <a:lstStyle>
            <a:lvl1pPr>
              <a:defRPr/>
            </a:lvl1pPr>
          </a:lstStyle>
          <a:p>
            <a:pPr>
              <a:defRPr/>
            </a:pPr>
            <a:endParaRPr lang="fr-FR" dirty="0"/>
          </a:p>
        </p:txBody>
      </p:sp>
      <p:sp>
        <p:nvSpPr>
          <p:cNvPr id="6" name="Espace réservé du numéro de diapositive 22"/>
          <p:cNvSpPr>
            <a:spLocks noGrp="1"/>
          </p:cNvSpPr>
          <p:nvPr>
            <p:ph type="sldNum" sz="quarter" idx="12"/>
          </p:nvPr>
        </p:nvSpPr>
        <p:spPr/>
        <p:txBody>
          <a:bodyPr/>
          <a:lstStyle>
            <a:lvl1pPr>
              <a:defRPr/>
            </a:lvl1pPr>
          </a:lstStyle>
          <a:p>
            <a:pPr>
              <a:defRPr/>
            </a:pPr>
            <a:fld id="{6B34F564-D3DF-4B75-94B8-7D01B8AE39C8}" type="slidenum">
              <a:rPr lang="fr-FR"/>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fr-FR" smtClean="0"/>
              <a:t>Cliquez pour modifier le style du titre</a:t>
            </a:r>
            <a:endParaRPr lang="en-US"/>
          </a:p>
        </p:txBody>
      </p:sp>
      <p:sp>
        <p:nvSpPr>
          <p:cNvPr id="3" name="Espace réservé du texte 2"/>
          <p:cNvSpPr>
            <a:spLocks noGrp="1"/>
          </p:cNvSpPr>
          <p:nvPr>
            <p:ph type="body" idx="1" hasCustomPrompt="1"/>
          </p:nvPr>
        </p:nvSpPr>
        <p:spPr>
          <a:xfrm>
            <a:off x="1600200" y="2507786"/>
            <a:ext cx="7086600" cy="1509712"/>
          </a:xfrm>
        </p:spPr>
        <p:txBody>
          <a:bodyPr/>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smtClean="0"/>
              <a:t>Cliquez pour modifier les styles du texte du masque</a:t>
            </a:r>
            <a:endParaRPr lang="fr-FR" smtClean="0"/>
          </a:p>
        </p:txBody>
      </p:sp>
      <p:sp>
        <p:nvSpPr>
          <p:cNvPr id="4" name="Espace réservé de la date 3"/>
          <p:cNvSpPr>
            <a:spLocks noGrp="1"/>
          </p:cNvSpPr>
          <p:nvPr>
            <p:ph type="dt" sz="half" idx="10"/>
          </p:nvPr>
        </p:nvSpPr>
        <p:spPr/>
        <p:txBody>
          <a:bodyPr/>
          <a:lstStyle>
            <a:lvl1pPr>
              <a:defRPr/>
            </a:lvl1pPr>
          </a:lstStyle>
          <a:p>
            <a:pPr>
              <a:defRPr/>
            </a:pPr>
            <a:fld id="{32534C6F-4DC5-4109-A1F2-314840880248}" type="datetimeFigureOut">
              <a:rPr lang="fr-FR"/>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endParaRPr lang="fr-FR" dirty="0"/>
          </a:p>
        </p:txBody>
      </p:sp>
      <p:sp>
        <p:nvSpPr>
          <p:cNvPr id="6" name="Espace réservé du numéro de diapositive 5"/>
          <p:cNvSpPr>
            <a:spLocks noGrp="1"/>
          </p:cNvSpPr>
          <p:nvPr>
            <p:ph type="sldNum" sz="quarter" idx="12"/>
          </p:nvPr>
        </p:nvSpPr>
        <p:spPr/>
        <p:txBody>
          <a:bodyPr/>
          <a:lstStyle>
            <a:lvl1pPr>
              <a:defRPr/>
            </a:lvl1pPr>
          </a:lstStyle>
          <a:p>
            <a:pPr>
              <a:defRPr/>
            </a:pPr>
            <a:fld id="{FF5C5161-9930-4D7D-916D-F3728F4CA3A7}" type="slidenum">
              <a:rPr lang="fr-FR"/>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en-US"/>
          </a:p>
        </p:txBody>
      </p:sp>
      <p:sp>
        <p:nvSpPr>
          <p:cNvPr id="3" name="Espace réservé du contenu 2"/>
          <p:cNvSpPr>
            <a:spLocks noGrp="1"/>
          </p:cNvSpPr>
          <p:nvPr>
            <p:ph sz="half" idx="1" hasCustomPrompt="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4" name="Espace réservé du contenu 3"/>
          <p:cNvSpPr>
            <a:spLocks noGrp="1"/>
          </p:cNvSpPr>
          <p:nvPr>
            <p:ph sz="half" idx="2" hasCustomPrompt="1"/>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5" name="Espace réservé de la date 13"/>
          <p:cNvSpPr>
            <a:spLocks noGrp="1"/>
          </p:cNvSpPr>
          <p:nvPr>
            <p:ph type="dt" sz="half" idx="10"/>
          </p:nvPr>
        </p:nvSpPr>
        <p:spPr/>
        <p:txBody>
          <a:bodyPr/>
          <a:lstStyle>
            <a:lvl1pPr>
              <a:defRPr/>
            </a:lvl1pPr>
          </a:lstStyle>
          <a:p>
            <a:pPr>
              <a:defRPr/>
            </a:pPr>
            <a:fld id="{6A2CED72-CC12-4D8B-8E16-BC25D9706BEE}" type="datetimeFigureOut">
              <a:rPr lang="fr-FR"/>
            </a:fld>
            <a:endParaRPr lang="fr-FR" dirty="0"/>
          </a:p>
        </p:txBody>
      </p:sp>
      <p:sp>
        <p:nvSpPr>
          <p:cNvPr id="6" name="Espace réservé du pied de page 2"/>
          <p:cNvSpPr>
            <a:spLocks noGrp="1"/>
          </p:cNvSpPr>
          <p:nvPr>
            <p:ph type="ftr" sz="quarter" idx="11"/>
          </p:nvPr>
        </p:nvSpPr>
        <p:spPr/>
        <p:txBody>
          <a:bodyPr/>
          <a:lstStyle>
            <a:lvl1pPr>
              <a:defRPr/>
            </a:lvl1pPr>
          </a:lstStyle>
          <a:p>
            <a:pPr>
              <a:defRPr/>
            </a:pPr>
            <a:endParaRPr lang="fr-FR" dirty="0"/>
          </a:p>
        </p:txBody>
      </p:sp>
      <p:sp>
        <p:nvSpPr>
          <p:cNvPr id="7" name="Espace réservé du numéro de diapositive 22"/>
          <p:cNvSpPr>
            <a:spLocks noGrp="1"/>
          </p:cNvSpPr>
          <p:nvPr>
            <p:ph type="sldNum" sz="quarter" idx="12"/>
          </p:nvPr>
        </p:nvSpPr>
        <p:spPr/>
        <p:txBody>
          <a:bodyPr/>
          <a:lstStyle>
            <a:lvl1pPr>
              <a:defRPr/>
            </a:lvl1pPr>
          </a:lstStyle>
          <a:p>
            <a:pPr>
              <a:defRPr/>
            </a:pPr>
            <a:fld id="{38D8A1BA-9293-4BB6-90F9-1AFE8F42A5C7}" type="slidenum">
              <a:rPr lang="fr-FR"/>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3050"/>
            <a:ext cx="8229600" cy="1143000"/>
          </a:xfr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hasCustomPrompt="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endParaRPr lang="fr-FR" smtClean="0"/>
          </a:p>
        </p:txBody>
      </p:sp>
      <p:sp>
        <p:nvSpPr>
          <p:cNvPr id="4" name="Espace réservé du texte 3"/>
          <p:cNvSpPr>
            <a:spLocks noGrp="1"/>
          </p:cNvSpPr>
          <p:nvPr>
            <p:ph type="body" sz="half" idx="3" hasCustomPrompt="1"/>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endParaRPr lang="fr-FR" smtClean="0"/>
          </a:p>
        </p:txBody>
      </p:sp>
      <p:sp>
        <p:nvSpPr>
          <p:cNvPr id="5" name="Espace réservé du contenu 4"/>
          <p:cNvSpPr>
            <a:spLocks noGrp="1"/>
          </p:cNvSpPr>
          <p:nvPr>
            <p:ph sz="quarter" idx="2" hasCustomPrompt="1"/>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6" name="Espace réservé du contenu 5"/>
          <p:cNvSpPr>
            <a:spLocks noGrp="1"/>
          </p:cNvSpPr>
          <p:nvPr>
            <p:ph sz="quarter" idx="4" hasCustomPrompt="1"/>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7" name="Espace réservé de la date 13"/>
          <p:cNvSpPr>
            <a:spLocks noGrp="1"/>
          </p:cNvSpPr>
          <p:nvPr>
            <p:ph type="dt" sz="half" idx="10"/>
          </p:nvPr>
        </p:nvSpPr>
        <p:spPr/>
        <p:txBody>
          <a:bodyPr/>
          <a:lstStyle>
            <a:lvl1pPr>
              <a:defRPr/>
            </a:lvl1pPr>
          </a:lstStyle>
          <a:p>
            <a:pPr>
              <a:defRPr/>
            </a:pPr>
            <a:fld id="{BFCA3AD4-6B8B-4193-AE97-EB3113A12E05}" type="datetimeFigureOut">
              <a:rPr lang="fr-FR"/>
            </a:fld>
            <a:endParaRPr lang="fr-FR" dirty="0"/>
          </a:p>
        </p:txBody>
      </p:sp>
      <p:sp>
        <p:nvSpPr>
          <p:cNvPr id="8" name="Espace réservé du pied de page 2"/>
          <p:cNvSpPr>
            <a:spLocks noGrp="1"/>
          </p:cNvSpPr>
          <p:nvPr>
            <p:ph type="ftr" sz="quarter" idx="11"/>
          </p:nvPr>
        </p:nvSpPr>
        <p:spPr/>
        <p:txBody>
          <a:bodyPr/>
          <a:lstStyle>
            <a:lvl1pPr>
              <a:defRPr/>
            </a:lvl1pPr>
          </a:lstStyle>
          <a:p>
            <a:pPr>
              <a:defRPr/>
            </a:pPr>
            <a:endParaRPr lang="fr-FR" dirty="0"/>
          </a:p>
        </p:txBody>
      </p:sp>
      <p:sp>
        <p:nvSpPr>
          <p:cNvPr id="9" name="Espace réservé du numéro de diapositive 22"/>
          <p:cNvSpPr>
            <a:spLocks noGrp="1"/>
          </p:cNvSpPr>
          <p:nvPr>
            <p:ph type="sldNum" sz="quarter" idx="12"/>
          </p:nvPr>
        </p:nvSpPr>
        <p:spPr/>
        <p:txBody>
          <a:bodyPr/>
          <a:lstStyle>
            <a:lvl1pPr>
              <a:defRPr/>
            </a:lvl1pPr>
          </a:lstStyle>
          <a:p>
            <a:pPr>
              <a:defRPr/>
            </a:pPr>
            <a:fld id="{4D0E4D4B-A149-44A0-8563-AB229DE28EFC}" type="slidenum">
              <a:rPr lang="fr-FR"/>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en-US"/>
          </a:p>
        </p:txBody>
      </p:sp>
      <p:sp>
        <p:nvSpPr>
          <p:cNvPr id="3" name="Espace réservé de la date 13"/>
          <p:cNvSpPr>
            <a:spLocks noGrp="1"/>
          </p:cNvSpPr>
          <p:nvPr>
            <p:ph type="dt" sz="half" idx="10"/>
          </p:nvPr>
        </p:nvSpPr>
        <p:spPr/>
        <p:txBody>
          <a:bodyPr/>
          <a:lstStyle>
            <a:lvl1pPr>
              <a:defRPr/>
            </a:lvl1pPr>
          </a:lstStyle>
          <a:p>
            <a:pPr>
              <a:defRPr/>
            </a:pPr>
            <a:fld id="{6856517A-6C64-4049-8CA9-822EAE081474}" type="datetimeFigureOut">
              <a:rPr lang="fr-FR"/>
            </a:fld>
            <a:endParaRPr lang="fr-FR" dirty="0"/>
          </a:p>
        </p:txBody>
      </p:sp>
      <p:sp>
        <p:nvSpPr>
          <p:cNvPr id="4" name="Espace réservé du pied de page 2"/>
          <p:cNvSpPr>
            <a:spLocks noGrp="1"/>
          </p:cNvSpPr>
          <p:nvPr>
            <p:ph type="ftr" sz="quarter" idx="11"/>
          </p:nvPr>
        </p:nvSpPr>
        <p:spPr/>
        <p:txBody>
          <a:bodyPr/>
          <a:lstStyle>
            <a:lvl1pPr>
              <a:defRPr/>
            </a:lvl1pPr>
          </a:lstStyle>
          <a:p>
            <a:pPr>
              <a:defRPr/>
            </a:pPr>
            <a:endParaRPr lang="fr-FR" dirty="0"/>
          </a:p>
        </p:txBody>
      </p:sp>
      <p:sp>
        <p:nvSpPr>
          <p:cNvPr id="5" name="Espace réservé du numéro de diapositive 22"/>
          <p:cNvSpPr>
            <a:spLocks noGrp="1"/>
          </p:cNvSpPr>
          <p:nvPr>
            <p:ph type="sldNum" sz="quarter" idx="12"/>
          </p:nvPr>
        </p:nvSpPr>
        <p:spPr/>
        <p:txBody>
          <a:bodyPr/>
          <a:lstStyle>
            <a:lvl1pPr>
              <a:defRPr/>
            </a:lvl1pPr>
          </a:lstStyle>
          <a:p>
            <a:pPr>
              <a:defRPr/>
            </a:pPr>
            <a:fld id="{9F9591E8-5A06-48CF-88B6-B02AE5F5C61F}" type="slidenum">
              <a:rPr lang="fr-FR"/>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3"/>
          <p:cNvSpPr>
            <a:spLocks noGrp="1"/>
          </p:cNvSpPr>
          <p:nvPr>
            <p:ph type="dt" sz="half" idx="10"/>
          </p:nvPr>
        </p:nvSpPr>
        <p:spPr/>
        <p:txBody>
          <a:bodyPr/>
          <a:lstStyle>
            <a:lvl1pPr>
              <a:defRPr/>
            </a:lvl1pPr>
          </a:lstStyle>
          <a:p>
            <a:pPr>
              <a:defRPr/>
            </a:pPr>
            <a:fld id="{F5423A61-F5CF-4EF9-B6AE-B856EB0E16B9}" type="datetimeFigureOut">
              <a:rPr lang="fr-FR"/>
            </a:fld>
            <a:endParaRPr lang="fr-FR" dirty="0"/>
          </a:p>
        </p:txBody>
      </p:sp>
      <p:sp>
        <p:nvSpPr>
          <p:cNvPr id="3" name="Espace réservé du pied de page 2"/>
          <p:cNvSpPr>
            <a:spLocks noGrp="1"/>
          </p:cNvSpPr>
          <p:nvPr>
            <p:ph type="ftr" sz="quarter" idx="11"/>
          </p:nvPr>
        </p:nvSpPr>
        <p:spPr/>
        <p:txBody>
          <a:bodyPr/>
          <a:lstStyle>
            <a:lvl1pPr>
              <a:defRPr/>
            </a:lvl1pPr>
          </a:lstStyle>
          <a:p>
            <a:pPr>
              <a:defRPr/>
            </a:pPr>
            <a:endParaRPr lang="fr-FR" dirty="0"/>
          </a:p>
        </p:txBody>
      </p:sp>
      <p:sp>
        <p:nvSpPr>
          <p:cNvPr id="4" name="Espace réservé du numéro de diapositive 22"/>
          <p:cNvSpPr>
            <a:spLocks noGrp="1"/>
          </p:cNvSpPr>
          <p:nvPr>
            <p:ph type="sldNum" sz="quarter" idx="12"/>
          </p:nvPr>
        </p:nvSpPr>
        <p:spPr/>
        <p:txBody>
          <a:bodyPr/>
          <a:lstStyle>
            <a:lvl1pPr>
              <a:defRPr/>
            </a:lvl1pPr>
          </a:lstStyle>
          <a:p>
            <a:pPr>
              <a:defRPr/>
            </a:pPr>
            <a:fld id="{EA9CF5AA-16A0-44F6-8F22-43A762619E17}" type="slidenum">
              <a:rPr lang="fr-FR"/>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fr-FR" smtClean="0"/>
              <a:t>Cliquez pour modifier le style du titre</a:t>
            </a:r>
            <a:endParaRPr lang="en-US"/>
          </a:p>
        </p:txBody>
      </p:sp>
      <p:sp>
        <p:nvSpPr>
          <p:cNvPr id="3" name="Espace réservé du texte 2"/>
          <p:cNvSpPr>
            <a:spLocks noGrp="1"/>
          </p:cNvSpPr>
          <p:nvPr>
            <p:ph type="body" idx="2" hasCustomPrompt="1"/>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fr-FR" smtClean="0"/>
              <a:t>Cliquez pour modifier les styles du texte du masque</a:t>
            </a:r>
            <a:endParaRPr lang="fr-FR" smtClean="0"/>
          </a:p>
        </p:txBody>
      </p:sp>
      <p:sp>
        <p:nvSpPr>
          <p:cNvPr id="4" name="Espace réservé du contenu 3"/>
          <p:cNvSpPr>
            <a:spLocks noGrp="1"/>
          </p:cNvSpPr>
          <p:nvPr>
            <p:ph sz="half" idx="1" hasCustomPrompt="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5" name="Espace réservé de la date 13"/>
          <p:cNvSpPr>
            <a:spLocks noGrp="1"/>
          </p:cNvSpPr>
          <p:nvPr>
            <p:ph type="dt" sz="half" idx="10"/>
          </p:nvPr>
        </p:nvSpPr>
        <p:spPr/>
        <p:txBody>
          <a:bodyPr/>
          <a:lstStyle>
            <a:lvl1pPr>
              <a:defRPr/>
            </a:lvl1pPr>
          </a:lstStyle>
          <a:p>
            <a:pPr>
              <a:defRPr/>
            </a:pPr>
            <a:fld id="{4E441361-E238-4EFC-A939-AC1D484C2167}" type="datetimeFigureOut">
              <a:rPr lang="fr-FR"/>
            </a:fld>
            <a:endParaRPr lang="fr-FR" dirty="0"/>
          </a:p>
        </p:txBody>
      </p:sp>
      <p:sp>
        <p:nvSpPr>
          <p:cNvPr id="6" name="Espace réservé du pied de page 2"/>
          <p:cNvSpPr>
            <a:spLocks noGrp="1"/>
          </p:cNvSpPr>
          <p:nvPr>
            <p:ph type="ftr" sz="quarter" idx="11"/>
          </p:nvPr>
        </p:nvSpPr>
        <p:spPr/>
        <p:txBody>
          <a:bodyPr/>
          <a:lstStyle>
            <a:lvl1pPr>
              <a:defRPr/>
            </a:lvl1pPr>
          </a:lstStyle>
          <a:p>
            <a:pPr>
              <a:defRPr/>
            </a:pPr>
            <a:endParaRPr lang="fr-FR" dirty="0"/>
          </a:p>
        </p:txBody>
      </p:sp>
      <p:sp>
        <p:nvSpPr>
          <p:cNvPr id="7" name="Espace réservé du numéro de diapositive 22"/>
          <p:cNvSpPr>
            <a:spLocks noGrp="1"/>
          </p:cNvSpPr>
          <p:nvPr>
            <p:ph type="sldNum" sz="quarter" idx="12"/>
          </p:nvPr>
        </p:nvSpPr>
        <p:spPr/>
        <p:txBody>
          <a:bodyPr/>
          <a:lstStyle>
            <a:lvl1pPr>
              <a:defRPr/>
            </a:lvl1pPr>
          </a:lstStyle>
          <a:p>
            <a:pPr>
              <a:defRPr/>
            </a:pPr>
            <a:fld id="{341F8C37-36B4-40B6-95B9-F6E40CDB7AD5}" type="slidenum">
              <a:rPr lang="fr-FR"/>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828800" y="609600"/>
            <a:ext cx="5486400" cy="522288"/>
          </a:xfrm>
        </p:spPr>
        <p:txBody>
          <a:bodyPr lIns="45720" rIns="45720" bIns="0" anchor="b">
            <a:sp3d prstMaterial="softEdge"/>
          </a:bodyPr>
          <a:lstStyle>
            <a:lvl1pPr algn="ctr">
              <a:buNone/>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fr-FR" noProof="0" dirty="0" smtClean="0"/>
              <a:t>Cliquez sur l'icône pour ajouter une image</a:t>
            </a:r>
            <a:endParaRPr lang="en-US" noProof="0" dirty="0"/>
          </a:p>
        </p:txBody>
      </p:sp>
      <p:sp>
        <p:nvSpPr>
          <p:cNvPr id="4" name="Espace réservé du texte 3"/>
          <p:cNvSpPr>
            <a:spLocks noGrp="1"/>
          </p:cNvSpPr>
          <p:nvPr>
            <p:ph type="body" sz="half" idx="2" hasCustomPrompt="1"/>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fr-FR" smtClean="0"/>
              <a:t>Cliquez pour modifier les styles du texte du masque</a:t>
            </a:r>
            <a:endParaRPr lang="fr-FR" smtClean="0"/>
          </a:p>
        </p:txBody>
      </p:sp>
      <p:sp>
        <p:nvSpPr>
          <p:cNvPr id="5" name="Espace réservé de la date 13"/>
          <p:cNvSpPr>
            <a:spLocks noGrp="1"/>
          </p:cNvSpPr>
          <p:nvPr>
            <p:ph type="dt" sz="half" idx="10"/>
          </p:nvPr>
        </p:nvSpPr>
        <p:spPr/>
        <p:txBody>
          <a:bodyPr/>
          <a:lstStyle>
            <a:lvl1pPr>
              <a:defRPr/>
            </a:lvl1pPr>
          </a:lstStyle>
          <a:p>
            <a:pPr>
              <a:defRPr/>
            </a:pPr>
            <a:fld id="{EB2B3C11-0512-4549-9B56-7BCBB99885D4}" type="datetimeFigureOut">
              <a:rPr lang="fr-FR"/>
            </a:fld>
            <a:endParaRPr lang="fr-FR" dirty="0"/>
          </a:p>
        </p:txBody>
      </p:sp>
      <p:sp>
        <p:nvSpPr>
          <p:cNvPr id="6" name="Espace réservé du pied de page 2"/>
          <p:cNvSpPr>
            <a:spLocks noGrp="1"/>
          </p:cNvSpPr>
          <p:nvPr>
            <p:ph type="ftr" sz="quarter" idx="11"/>
          </p:nvPr>
        </p:nvSpPr>
        <p:spPr/>
        <p:txBody>
          <a:bodyPr/>
          <a:lstStyle>
            <a:lvl1pPr>
              <a:defRPr/>
            </a:lvl1pPr>
          </a:lstStyle>
          <a:p>
            <a:pPr>
              <a:defRPr/>
            </a:pPr>
            <a:endParaRPr lang="fr-FR" dirty="0"/>
          </a:p>
        </p:txBody>
      </p:sp>
      <p:sp>
        <p:nvSpPr>
          <p:cNvPr id="7" name="Espace réservé du numéro de diapositive 22"/>
          <p:cNvSpPr>
            <a:spLocks noGrp="1"/>
          </p:cNvSpPr>
          <p:nvPr>
            <p:ph type="sldNum" sz="quarter" idx="12"/>
          </p:nvPr>
        </p:nvSpPr>
        <p:spPr/>
        <p:txBody>
          <a:bodyPr/>
          <a:lstStyle>
            <a:lvl1pPr>
              <a:defRPr/>
            </a:lvl1pPr>
          </a:lstStyle>
          <a:p>
            <a:pPr>
              <a:defRPr/>
            </a:pPr>
            <a:fld id="{7C1BC258-323D-4BD9-A9B7-26C3A16FABEB}" type="slidenum">
              <a:rPr lang="fr-FR"/>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fr-FR" smtClean="0"/>
              <a:t>Cliquez pour modifier le style du titre</a:t>
            </a:r>
            <a:endParaRPr lang="en-US"/>
          </a:p>
        </p:txBody>
      </p:sp>
      <p:sp>
        <p:nvSpPr>
          <p:cNvPr id="1027" name="Espace réservé du texte 12"/>
          <p:cNvSpPr>
            <a:spLocks noGrp="1"/>
          </p:cNvSpPr>
          <p:nvPr>
            <p:ph type="body" idx="1"/>
          </p:nvPr>
        </p:nvSpPr>
        <p:spPr bwMode="auto">
          <a:xfrm>
            <a:off x="457200" y="1600200"/>
            <a:ext cx="8229600" cy="4708525"/>
          </a:xfrm>
          <a:prstGeom prst="rect">
            <a:avLst/>
          </a:prstGeom>
          <a:noFill/>
          <a:ln w="9525">
            <a:noFill/>
            <a:miter lim="800000"/>
          </a:ln>
        </p:spPr>
        <p:txBody>
          <a:bodyPr vert="horz" wrap="square" lIns="91440" tIns="45720" rIns="91440" bIns="45720" numCol="1" anchor="t" anchorCtr="0" compatLnSpc="1"/>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smtClean="0"/>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fontAlgn="auto" latinLnBrk="0" hangingPunct="1">
              <a:spcBef>
                <a:spcPts val="0"/>
              </a:spcBef>
              <a:spcAft>
                <a:spcPts val="0"/>
              </a:spcAft>
              <a:defRPr kumimoji="0" sz="1200">
                <a:solidFill>
                  <a:schemeClr val="tx1">
                    <a:shade val="50000"/>
                  </a:schemeClr>
                </a:solidFill>
                <a:latin typeface="+mn-lt"/>
                <a:cs typeface="+mn-cs"/>
              </a:defRPr>
            </a:lvl1pPr>
          </a:lstStyle>
          <a:p>
            <a:pPr>
              <a:defRPr/>
            </a:pPr>
            <a:fld id="{492467F0-F699-4474-84A5-4FA7AF6A0557}" type="datetimeFigureOut">
              <a:rPr lang="fr-FR"/>
            </a:fld>
            <a:endParaRPr lang="fr-FR" dirty="0"/>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fontAlgn="auto" latinLnBrk="0" hangingPunct="1">
              <a:spcBef>
                <a:spcPts val="0"/>
              </a:spcBef>
              <a:spcAft>
                <a:spcPts val="0"/>
              </a:spcAft>
              <a:defRPr kumimoji="0" sz="1200">
                <a:solidFill>
                  <a:schemeClr val="tx1">
                    <a:shade val="50000"/>
                  </a:schemeClr>
                </a:solidFill>
                <a:latin typeface="+mn-lt"/>
                <a:cs typeface="+mn-cs"/>
              </a:defRPr>
            </a:lvl1pPr>
          </a:lstStyle>
          <a:p>
            <a:pPr>
              <a:defRPr/>
            </a:pPr>
            <a:endParaRPr lang="fr-FR" dirty="0"/>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fontAlgn="auto" latinLnBrk="0" hangingPunct="1">
              <a:spcBef>
                <a:spcPts val="0"/>
              </a:spcBef>
              <a:spcAft>
                <a:spcPts val="0"/>
              </a:spcAft>
              <a:defRPr kumimoji="0" sz="1200">
                <a:solidFill>
                  <a:schemeClr val="tx1">
                    <a:shade val="50000"/>
                  </a:schemeClr>
                </a:solidFill>
                <a:latin typeface="+mn-lt"/>
                <a:cs typeface="+mn-cs"/>
              </a:defRPr>
            </a:lvl1pPr>
          </a:lstStyle>
          <a:p>
            <a:pPr>
              <a:defRPr/>
            </a:pPr>
            <a:fld id="{3945A718-8178-4CEC-B293-D85F5F3C0ADC}" type="slidenum">
              <a:rPr lang="fr-FR"/>
            </a:fld>
            <a:endParaRPr lang="fr-FR"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0" fontAlgn="base" hangingPunct="0">
        <a:spcBef>
          <a:spcPct val="0"/>
        </a:spcBef>
        <a:spcAft>
          <a:spcPct val="0"/>
        </a:spcAft>
        <a:defRPr sz="4100" b="1">
          <a:solidFill>
            <a:schemeClr val="tx1"/>
          </a:solidFill>
          <a:latin typeface="Lucida Sans" pitchFamily="34" charset="0"/>
        </a:defRPr>
      </a:lvl2pPr>
      <a:lvl3pPr algn="ctr" rtl="0" eaLnBrk="0" fontAlgn="base" hangingPunct="0">
        <a:spcBef>
          <a:spcPct val="0"/>
        </a:spcBef>
        <a:spcAft>
          <a:spcPct val="0"/>
        </a:spcAft>
        <a:defRPr sz="4100" b="1">
          <a:solidFill>
            <a:schemeClr val="tx1"/>
          </a:solidFill>
          <a:latin typeface="Lucida Sans" pitchFamily="34" charset="0"/>
        </a:defRPr>
      </a:lvl3pPr>
      <a:lvl4pPr algn="ctr" rtl="0" eaLnBrk="0" fontAlgn="base" hangingPunct="0">
        <a:spcBef>
          <a:spcPct val="0"/>
        </a:spcBef>
        <a:spcAft>
          <a:spcPct val="0"/>
        </a:spcAft>
        <a:defRPr sz="4100" b="1">
          <a:solidFill>
            <a:schemeClr val="tx1"/>
          </a:solidFill>
          <a:latin typeface="Lucida Sans" pitchFamily="34" charset="0"/>
        </a:defRPr>
      </a:lvl4pPr>
      <a:lvl5pPr algn="ctr" rtl="0" eaLnBrk="0" fontAlgn="base" hangingPunct="0">
        <a:spcBef>
          <a:spcPct val="0"/>
        </a:spcBef>
        <a:spcAft>
          <a:spcPct val="0"/>
        </a:spcAft>
        <a:defRPr sz="4100" b="1">
          <a:solidFill>
            <a:schemeClr val="tx1"/>
          </a:solidFill>
          <a:latin typeface="Lucida Sans" pitchFamily="34" charset="0"/>
        </a:defRPr>
      </a:lvl5pPr>
      <a:lvl6pPr marL="457200" algn="ctr" rtl="0" fontAlgn="base">
        <a:spcBef>
          <a:spcPct val="0"/>
        </a:spcBef>
        <a:spcAft>
          <a:spcPct val="0"/>
        </a:spcAft>
        <a:defRPr sz="4100" b="1">
          <a:solidFill>
            <a:schemeClr val="tx1"/>
          </a:solidFill>
          <a:latin typeface="Lucida Sans" pitchFamily="34" charset="0"/>
        </a:defRPr>
      </a:lvl6pPr>
      <a:lvl7pPr marL="914400" algn="ctr" rtl="0" fontAlgn="base">
        <a:spcBef>
          <a:spcPct val="0"/>
        </a:spcBef>
        <a:spcAft>
          <a:spcPct val="0"/>
        </a:spcAft>
        <a:defRPr sz="4100" b="1">
          <a:solidFill>
            <a:schemeClr val="tx1"/>
          </a:solidFill>
          <a:latin typeface="Lucida Sans" pitchFamily="34" charset="0"/>
        </a:defRPr>
      </a:lvl7pPr>
      <a:lvl8pPr marL="1371600" algn="ctr" rtl="0" fontAlgn="base">
        <a:spcBef>
          <a:spcPct val="0"/>
        </a:spcBef>
        <a:spcAft>
          <a:spcPct val="0"/>
        </a:spcAft>
        <a:defRPr sz="4100" b="1">
          <a:solidFill>
            <a:schemeClr val="tx1"/>
          </a:solidFill>
          <a:latin typeface="Lucida Sans" pitchFamily="34" charset="0"/>
        </a:defRPr>
      </a:lvl8pPr>
      <a:lvl9pPr marL="1828800" algn="ctr" rtl="0" fontAlgn="base">
        <a:spcBef>
          <a:spcPct val="0"/>
        </a:spcBef>
        <a:spcAft>
          <a:spcPct val="0"/>
        </a:spcAft>
        <a:defRPr sz="4100" b="1">
          <a:solidFill>
            <a:schemeClr val="tx1"/>
          </a:solidFill>
          <a:latin typeface="Lucida Sans" pitchFamily="34" charset="0"/>
        </a:defRPr>
      </a:lvl9pPr>
    </p:titleStyle>
    <p:bodyStyle>
      <a:lvl1pPr marL="548005" indent="-411480" algn="l" rtl="0" eaLnBrk="0" fontAlgn="base" hangingPunct="0">
        <a:spcBef>
          <a:spcPct val="20000"/>
        </a:spcBef>
        <a:spcAft>
          <a:spcPct val="0"/>
        </a:spcAft>
        <a:buClr>
          <a:srgbClr val="F9F9F9"/>
        </a:buClr>
        <a:buSzPct val="65000"/>
        <a:buFont typeface="Wingdings 2" pitchFamily="18" charset="2"/>
        <a:buChar char=""/>
        <a:defRPr sz="2800" kern="1200">
          <a:solidFill>
            <a:schemeClr val="tx1"/>
          </a:solidFill>
          <a:latin typeface="+mn-lt"/>
          <a:ea typeface="+mn-ea"/>
          <a:cs typeface="+mn-cs"/>
        </a:defRPr>
      </a:lvl1pPr>
      <a:lvl2pPr marL="868680" indent="-282575" algn="l" rtl="0" eaLnBrk="0" fontAlgn="base" hangingPunct="0">
        <a:spcBef>
          <a:spcPct val="20000"/>
        </a:spcBef>
        <a:spcAft>
          <a:spcPct val="0"/>
        </a:spcAft>
        <a:buClr>
          <a:schemeClr val="tx1"/>
        </a:buClr>
        <a:buSzPct val="80000"/>
        <a:buFont typeface="Wingdings 2"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anose="05000000000000000000" pitchFamily="2" charset="2"/>
        <a:buChar char=""/>
        <a:defRPr sz="2200" kern="1200">
          <a:solidFill>
            <a:schemeClr val="tx1"/>
          </a:solidFill>
          <a:latin typeface="+mn-lt"/>
          <a:ea typeface="+mn-ea"/>
          <a:cs typeface="+mn-cs"/>
        </a:defRPr>
      </a:lvl3pPr>
      <a:lvl4pPr marL="1352550" indent="-182880" algn="l" rtl="0" eaLnBrk="0" fontAlgn="base" hangingPunct="0">
        <a:spcBef>
          <a:spcPct val="20000"/>
        </a:spcBef>
        <a:spcAft>
          <a:spcPct val="0"/>
        </a:spcAft>
        <a:buClr>
          <a:schemeClr val="tx1"/>
        </a:buClr>
        <a:buSzPct val="100000"/>
        <a:buFont typeface="Wingdings 3" pitchFamily="18" charset="2"/>
        <a:buChar char=""/>
        <a:defRPr sz="2000" kern="1200">
          <a:solidFill>
            <a:schemeClr val="tx1"/>
          </a:solidFill>
          <a:latin typeface="+mn-lt"/>
          <a:ea typeface="+mn-ea"/>
          <a:cs typeface="+mn-cs"/>
        </a:defRPr>
      </a:lvl4pPr>
      <a:lvl5pPr marL="1544955" indent="-182880" algn="l" rtl="0" eaLnBrk="0" fontAlgn="base" hangingPunct="0">
        <a:spcBef>
          <a:spcPct val="20000"/>
        </a:spcBef>
        <a:spcAft>
          <a:spcPct val="0"/>
        </a:spcAft>
        <a:buClr>
          <a:schemeClr val="tx1"/>
        </a:buClr>
        <a:buFont typeface="Wingdings 2" pitchFamily="18" charset="2"/>
        <a:buChar char=""/>
        <a:defRPr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pPr eaLnBrk="1" fontAlgn="auto" hangingPunct="1">
              <a:spcAft>
                <a:spcPts val="0"/>
              </a:spcAft>
              <a:defRPr/>
            </a:pPr>
            <a:br>
              <a:rPr lang="fr-FR" dirty="0" smtClean="0"/>
            </a:br>
            <a:br>
              <a:rPr lang="fr-FR" dirty="0" smtClean="0"/>
            </a:br>
            <a:r>
              <a:rPr lang="fr-FR" dirty="0" smtClean="0"/>
              <a:t>HISTOIRE du JEU de DAMES</a:t>
            </a:r>
            <a:endParaRPr lang="fr-FR" dirty="0"/>
          </a:p>
        </p:txBody>
      </p:sp>
      <p:pic>
        <p:nvPicPr>
          <p:cNvPr id="3075" name="Picture 3" descr="Photo Jeu antique"/>
          <p:cNvPicPr>
            <a:picLocks noChangeAspect="1" noChangeArrowheads="1"/>
          </p:cNvPicPr>
          <p:nvPr/>
        </p:nvPicPr>
        <p:blipFill>
          <a:blip r:embed="rId1"/>
          <a:srcRect/>
          <a:stretch>
            <a:fillRect/>
          </a:stretch>
        </p:blipFill>
        <p:spPr bwMode="auto">
          <a:xfrm>
            <a:off x="1187450" y="3284538"/>
            <a:ext cx="6913563" cy="2740025"/>
          </a:xfrm>
          <a:prstGeom prst="rect">
            <a:avLst/>
          </a:prstGeom>
          <a:noFill/>
          <a:ln w="9525">
            <a:noFill/>
            <a:miter lim="800000"/>
            <a:headEnd/>
            <a:tailEnd/>
          </a:ln>
        </p:spPr>
      </p:pic>
      <p:pic>
        <p:nvPicPr>
          <p:cNvPr id="3076" name="Picture 4" descr="Canalejas photo"/>
          <p:cNvPicPr>
            <a:picLocks noChangeAspect="1" noChangeArrowheads="1"/>
          </p:cNvPicPr>
          <p:nvPr/>
        </p:nvPicPr>
        <p:blipFill>
          <a:blip r:embed="rId2"/>
          <a:srcRect/>
          <a:stretch>
            <a:fillRect/>
          </a:stretch>
        </p:blipFill>
        <p:spPr bwMode="auto">
          <a:xfrm>
            <a:off x="2411413" y="0"/>
            <a:ext cx="4464050" cy="2565400"/>
          </a:xfrm>
          <a:prstGeom prst="rect">
            <a:avLst/>
          </a:prstGeom>
          <a:noFill/>
          <a:ln w="9525">
            <a:noFill/>
            <a:miter lim="800000"/>
            <a:headEnd/>
            <a:tailEnd/>
          </a:ln>
        </p:spPr>
      </p:pic>
      <p:pic>
        <p:nvPicPr>
          <p:cNvPr id="3077" name="Picture 5" descr="D:\Mes images\Copy of IMG_0466.JPG"/>
          <p:cNvPicPr>
            <a:picLocks noChangeAspect="1" noChangeArrowheads="1"/>
          </p:cNvPicPr>
          <p:nvPr/>
        </p:nvPicPr>
        <p:blipFill>
          <a:blip r:embed="rId3"/>
          <a:srcRect l="55371" b="50922"/>
          <a:stretch>
            <a:fillRect/>
          </a:stretch>
        </p:blipFill>
        <p:spPr bwMode="auto">
          <a:xfrm>
            <a:off x="0" y="0"/>
            <a:ext cx="2555875" cy="2492375"/>
          </a:xfrm>
          <a:prstGeom prst="rect">
            <a:avLst/>
          </a:prstGeom>
          <a:noFill/>
          <a:ln w="9525">
            <a:noFill/>
            <a:miter lim="800000"/>
            <a:headEnd/>
            <a:tailEnd/>
          </a:ln>
        </p:spPr>
      </p:pic>
      <p:pic>
        <p:nvPicPr>
          <p:cNvPr id="3078" name="Picture 6" descr="D:\Mes images\Photo206-réduite-003.jpg"/>
          <p:cNvPicPr>
            <a:picLocks noChangeAspect="1" noChangeArrowheads="1"/>
          </p:cNvPicPr>
          <p:nvPr/>
        </p:nvPicPr>
        <p:blipFill>
          <a:blip r:embed="rId4"/>
          <a:srcRect/>
          <a:stretch>
            <a:fillRect/>
          </a:stretch>
        </p:blipFill>
        <p:spPr bwMode="auto">
          <a:xfrm>
            <a:off x="6875463" y="0"/>
            <a:ext cx="2268537" cy="256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r>
              <a:rPr lang="en-US" u="sng" dirty="0" smtClean="0"/>
              <a:t>Le jeu de dames passe à l’échiquier : 14</a:t>
            </a:r>
            <a:r>
              <a:rPr lang="en-US" u="sng" baseline="30000" dirty="0" smtClean="0"/>
              <a:t>ème</a:t>
            </a:r>
            <a:r>
              <a:rPr lang="en-US" u="sng" dirty="0" smtClean="0"/>
              <a:t> siècle</a:t>
            </a:r>
            <a:endParaRPr lang="fr-FR" dirty="0"/>
          </a:p>
        </p:txBody>
      </p:sp>
      <p:sp>
        <p:nvSpPr>
          <p:cNvPr id="3" name="Espace réservé du contenu 2"/>
          <p:cNvSpPr>
            <a:spLocks noGrp="1"/>
          </p:cNvSpPr>
          <p:nvPr>
            <p:ph idx="1"/>
          </p:nvPr>
        </p:nvSpPr>
        <p:spPr/>
        <p:txBody>
          <a:bodyPr>
            <a:normAutofit/>
          </a:bodyPr>
          <a:lstStyle/>
          <a:p>
            <a:pPr marL="548640" indent="-411480" eaLnBrk="1" fontAlgn="auto" hangingPunct="1">
              <a:spcAft>
                <a:spcPts val="0"/>
              </a:spcAft>
              <a:buClr>
                <a:schemeClr val="tx1">
                  <a:shade val="95000"/>
                </a:schemeClr>
              </a:buClr>
              <a:buFont typeface="Wingdings 2"/>
              <a:buChar char=""/>
              <a:defRPr/>
            </a:pPr>
            <a:r>
              <a:rPr lang="en-US" dirty="0" smtClean="0"/>
              <a:t>En France, entre 1000 et 1500, le jeu de dames était très populaire, ce que montre le fait que de nombreuses expressions étaient basées sur ce jeu. Cette popularité est peut-être à relier à une innovation, qui apparût au 14</a:t>
            </a:r>
            <a:r>
              <a:rPr lang="en-US" baseline="30000" dirty="0" smtClean="0"/>
              <a:t>ème</a:t>
            </a:r>
            <a:r>
              <a:rPr lang="en-US" dirty="0" smtClean="0"/>
              <a:t> siècle : un joueur français commença à jouer sur un échiquer. Cette innovation fur largement adoptée, si bien que le jeu sur l’échiquier  eut son propre nom </a:t>
            </a:r>
            <a:r>
              <a:rPr lang="en-US" dirty="0" smtClean="0"/>
              <a:t>“</a:t>
            </a:r>
            <a:r>
              <a:rPr lang="en-US" dirty="0" smtClean="0"/>
              <a:t>jeu</a:t>
            </a:r>
            <a:r>
              <a:rPr lang="en-US" dirty="0" smtClean="0"/>
              <a:t> </a:t>
            </a:r>
            <a:r>
              <a:rPr lang="en-US" dirty="0" smtClean="0"/>
              <a:t>de </a:t>
            </a:r>
            <a:r>
              <a:rPr lang="en-US" dirty="0" smtClean="0"/>
              <a:t>dams”</a:t>
            </a:r>
            <a:r>
              <a:rPr lang="en-US" dirty="0" smtClean="0"/>
              <a:t> </a:t>
            </a:r>
            <a:endParaRPr lang="fr-FR" dirty="0" smtClean="0"/>
          </a:p>
          <a:p>
            <a:pPr marL="548640" indent="-411480" eaLnBrk="1" fontAlgn="auto" hangingPunct="1">
              <a:spcAft>
                <a:spcPts val="0"/>
              </a:spcAft>
              <a:buClr>
                <a:schemeClr val="tx1">
                  <a:shade val="95000"/>
                </a:schemeClr>
              </a:buClr>
              <a:buFont typeface="Wingdings 2"/>
              <a:buChar char=""/>
              <a:defRPr/>
            </a:pP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ORIGINE DU MOT « dam »</a:t>
            </a:r>
            <a:endParaRPr lang="fr-FR" dirty="0"/>
          </a:p>
        </p:txBody>
      </p:sp>
      <p:sp>
        <p:nvSpPr>
          <p:cNvPr id="3" name="Espace réservé du contenu 2"/>
          <p:cNvSpPr>
            <a:spLocks noGrp="1"/>
          </p:cNvSpPr>
          <p:nvPr>
            <p:ph idx="1"/>
          </p:nvPr>
        </p:nvSpPr>
        <p:spPr/>
        <p:txBody>
          <a:bodyPr/>
          <a:lstStyle/>
          <a:p>
            <a:r>
              <a:rPr lang="en-US" sz="2400" dirty="0" smtClean="0"/>
              <a:t>Le </a:t>
            </a:r>
            <a:r>
              <a:rPr lang="en-US" sz="2400" dirty="0" smtClean="0"/>
              <a:t>mot « dam » </a:t>
            </a:r>
            <a:r>
              <a:rPr lang="en-US" sz="2400" dirty="0" smtClean="0"/>
              <a:t>devant</a:t>
            </a:r>
            <a:r>
              <a:rPr lang="en-US" sz="2400" dirty="0" smtClean="0"/>
              <a:t> </a:t>
            </a:r>
            <a:r>
              <a:rPr lang="en-US" sz="2400" dirty="0" smtClean="0"/>
              <a:t>être</a:t>
            </a:r>
            <a:r>
              <a:rPr lang="en-US" sz="2400" dirty="0" smtClean="0"/>
              <a:t> </a:t>
            </a:r>
            <a:r>
              <a:rPr lang="en-US" sz="2400" dirty="0" smtClean="0"/>
              <a:t>ici</a:t>
            </a:r>
            <a:r>
              <a:rPr lang="en-US" sz="2400" dirty="0" smtClean="0"/>
              <a:t> </a:t>
            </a:r>
            <a:r>
              <a:rPr lang="en-US" sz="2400" dirty="0" smtClean="0"/>
              <a:t>compris</a:t>
            </a:r>
            <a:r>
              <a:rPr lang="en-US" sz="2400" dirty="0" smtClean="0"/>
              <a:t> </a:t>
            </a:r>
            <a:r>
              <a:rPr lang="en-US" sz="2400" dirty="0" smtClean="0"/>
              <a:t>comme</a:t>
            </a:r>
            <a:r>
              <a:rPr lang="en-US" sz="2400" dirty="0" smtClean="0"/>
              <a:t> </a:t>
            </a:r>
            <a:r>
              <a:rPr lang="en-US" sz="2400" dirty="0" smtClean="0"/>
              <a:t>l’ancien</a:t>
            </a:r>
            <a:r>
              <a:rPr lang="en-US" sz="2400" dirty="0" smtClean="0"/>
              <a:t> </a:t>
            </a:r>
            <a:r>
              <a:rPr lang="en-US" sz="2400" dirty="0" smtClean="0"/>
              <a:t>français</a:t>
            </a:r>
            <a:r>
              <a:rPr lang="en-US" sz="2400" dirty="0" smtClean="0"/>
              <a:t> </a:t>
            </a:r>
            <a:r>
              <a:rPr lang="en-US" sz="2400" dirty="0" smtClean="0"/>
              <a:t>signifiant</a:t>
            </a:r>
            <a:r>
              <a:rPr lang="en-US" sz="2400" dirty="0" smtClean="0"/>
              <a:t> </a:t>
            </a:r>
            <a:r>
              <a:rPr lang="en-US" sz="2400" dirty="0" smtClean="0"/>
              <a:t>digue</a:t>
            </a:r>
            <a:r>
              <a:rPr lang="en-US" sz="2400" dirty="0" smtClean="0"/>
              <a:t>. Les </a:t>
            </a:r>
            <a:r>
              <a:rPr lang="en-US" sz="2400" dirty="0" smtClean="0"/>
              <a:t>joueurs</a:t>
            </a:r>
            <a:r>
              <a:rPr lang="en-US" sz="2400" dirty="0" smtClean="0"/>
              <a:t> des </a:t>
            </a:r>
            <a:r>
              <a:rPr lang="en-US" sz="2400" dirty="0" smtClean="0"/>
              <a:t>autres</a:t>
            </a:r>
            <a:r>
              <a:rPr lang="en-US" sz="2400" dirty="0" smtClean="0"/>
              <a:t> pays </a:t>
            </a:r>
            <a:r>
              <a:rPr lang="en-US" sz="2400" dirty="0" smtClean="0"/>
              <a:t>adoptèrent</a:t>
            </a:r>
            <a:r>
              <a:rPr lang="en-US" sz="2400" dirty="0" smtClean="0"/>
              <a:t> le nom, </a:t>
            </a:r>
            <a:r>
              <a:rPr lang="en-US" sz="2400" dirty="0" smtClean="0"/>
              <a:t>sauf</a:t>
            </a:r>
            <a:r>
              <a:rPr lang="en-US" sz="2400" dirty="0" smtClean="0"/>
              <a:t> les </a:t>
            </a:r>
            <a:r>
              <a:rPr lang="en-US" sz="2400" dirty="0" smtClean="0"/>
              <a:t>anglophones</a:t>
            </a:r>
            <a:r>
              <a:rPr lang="en-US" sz="2400" dirty="0" smtClean="0"/>
              <a:t>, qui </a:t>
            </a:r>
            <a:r>
              <a:rPr lang="en-US" sz="2400" dirty="0" smtClean="0"/>
              <a:t>préférèrent</a:t>
            </a:r>
            <a:r>
              <a:rPr lang="en-US" sz="2400" dirty="0" smtClean="0"/>
              <a:t> le nom « checkers », </a:t>
            </a:r>
            <a:r>
              <a:rPr lang="en-US" sz="2400" dirty="0" smtClean="0"/>
              <a:t>c’est</a:t>
            </a:r>
            <a:r>
              <a:rPr lang="en-US" sz="2400" dirty="0" smtClean="0"/>
              <a:t> à dire à </a:t>
            </a:r>
            <a:r>
              <a:rPr lang="en-US" sz="2400" dirty="0" smtClean="0"/>
              <a:t>peu</a:t>
            </a:r>
            <a:r>
              <a:rPr lang="en-US" sz="2400" dirty="0" smtClean="0"/>
              <a:t> </a:t>
            </a:r>
            <a:r>
              <a:rPr lang="en-US" sz="2400" dirty="0" smtClean="0"/>
              <a:t>près</a:t>
            </a:r>
            <a:r>
              <a:rPr lang="en-US" sz="2400" dirty="0" smtClean="0"/>
              <a:t> « </a:t>
            </a:r>
            <a:r>
              <a:rPr lang="en-US" sz="2400" dirty="0" smtClean="0"/>
              <a:t>jeu</a:t>
            </a:r>
            <a:r>
              <a:rPr lang="en-US" sz="2400" dirty="0" smtClean="0"/>
              <a:t> </a:t>
            </a:r>
            <a:r>
              <a:rPr lang="en-US" sz="2400" dirty="0" smtClean="0"/>
              <a:t>sur</a:t>
            </a:r>
            <a:r>
              <a:rPr lang="en-US" sz="2400" dirty="0" smtClean="0"/>
              <a:t> un </a:t>
            </a:r>
            <a:r>
              <a:rPr lang="en-US" sz="2400" dirty="0" smtClean="0"/>
              <a:t>échiquier</a:t>
            </a:r>
            <a:r>
              <a:rPr lang="en-US" sz="2400" dirty="0" smtClean="0"/>
              <a:t> ».</a:t>
            </a:r>
            <a:r>
              <a:rPr lang="en-US" sz="2400" dirty="0" smtClean="0"/>
              <a:t>Pourtant,il</a:t>
            </a:r>
            <a:r>
              <a:rPr lang="en-US" sz="2400" dirty="0" smtClean="0"/>
              <a:t> </a:t>
            </a:r>
            <a:r>
              <a:rPr lang="en-US" sz="2400" dirty="0" smtClean="0"/>
              <a:t>faut</a:t>
            </a:r>
            <a:r>
              <a:rPr lang="en-US" sz="2400" dirty="0" smtClean="0"/>
              <a:t> </a:t>
            </a:r>
            <a:r>
              <a:rPr lang="en-US" sz="2400" dirty="0" smtClean="0"/>
              <a:t>noter</a:t>
            </a:r>
            <a:r>
              <a:rPr lang="en-US" sz="2400" dirty="0" smtClean="0"/>
              <a:t> </a:t>
            </a:r>
            <a:r>
              <a:rPr lang="en-US" sz="2400" dirty="0" smtClean="0"/>
              <a:t>que”dam</a:t>
            </a:r>
            <a:r>
              <a:rPr lang="en-US" sz="2400" dirty="0" smtClean="0"/>
              <a:t>” en </a:t>
            </a:r>
            <a:r>
              <a:rPr lang="en-US" sz="2400" dirty="0" smtClean="0"/>
              <a:t>Anglais</a:t>
            </a:r>
            <a:r>
              <a:rPr lang="en-US" sz="2400" dirty="0" smtClean="0"/>
              <a:t> </a:t>
            </a:r>
            <a:r>
              <a:rPr lang="en-US" sz="2400" dirty="0" smtClean="0"/>
              <a:t>signifie”barrage”,qui</a:t>
            </a:r>
            <a:r>
              <a:rPr lang="en-US" sz="2400" dirty="0" smtClean="0"/>
              <a:t> </a:t>
            </a:r>
            <a:r>
              <a:rPr lang="en-US" sz="2400" dirty="0" smtClean="0"/>
              <a:t>n’est</a:t>
            </a:r>
            <a:r>
              <a:rPr lang="en-US" sz="2400" dirty="0" smtClean="0"/>
              <a:t> </a:t>
            </a:r>
            <a:r>
              <a:rPr lang="en-US" sz="2400" dirty="0" smtClean="0"/>
              <a:t>rien</a:t>
            </a:r>
            <a:r>
              <a:rPr lang="en-US" sz="2400" dirty="0" smtClean="0"/>
              <a:t> </a:t>
            </a:r>
            <a:r>
              <a:rPr lang="en-US" sz="2400" dirty="0" smtClean="0"/>
              <a:t>d’autre</a:t>
            </a:r>
            <a:r>
              <a:rPr lang="en-US" sz="2400" dirty="0" smtClean="0"/>
              <a:t> </a:t>
            </a:r>
            <a:r>
              <a:rPr lang="en-US" sz="2400" dirty="0" smtClean="0"/>
              <a:t>qu’une</a:t>
            </a:r>
            <a:r>
              <a:rPr lang="en-US" sz="2400" dirty="0" smtClean="0"/>
              <a:t> </a:t>
            </a:r>
            <a:r>
              <a:rPr lang="en-US" sz="2400" dirty="0" smtClean="0"/>
              <a:t>grande</a:t>
            </a:r>
            <a:r>
              <a:rPr lang="en-US" sz="2400" dirty="0" smtClean="0"/>
              <a:t> </a:t>
            </a:r>
            <a:r>
              <a:rPr lang="en-US" sz="2400" dirty="0" smtClean="0"/>
              <a:t>digue</a:t>
            </a:r>
            <a:r>
              <a:rPr lang="en-US" sz="2400" dirty="0" smtClean="0"/>
              <a:t> </a:t>
            </a:r>
            <a:r>
              <a:rPr lang="en-US" sz="2400" dirty="0" smtClean="0"/>
              <a:t>moderne</a:t>
            </a:r>
            <a:r>
              <a:rPr lang="en-US" sz="2400" dirty="0" smtClean="0"/>
              <a:t>. Il </a:t>
            </a:r>
            <a:r>
              <a:rPr lang="en-US" sz="2400" dirty="0" smtClean="0"/>
              <a:t>faut</a:t>
            </a:r>
            <a:r>
              <a:rPr lang="en-US" sz="2400" dirty="0" smtClean="0"/>
              <a:t> </a:t>
            </a:r>
            <a:r>
              <a:rPr lang="en-US" sz="2400" dirty="0" smtClean="0"/>
              <a:t>enfin</a:t>
            </a:r>
            <a:r>
              <a:rPr lang="en-US" sz="2400" dirty="0" smtClean="0"/>
              <a:t> </a:t>
            </a:r>
            <a:r>
              <a:rPr lang="en-US" sz="2400" dirty="0" smtClean="0"/>
              <a:t>noter</a:t>
            </a:r>
            <a:r>
              <a:rPr lang="en-US" sz="2400" dirty="0" smtClean="0"/>
              <a:t> </a:t>
            </a:r>
            <a:r>
              <a:rPr lang="en-US" sz="2400" dirty="0" smtClean="0"/>
              <a:t>qu’en</a:t>
            </a:r>
            <a:r>
              <a:rPr lang="en-US" sz="2400" dirty="0" smtClean="0"/>
              <a:t> France, le nom de </a:t>
            </a:r>
            <a:r>
              <a:rPr lang="en-US" sz="2400" dirty="0" smtClean="0"/>
              <a:t>damier</a:t>
            </a:r>
            <a:r>
              <a:rPr lang="en-US" sz="2400" dirty="0" smtClean="0"/>
              <a:t> </a:t>
            </a:r>
            <a:r>
              <a:rPr lang="en-US" sz="2400" dirty="0" smtClean="0"/>
              <a:t>apparut</a:t>
            </a:r>
            <a:r>
              <a:rPr lang="en-US" sz="2400" dirty="0" smtClean="0"/>
              <a:t> pour </a:t>
            </a:r>
            <a:r>
              <a:rPr lang="en-US" sz="2400" dirty="0" smtClean="0"/>
              <a:t>désigner</a:t>
            </a:r>
            <a:r>
              <a:rPr lang="en-US" sz="2400" dirty="0" smtClean="0"/>
              <a:t> le plateau, et, </a:t>
            </a:r>
            <a:r>
              <a:rPr lang="en-US" sz="2400" dirty="0" smtClean="0"/>
              <a:t>dans</a:t>
            </a:r>
            <a:r>
              <a:rPr lang="en-US" sz="2400" dirty="0" smtClean="0"/>
              <a:t> de </a:t>
            </a:r>
            <a:r>
              <a:rPr lang="en-US" sz="2400" dirty="0" smtClean="0"/>
              <a:t>nombreux</a:t>
            </a:r>
            <a:r>
              <a:rPr lang="en-US" sz="2400" dirty="0" smtClean="0"/>
              <a:t> </a:t>
            </a:r>
            <a:r>
              <a:rPr lang="en-US" sz="2400" dirty="0" smtClean="0"/>
              <a:t>cas</a:t>
            </a:r>
            <a:r>
              <a:rPr lang="en-US" sz="2400" dirty="0" smtClean="0"/>
              <a:t>, </a:t>
            </a:r>
            <a:r>
              <a:rPr lang="en-US" sz="2400" dirty="0" smtClean="0"/>
              <a:t>supplanta</a:t>
            </a:r>
            <a:r>
              <a:rPr lang="en-US" sz="2400" dirty="0" smtClean="0"/>
              <a:t> le nom </a:t>
            </a:r>
            <a:r>
              <a:rPr lang="en-US" sz="2400" dirty="0" smtClean="0"/>
              <a:t>originel</a:t>
            </a:r>
            <a:r>
              <a:rPr lang="en-US" sz="2400" dirty="0" smtClean="0"/>
              <a:t> </a:t>
            </a:r>
            <a:r>
              <a:rPr lang="en-US" sz="2400" dirty="0" smtClean="0"/>
              <a:t>d’échiquier</a:t>
            </a:r>
            <a:r>
              <a:rPr lang="en-US" sz="2400" dirty="0" smtClean="0"/>
              <a:t> (par </a:t>
            </a:r>
            <a:r>
              <a:rPr lang="en-US" sz="2400" dirty="0" smtClean="0"/>
              <a:t>exemple</a:t>
            </a:r>
            <a:r>
              <a:rPr lang="en-US" sz="2400" dirty="0" smtClean="0"/>
              <a:t> </a:t>
            </a:r>
            <a:r>
              <a:rPr lang="en-US" sz="2400" dirty="0" smtClean="0"/>
              <a:t>dans</a:t>
            </a:r>
            <a:r>
              <a:rPr lang="en-US" sz="2400" dirty="0" smtClean="0"/>
              <a:t> le « </a:t>
            </a:r>
            <a:r>
              <a:rPr lang="en-US" sz="2400" dirty="0" smtClean="0"/>
              <a:t>drapeau</a:t>
            </a:r>
            <a:r>
              <a:rPr lang="en-US" sz="2400" dirty="0" smtClean="0"/>
              <a:t> à </a:t>
            </a:r>
            <a:r>
              <a:rPr lang="en-US" sz="2400" dirty="0" smtClean="0"/>
              <a:t>damier</a:t>
            </a:r>
            <a:r>
              <a:rPr lang="en-US" sz="2400" dirty="0" smtClean="0"/>
              <a:t> »).</a:t>
            </a:r>
            <a:endParaRPr lang="fr-F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r>
              <a:rPr lang="en-US" u="sng" dirty="0"/>
              <a:t>Introduction du pion soufflé : 15</a:t>
            </a:r>
            <a:r>
              <a:rPr lang="en-US" u="sng" baseline="30000" dirty="0"/>
              <a:t>ème</a:t>
            </a:r>
            <a:r>
              <a:rPr lang="en-US" u="sng" dirty="0"/>
              <a:t> siècle</a:t>
            </a:r>
            <a:br>
              <a:rPr lang="fr-FR" dirty="0"/>
            </a:br>
            <a:endParaRPr lang="fr-FR" dirty="0"/>
          </a:p>
        </p:txBody>
      </p:sp>
      <p:sp>
        <p:nvSpPr>
          <p:cNvPr id="3" name="Espace réservé du contenu 2"/>
          <p:cNvSpPr>
            <a:spLocks noGrp="1"/>
          </p:cNvSpPr>
          <p:nvPr>
            <p:ph idx="1"/>
          </p:nvPr>
        </p:nvSpPr>
        <p:spPr/>
        <p:txBody>
          <a:bodyPr>
            <a:normAutofit fontScale="85000" lnSpcReduction="10000"/>
          </a:bodyPr>
          <a:lstStyle/>
          <a:p>
            <a:pPr marL="548640" indent="-411480" eaLnBrk="1" fontAlgn="auto" hangingPunct="1">
              <a:spcAft>
                <a:spcPts val="0"/>
              </a:spcAft>
              <a:buClr>
                <a:schemeClr val="tx1">
                  <a:shade val="95000"/>
                </a:schemeClr>
              </a:buClr>
              <a:buFont typeface="Wingdings 2"/>
              <a:buChar char=""/>
              <a:defRPr/>
            </a:pPr>
            <a:r>
              <a:rPr lang="en-US" dirty="0"/>
              <a:t>Au 15</a:t>
            </a:r>
            <a:r>
              <a:rPr lang="en-US" baseline="30000" dirty="0"/>
              <a:t>ème</a:t>
            </a:r>
            <a:r>
              <a:rPr lang="en-US" dirty="0"/>
              <a:t> siècle, une autre innovation apparût, probablement encore en France, qui changea grandement le jeu : la capture devint obligatoire, sinon pénalisée par le « soufflet » (la giffle), consistant à enlever le  pion qui aurait dû prendre (et le joueur qui prenait ainsi un pion accompagnait en général son geste en soufflant réellement sur le pion enlevé). Le jeu avec le pion soufflé eut son propre nom, en français le « forcé » et en anglais « draughts », ce qui signifie « déplacer une pièce ». Les joueurs espagnols adoptèrent cette règle , mais ils l’enrichirent de règles supplémentaires pour les prises multiples, la prise de plusieurs pièces ayant priorité sur celle d’une seule.</a:t>
            </a:r>
            <a:endParaRPr lang="fr-FR" dirty="0"/>
          </a:p>
          <a:p>
            <a:pPr marL="548640" indent="-411480" eaLnBrk="1" fontAlgn="auto" hangingPunct="1">
              <a:spcAft>
                <a:spcPts val="0"/>
              </a:spcAft>
              <a:buClr>
                <a:schemeClr val="tx1">
                  <a:shade val="95000"/>
                </a:schemeClr>
              </a:buClr>
              <a:buFont typeface="Wingdings 2"/>
              <a:buChar char=""/>
              <a:defRPr/>
            </a:pP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marL="548640" indent="-411480" eaLnBrk="1" fontAlgn="auto" hangingPunct="1">
              <a:spcAft>
                <a:spcPts val="0"/>
              </a:spcAft>
              <a:buClr>
                <a:schemeClr val="tx1">
                  <a:shade val="95000"/>
                </a:schemeClr>
              </a:buClr>
              <a:buFont typeface="Wingdings 2"/>
              <a:buChar char=""/>
              <a:defRPr/>
            </a:pPr>
            <a:r>
              <a:rPr lang="en-US" dirty="0"/>
              <a:t>Comme nous l’avons vu précedemment, le jeu espagnol était le jeu arabe avec la variante de la « dame volante ». Cette dame volante inspira les joueurs d’échecs, qui remplacèrent le mouvement court de la reine (comme celui du roi) par un mouvement long de dame volante, qui est resté dans les règles actuelles. Le nom de cette nouvelle reine, la dame, rappelle ses origines, du mot espagnol « damas » désignant le jeu de dames (ce passage a été d’autant plus facile que la reine est aussi une « dame »). Au 13</a:t>
            </a:r>
            <a:r>
              <a:rPr lang="en-US" baseline="30000" dirty="0"/>
              <a:t>ème</a:t>
            </a:r>
            <a:r>
              <a:rPr lang="en-US" dirty="0"/>
              <a:t> siècle à la cour d’Alphonse X le jeu de dames était un jeu mineur, mais sans aucun doute deux siècles plus tard il ne l’était plus, et influencait même les règles du jeu d’échecs.</a:t>
            </a:r>
            <a:endParaRPr lang="fr-FR" dirty="0"/>
          </a:p>
          <a:p>
            <a:pPr marL="548640" indent="-411480" eaLnBrk="1" fontAlgn="auto" hangingPunct="1">
              <a:spcAft>
                <a:spcPts val="0"/>
              </a:spcAft>
              <a:buClr>
                <a:schemeClr val="tx1">
                  <a:shade val="95000"/>
                </a:schemeClr>
              </a:buClr>
              <a:buFont typeface="Wingdings 2"/>
              <a:buChar char=""/>
              <a:defRPr/>
            </a:pP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br>
              <a:rPr lang="en-US" u="sng" dirty="0" smtClean="0"/>
            </a:br>
            <a:r>
              <a:rPr lang="en-US" u="sng" dirty="0" smtClean="0"/>
              <a:t>Introduction </a:t>
            </a:r>
            <a:r>
              <a:rPr lang="en-US" u="sng" dirty="0"/>
              <a:t>de la prise arrière et du damier de 100 cases : 16</a:t>
            </a:r>
            <a:r>
              <a:rPr lang="en-US" u="sng" baseline="30000" dirty="0"/>
              <a:t>ème</a:t>
            </a:r>
            <a:r>
              <a:rPr lang="en-US" u="sng" dirty="0"/>
              <a:t> siècle</a:t>
            </a:r>
            <a:br>
              <a:rPr lang="fr-FR" dirty="0"/>
            </a:br>
            <a:endParaRPr lang="fr-FR" dirty="0"/>
          </a:p>
        </p:txBody>
      </p:sp>
      <p:sp>
        <p:nvSpPr>
          <p:cNvPr id="3" name="Espace réservé du contenu 2"/>
          <p:cNvSpPr>
            <a:spLocks noGrp="1"/>
          </p:cNvSpPr>
          <p:nvPr>
            <p:ph idx="1"/>
          </p:nvPr>
        </p:nvSpPr>
        <p:spPr/>
        <p:txBody>
          <a:bodyPr>
            <a:normAutofit fontScale="77500" lnSpcReduction="20000"/>
          </a:bodyPr>
          <a:lstStyle/>
          <a:p>
            <a:pPr marL="548640" indent="-411480" eaLnBrk="1" fontAlgn="auto" hangingPunct="1">
              <a:spcAft>
                <a:spcPts val="0"/>
              </a:spcAft>
              <a:buClr>
                <a:schemeClr val="tx1">
                  <a:shade val="95000"/>
                </a:schemeClr>
              </a:buClr>
              <a:buFont typeface="Wingdings 2"/>
              <a:buChar char=""/>
              <a:defRPr/>
            </a:pPr>
            <a:r>
              <a:rPr lang="en-US" dirty="0"/>
              <a:t>Deux innovations apparurent plus au nord, en Hollande. La première fut l’introduction de la prise arrière pour le pion, la seconde l’utilisation d’un damier de 100 cases. Le nouveau jeu reçut le qualificatif, en Hollande de « Polish », ce qui signifie curieux, étrange. Un siècle plus tard, entre 1670 et 1690, ce jeu arriva en France. Ce nom inspira le joueur parisien Manoury, auteur de 2 livres sur le jeu de dames (1770 et 1787) qui en écrivit une romantique légende sur l’origine du jeu. Ce genre de légende privilégie souvent une invention locale, et Manoury enseigna à ses lecteurs que le jeu avait été inventé à Paris vers 1725, et qu’un officier français en était à l’origine. Un second joueur, d’origine polonaise, contribua également à définir ce jeu si bien que, magnanime, l’officier proposa d’appeler ce jeu « dames à la polonaise ».</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fontAlgn="auto" hangingPunct="1">
              <a:spcAft>
                <a:spcPts val="0"/>
              </a:spcAft>
              <a:defRPr/>
            </a:pPr>
            <a:r>
              <a:rPr lang="fr-FR" dirty="0" smtClean="0"/>
              <a:t>MANOURY</a:t>
            </a:r>
            <a:endParaRPr lang="fr-FR" dirty="0"/>
          </a:p>
        </p:txBody>
      </p:sp>
      <p:sp>
        <p:nvSpPr>
          <p:cNvPr id="3" name="Espace réservé du contenu 2"/>
          <p:cNvSpPr>
            <a:spLocks noGrp="1"/>
          </p:cNvSpPr>
          <p:nvPr>
            <p:ph idx="1"/>
          </p:nvPr>
        </p:nvSpPr>
        <p:spPr/>
        <p:txBody>
          <a:bodyPr>
            <a:normAutofit fontScale="85000" lnSpcReduction="10000"/>
          </a:bodyPr>
          <a:lstStyle/>
          <a:p>
            <a:pPr marL="548640" indent="-411480" eaLnBrk="1" fontAlgn="auto" hangingPunct="1">
              <a:spcAft>
                <a:spcPts val="0"/>
              </a:spcAft>
              <a:buClr>
                <a:schemeClr val="tx1">
                  <a:shade val="95000"/>
                </a:schemeClr>
              </a:buClr>
              <a:buFont typeface="Wingdings 2"/>
              <a:buChar char=""/>
              <a:defRPr/>
            </a:pPr>
            <a:r>
              <a:rPr lang="en-US" dirty="0"/>
              <a:t>Pure vérité historique assure Manoury, comme le ferait l’auteur d’une nouvelle historique basant son histoire sur des faits agrémentés d’histoires et de personnages inventés, ou comme un romancier tirant son histoire de mystérieux documents auxquels il aurait eu accès.</a:t>
            </a:r>
            <a:endParaRPr lang="fr-FR" dirty="0"/>
          </a:p>
          <a:p>
            <a:pPr marL="548640" indent="-411480" eaLnBrk="1" fontAlgn="auto" hangingPunct="1">
              <a:spcAft>
                <a:spcPts val="0"/>
              </a:spcAft>
              <a:buClr>
                <a:schemeClr val="tx1">
                  <a:shade val="95000"/>
                </a:schemeClr>
              </a:buClr>
              <a:buFont typeface="Wingdings 2"/>
              <a:buChar char=""/>
              <a:defRPr/>
            </a:pPr>
            <a:r>
              <a:rPr lang="en-US" dirty="0"/>
              <a:t>Manoury tenait un café à Paris, où se rencontraient les joueurs de dames. Son café, le Café de l’Ecole », était célèbre, bien qu’il ne soit pas fréquenté par l’élite mondaine parisienne. Les cafés sont apparus dans la seconde moitié du 17</a:t>
            </a:r>
            <a:r>
              <a:rPr lang="en-US" baseline="30000" dirty="0"/>
              <a:t>ème</a:t>
            </a:r>
            <a:r>
              <a:rPr lang="en-US" dirty="0"/>
              <a:t> siècle, et ont prospéré tout au long du 18</a:t>
            </a:r>
            <a:r>
              <a:rPr lang="en-US" baseline="30000" dirty="0"/>
              <a:t>ème</a:t>
            </a:r>
            <a:r>
              <a:rPr lang="en-US" dirty="0"/>
              <a:t> siècle ; ils constituaient des lieux de rencontre plus ou moins distingués pour les classes moyennes et supérieures.</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PHILIDOR</a:t>
            </a:r>
            <a:endParaRPr lang="fr-FR" dirty="0"/>
          </a:p>
        </p:txBody>
      </p:sp>
      <p:sp>
        <p:nvSpPr>
          <p:cNvPr id="3" name="Espace réservé du contenu 2"/>
          <p:cNvSpPr>
            <a:spLocks noGrp="1"/>
          </p:cNvSpPr>
          <p:nvPr>
            <p:ph idx="1"/>
          </p:nvPr>
        </p:nvSpPr>
        <p:spPr/>
        <p:txBody>
          <a:bodyPr/>
          <a:lstStyle/>
          <a:p>
            <a:r>
              <a:rPr lang="en-US" sz="2400" dirty="0" smtClean="0"/>
              <a:t>Les </a:t>
            </a:r>
            <a:r>
              <a:rPr lang="en-US" sz="2400" dirty="0" smtClean="0"/>
              <a:t>jeux</a:t>
            </a:r>
            <a:r>
              <a:rPr lang="en-US" sz="2400" dirty="0" smtClean="0"/>
              <a:t> de </a:t>
            </a:r>
            <a:r>
              <a:rPr lang="en-US" sz="2400" dirty="0" smtClean="0"/>
              <a:t>pions</a:t>
            </a:r>
            <a:r>
              <a:rPr lang="en-US" sz="2400" dirty="0" smtClean="0"/>
              <a:t>, </a:t>
            </a:r>
            <a:r>
              <a:rPr lang="en-US" sz="2400" dirty="0" smtClean="0"/>
              <a:t>jusque</a:t>
            </a:r>
            <a:r>
              <a:rPr lang="en-US" sz="2400" dirty="0" smtClean="0"/>
              <a:t> </a:t>
            </a:r>
            <a:r>
              <a:rPr lang="en-US" sz="2400" dirty="0" smtClean="0"/>
              <a:t>là</a:t>
            </a:r>
            <a:r>
              <a:rPr lang="en-US" sz="2400" dirty="0" smtClean="0"/>
              <a:t> </a:t>
            </a:r>
            <a:r>
              <a:rPr lang="en-US" sz="2400" dirty="0" smtClean="0"/>
              <a:t>généralement</a:t>
            </a:r>
            <a:r>
              <a:rPr lang="en-US" sz="2400" dirty="0" smtClean="0"/>
              <a:t> </a:t>
            </a:r>
            <a:r>
              <a:rPr lang="en-US" sz="2400" dirty="0" smtClean="0"/>
              <a:t>cachés</a:t>
            </a:r>
            <a:r>
              <a:rPr lang="en-US" sz="2400" dirty="0" smtClean="0"/>
              <a:t> derrière des </a:t>
            </a:r>
            <a:r>
              <a:rPr lang="en-US" sz="2400" dirty="0" smtClean="0"/>
              <a:t>rideaux</a:t>
            </a:r>
            <a:r>
              <a:rPr lang="en-US" sz="2400" dirty="0" smtClean="0"/>
              <a:t> au fond de la </a:t>
            </a:r>
            <a:r>
              <a:rPr lang="en-US" sz="2400" dirty="0" smtClean="0"/>
              <a:t>salle</a:t>
            </a:r>
            <a:r>
              <a:rPr lang="en-US" sz="2400" dirty="0" smtClean="0"/>
              <a:t>, y </a:t>
            </a:r>
            <a:r>
              <a:rPr lang="en-US" sz="2400" dirty="0" smtClean="0"/>
              <a:t>étaient</a:t>
            </a:r>
            <a:r>
              <a:rPr lang="en-US" sz="2400" dirty="0" smtClean="0"/>
              <a:t> </a:t>
            </a:r>
            <a:r>
              <a:rPr lang="en-US" sz="2400" dirty="0" smtClean="0"/>
              <a:t>joués</a:t>
            </a:r>
            <a:r>
              <a:rPr lang="en-US" sz="2400" dirty="0" smtClean="0"/>
              <a:t> aux </a:t>
            </a:r>
            <a:r>
              <a:rPr lang="en-US" sz="2400" dirty="0" smtClean="0"/>
              <a:t>yeux</a:t>
            </a:r>
            <a:r>
              <a:rPr lang="en-US" sz="2400" dirty="0" smtClean="0"/>
              <a:t> de </a:t>
            </a:r>
            <a:r>
              <a:rPr lang="en-US" sz="2400" dirty="0" smtClean="0"/>
              <a:t>tous</a:t>
            </a:r>
            <a:r>
              <a:rPr lang="en-US" sz="2400" dirty="0" smtClean="0"/>
              <a:t>, en public. Le </a:t>
            </a:r>
            <a:r>
              <a:rPr lang="en-US" sz="2400" dirty="0" smtClean="0"/>
              <a:t>jeu</a:t>
            </a:r>
            <a:r>
              <a:rPr lang="en-US" sz="2400" dirty="0" smtClean="0"/>
              <a:t> de dames, </a:t>
            </a:r>
            <a:r>
              <a:rPr lang="en-US" sz="2400" dirty="0" smtClean="0"/>
              <a:t>extraordinairement</a:t>
            </a:r>
            <a:r>
              <a:rPr lang="en-US" sz="2400" dirty="0" smtClean="0"/>
              <a:t> </a:t>
            </a:r>
            <a:r>
              <a:rPr lang="en-US" sz="2400" dirty="0" smtClean="0"/>
              <a:t>populaire</a:t>
            </a:r>
            <a:r>
              <a:rPr lang="en-US" sz="2400" dirty="0" smtClean="0"/>
              <a:t> </a:t>
            </a:r>
            <a:r>
              <a:rPr lang="en-US" sz="2400" dirty="0" smtClean="0"/>
              <a:t>dans</a:t>
            </a:r>
            <a:r>
              <a:rPr lang="en-US" sz="2400" dirty="0" smtClean="0"/>
              <a:t> la France </a:t>
            </a:r>
            <a:r>
              <a:rPr lang="en-US" sz="2400" dirty="0" smtClean="0"/>
              <a:t>médiévale</a:t>
            </a:r>
            <a:r>
              <a:rPr lang="en-US" sz="2400" dirty="0" smtClean="0"/>
              <a:t>, </a:t>
            </a:r>
            <a:r>
              <a:rPr lang="en-US" sz="2400" dirty="0" smtClean="0"/>
              <a:t>était</a:t>
            </a:r>
            <a:r>
              <a:rPr lang="en-US" sz="2400" dirty="0" smtClean="0"/>
              <a:t> encore à </a:t>
            </a:r>
            <a:r>
              <a:rPr lang="en-US" sz="2400" dirty="0" smtClean="0"/>
              <a:t>cette</a:t>
            </a:r>
            <a:r>
              <a:rPr lang="en-US" sz="2400" dirty="0" smtClean="0"/>
              <a:t> époque </a:t>
            </a:r>
            <a:r>
              <a:rPr lang="en-US" sz="2400" dirty="0" smtClean="0"/>
              <a:t>l’un</a:t>
            </a:r>
            <a:r>
              <a:rPr lang="en-US" sz="2400" dirty="0" smtClean="0"/>
              <a:t> des </a:t>
            </a:r>
            <a:r>
              <a:rPr lang="en-US" sz="2400" dirty="0" smtClean="0"/>
              <a:t>jeux</a:t>
            </a:r>
            <a:r>
              <a:rPr lang="en-US" sz="2400" dirty="0" smtClean="0"/>
              <a:t> </a:t>
            </a:r>
            <a:r>
              <a:rPr lang="en-US" sz="2400" dirty="0" smtClean="0"/>
              <a:t>favoris</a:t>
            </a:r>
            <a:r>
              <a:rPr lang="en-US" sz="2400" dirty="0" smtClean="0"/>
              <a:t> des </a:t>
            </a:r>
            <a:r>
              <a:rPr lang="en-US" sz="2400" dirty="0" smtClean="0"/>
              <a:t>français</a:t>
            </a:r>
            <a:r>
              <a:rPr lang="en-US" sz="2400" dirty="0" smtClean="0"/>
              <a:t>. </a:t>
            </a:r>
            <a:r>
              <a:rPr lang="en-US" sz="2400" dirty="0" smtClean="0"/>
              <a:t>Dans</a:t>
            </a:r>
            <a:r>
              <a:rPr lang="en-US" sz="2400" dirty="0" smtClean="0"/>
              <a:t> les cafés de </a:t>
            </a:r>
            <a:r>
              <a:rPr lang="en-US" sz="2400" dirty="0" smtClean="0"/>
              <a:t>cette</a:t>
            </a:r>
            <a:r>
              <a:rPr lang="en-US" sz="2400" dirty="0" smtClean="0"/>
              <a:t> époque, les </a:t>
            </a:r>
            <a:r>
              <a:rPr lang="en-US" sz="2400" dirty="0" smtClean="0"/>
              <a:t>jeux</a:t>
            </a:r>
            <a:r>
              <a:rPr lang="en-US" sz="2400" dirty="0" smtClean="0"/>
              <a:t> </a:t>
            </a:r>
            <a:r>
              <a:rPr lang="en-US" sz="2400" dirty="0" smtClean="0"/>
              <a:t>d’échecs</a:t>
            </a:r>
            <a:r>
              <a:rPr lang="en-US" sz="2400" dirty="0" smtClean="0"/>
              <a:t>, de </a:t>
            </a:r>
            <a:r>
              <a:rPr lang="en-US" sz="2400" dirty="0" smtClean="0"/>
              <a:t>jacquet</a:t>
            </a:r>
            <a:r>
              <a:rPr lang="en-US" sz="2400" dirty="0" smtClean="0"/>
              <a:t>, et de dames </a:t>
            </a:r>
            <a:r>
              <a:rPr lang="en-US" sz="2400" dirty="0" smtClean="0"/>
              <a:t>semblent</a:t>
            </a:r>
            <a:r>
              <a:rPr lang="en-US" sz="2400" dirty="0" smtClean="0"/>
              <a:t> </a:t>
            </a:r>
            <a:r>
              <a:rPr lang="en-US" sz="2400" dirty="0" smtClean="0"/>
              <a:t>avoir</a:t>
            </a:r>
            <a:r>
              <a:rPr lang="en-US" sz="2400" dirty="0" smtClean="0"/>
              <a:t> </a:t>
            </a:r>
            <a:r>
              <a:rPr lang="en-US" sz="2400" dirty="0" smtClean="0"/>
              <a:t>eu</a:t>
            </a:r>
            <a:r>
              <a:rPr lang="en-US" sz="2400" dirty="0" smtClean="0"/>
              <a:t> des </a:t>
            </a:r>
            <a:r>
              <a:rPr lang="en-US" sz="2400" dirty="0" smtClean="0"/>
              <a:t>importances</a:t>
            </a:r>
            <a:r>
              <a:rPr lang="en-US" sz="2400" dirty="0" smtClean="0"/>
              <a:t> </a:t>
            </a:r>
            <a:r>
              <a:rPr lang="en-US" sz="2400" dirty="0" smtClean="0"/>
              <a:t>similaires</a:t>
            </a:r>
            <a:r>
              <a:rPr lang="en-US" sz="2400" dirty="0" smtClean="0"/>
              <a:t>. Il </a:t>
            </a:r>
            <a:r>
              <a:rPr lang="en-US" sz="2400" dirty="0" smtClean="0"/>
              <a:t>est</a:t>
            </a:r>
            <a:r>
              <a:rPr lang="en-US" sz="2400" dirty="0" smtClean="0"/>
              <a:t> </a:t>
            </a:r>
            <a:r>
              <a:rPr lang="en-US" sz="2400" dirty="0" smtClean="0"/>
              <a:t>d’ailleurs</a:t>
            </a:r>
            <a:r>
              <a:rPr lang="en-US" sz="2400" dirty="0" smtClean="0"/>
              <a:t> </a:t>
            </a:r>
            <a:r>
              <a:rPr lang="en-US" sz="2400" dirty="0" smtClean="0"/>
              <a:t>remarquable</a:t>
            </a:r>
            <a:r>
              <a:rPr lang="en-US" sz="2400" dirty="0" smtClean="0"/>
              <a:t> </a:t>
            </a:r>
            <a:r>
              <a:rPr lang="en-US" sz="2400" dirty="0" smtClean="0"/>
              <a:t>qu’une</a:t>
            </a:r>
            <a:r>
              <a:rPr lang="en-US" sz="2400" dirty="0" smtClean="0"/>
              <a:t> </a:t>
            </a:r>
            <a:r>
              <a:rPr lang="en-US" sz="2400" dirty="0" smtClean="0"/>
              <a:t>personne</a:t>
            </a:r>
            <a:r>
              <a:rPr lang="en-US" sz="2400" dirty="0" smtClean="0"/>
              <a:t> </a:t>
            </a:r>
            <a:r>
              <a:rPr lang="en-US" sz="2400" dirty="0" smtClean="0"/>
              <a:t>telle</a:t>
            </a:r>
            <a:r>
              <a:rPr lang="en-US" sz="2400" dirty="0" smtClean="0"/>
              <a:t> </a:t>
            </a:r>
            <a:r>
              <a:rPr lang="en-US" sz="2400" dirty="0" smtClean="0"/>
              <a:t>que</a:t>
            </a:r>
            <a:r>
              <a:rPr lang="en-US" sz="2400" dirty="0" smtClean="0"/>
              <a:t> </a:t>
            </a:r>
            <a:r>
              <a:rPr lang="en-US" sz="2400" dirty="0" smtClean="0"/>
              <a:t>Philidor</a:t>
            </a:r>
            <a:r>
              <a:rPr lang="en-US" sz="2400" dirty="0" smtClean="0"/>
              <a:t>, </a:t>
            </a:r>
            <a:r>
              <a:rPr lang="en-US" sz="2400" dirty="0" smtClean="0"/>
              <a:t>connu</a:t>
            </a:r>
            <a:r>
              <a:rPr lang="en-US" sz="2400" dirty="0" smtClean="0"/>
              <a:t> pour </a:t>
            </a:r>
            <a:r>
              <a:rPr lang="en-US" sz="2400" dirty="0" smtClean="0"/>
              <a:t>ses</a:t>
            </a:r>
            <a:r>
              <a:rPr lang="en-US" sz="2400" dirty="0" smtClean="0"/>
              <a:t> talents de </a:t>
            </a:r>
            <a:r>
              <a:rPr lang="en-US" sz="2400" dirty="0" smtClean="0"/>
              <a:t>compositeur</a:t>
            </a:r>
            <a:r>
              <a:rPr lang="en-US" sz="2400" dirty="0" smtClean="0"/>
              <a:t> de </a:t>
            </a:r>
            <a:r>
              <a:rPr lang="en-US" sz="2400" dirty="0" smtClean="0"/>
              <a:t>musique</a:t>
            </a:r>
            <a:r>
              <a:rPr lang="en-US" sz="2400" dirty="0" smtClean="0"/>
              <a:t>, de </a:t>
            </a:r>
            <a:r>
              <a:rPr lang="en-US" sz="2400" dirty="0" smtClean="0"/>
              <a:t>joueur</a:t>
            </a:r>
            <a:r>
              <a:rPr lang="en-US" sz="2400" dirty="0" smtClean="0"/>
              <a:t> </a:t>
            </a:r>
            <a:r>
              <a:rPr lang="en-US" sz="2400" dirty="0" smtClean="0"/>
              <a:t>d’échecs</a:t>
            </a:r>
            <a:r>
              <a:rPr lang="en-US" sz="2400" dirty="0" smtClean="0"/>
              <a:t> (et </a:t>
            </a:r>
            <a:r>
              <a:rPr lang="en-US" sz="2400" dirty="0" smtClean="0"/>
              <a:t>notamment</a:t>
            </a:r>
            <a:r>
              <a:rPr lang="en-US" sz="2400" dirty="0" smtClean="0"/>
              <a:t> pour y </a:t>
            </a:r>
            <a:r>
              <a:rPr lang="en-US" sz="2400" dirty="0" smtClean="0"/>
              <a:t>jouer</a:t>
            </a:r>
            <a:r>
              <a:rPr lang="en-US" sz="2400" dirty="0" smtClean="0"/>
              <a:t> « en </a:t>
            </a:r>
            <a:r>
              <a:rPr lang="en-US" sz="2400" dirty="0" smtClean="0"/>
              <a:t>aveugle</a:t>
            </a:r>
            <a:r>
              <a:rPr lang="en-US" sz="2400" dirty="0" smtClean="0"/>
              <a:t> »), et auteur d’un </a:t>
            </a:r>
            <a:r>
              <a:rPr lang="en-US" sz="2400" dirty="0" smtClean="0"/>
              <a:t>magnifique</a:t>
            </a:r>
            <a:r>
              <a:rPr lang="en-US" sz="2400" dirty="0" smtClean="0"/>
              <a:t> </a:t>
            </a:r>
            <a:r>
              <a:rPr lang="en-US" sz="2400" dirty="0" smtClean="0"/>
              <a:t>livre</a:t>
            </a:r>
            <a:r>
              <a:rPr lang="en-US" sz="2400" dirty="0" smtClean="0"/>
              <a:t> </a:t>
            </a:r>
            <a:r>
              <a:rPr lang="en-US" sz="2400" dirty="0" smtClean="0"/>
              <a:t>sur</a:t>
            </a:r>
            <a:r>
              <a:rPr lang="en-US" sz="2400" dirty="0" smtClean="0"/>
              <a:t> le </a:t>
            </a:r>
            <a:r>
              <a:rPr lang="en-US" sz="2400" dirty="0" smtClean="0"/>
              <a:t>jeu</a:t>
            </a:r>
            <a:r>
              <a:rPr lang="en-US" sz="2400" dirty="0" smtClean="0"/>
              <a:t> </a:t>
            </a:r>
            <a:r>
              <a:rPr lang="en-US" sz="2400" dirty="0" smtClean="0"/>
              <a:t>d’échecs</a:t>
            </a:r>
            <a:r>
              <a:rPr lang="en-US" sz="2400" dirty="0" smtClean="0"/>
              <a:t>, se </a:t>
            </a:r>
            <a:r>
              <a:rPr lang="en-US" sz="2400" dirty="0" smtClean="0"/>
              <a:t>plaignait</a:t>
            </a:r>
            <a:r>
              <a:rPr lang="en-US" sz="2400" dirty="0" smtClean="0"/>
              <a:t> de </a:t>
            </a:r>
            <a:r>
              <a:rPr lang="en-US" sz="2400" dirty="0" smtClean="0"/>
              <a:t>l’influence</a:t>
            </a:r>
            <a:r>
              <a:rPr lang="en-US" sz="2400" dirty="0" smtClean="0"/>
              <a:t> </a:t>
            </a:r>
            <a:r>
              <a:rPr lang="en-US" sz="2400" dirty="0" smtClean="0"/>
              <a:t>néfaste</a:t>
            </a:r>
            <a:r>
              <a:rPr lang="en-US" sz="2400" dirty="0" smtClean="0"/>
              <a:t> du </a:t>
            </a:r>
            <a:r>
              <a:rPr lang="en-US" sz="2400" dirty="0" smtClean="0"/>
              <a:t>jeu</a:t>
            </a:r>
            <a:r>
              <a:rPr lang="en-US" sz="2400" dirty="0" smtClean="0"/>
              <a:t> de dames </a:t>
            </a:r>
            <a:r>
              <a:rPr lang="en-US" sz="2400" dirty="0" smtClean="0"/>
              <a:t>sur</a:t>
            </a:r>
            <a:r>
              <a:rPr lang="en-US" sz="2400" dirty="0" smtClean="0"/>
              <a:t> le </a:t>
            </a:r>
            <a:r>
              <a:rPr lang="en-US" sz="2400" dirty="0" smtClean="0"/>
              <a:t>jeu</a:t>
            </a:r>
            <a:r>
              <a:rPr lang="en-US" sz="2400" dirty="0" smtClean="0"/>
              <a:t> </a:t>
            </a:r>
            <a:r>
              <a:rPr lang="en-US" sz="2400" dirty="0" smtClean="0"/>
              <a:t>d’échecs</a:t>
            </a:r>
            <a:r>
              <a:rPr lang="en-US" sz="2400" dirty="0" smtClean="0"/>
              <a:t> : </a:t>
            </a:r>
            <a:endParaRPr lang="fr-FR" sz="2400" dirty="0"/>
          </a:p>
        </p:txBody>
      </p:sp>
      <p:pic>
        <p:nvPicPr>
          <p:cNvPr id="16387" name="Picture 3" descr="Philidor2"/>
          <p:cNvPicPr>
            <a:picLocks noChangeAspect="1" noChangeArrowheads="1"/>
          </p:cNvPicPr>
          <p:nvPr/>
        </p:nvPicPr>
        <p:blipFill>
          <a:blip r:embed="rId1"/>
          <a:srcRect/>
          <a:stretch>
            <a:fillRect/>
          </a:stretch>
        </p:blipFill>
        <p:spPr bwMode="auto">
          <a:xfrm>
            <a:off x="0" y="0"/>
            <a:ext cx="1227138" cy="1676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JEU DE DAMES ET ECHECS</a:t>
            </a:r>
            <a:endParaRPr lang="fr-FR" dirty="0"/>
          </a:p>
        </p:txBody>
      </p:sp>
      <p:sp>
        <p:nvSpPr>
          <p:cNvPr id="3" name="Espace réservé du contenu 2"/>
          <p:cNvSpPr>
            <a:spLocks noGrp="1"/>
          </p:cNvSpPr>
          <p:nvPr>
            <p:ph idx="1"/>
          </p:nvPr>
        </p:nvSpPr>
        <p:spPr/>
        <p:txBody>
          <a:bodyPr/>
          <a:lstStyle/>
          <a:p>
            <a:r>
              <a:rPr lang="en-US" sz="2400" dirty="0" smtClean="0"/>
              <a:t>« De </a:t>
            </a:r>
            <a:r>
              <a:rPr lang="en-US" sz="2400" dirty="0" smtClean="0"/>
              <a:t>nombreux</a:t>
            </a:r>
            <a:r>
              <a:rPr lang="en-US" sz="2400" dirty="0" smtClean="0"/>
              <a:t> </a:t>
            </a:r>
            <a:r>
              <a:rPr lang="en-US" sz="2400" dirty="0" smtClean="0"/>
              <a:t>gentilhommes</a:t>
            </a:r>
            <a:r>
              <a:rPr lang="en-US" sz="2400" dirty="0" smtClean="0"/>
              <a:t>, y </a:t>
            </a:r>
            <a:r>
              <a:rPr lang="en-US" sz="2400" dirty="0" smtClean="0"/>
              <a:t>compris</a:t>
            </a:r>
            <a:r>
              <a:rPr lang="en-US" sz="2400" dirty="0" smtClean="0"/>
              <a:t> des </a:t>
            </a:r>
            <a:r>
              <a:rPr lang="en-US" sz="2400" dirty="0" smtClean="0"/>
              <a:t>maîtres</a:t>
            </a:r>
            <a:r>
              <a:rPr lang="en-US" sz="2400" dirty="0" smtClean="0"/>
              <a:t> </a:t>
            </a:r>
            <a:r>
              <a:rPr lang="en-US" sz="2400" dirty="0" smtClean="0"/>
              <a:t>d’échecs</a:t>
            </a:r>
            <a:r>
              <a:rPr lang="en-US" sz="2400" dirty="0" smtClean="0"/>
              <a:t>, </a:t>
            </a:r>
            <a:r>
              <a:rPr lang="en-US" sz="2400" dirty="0" smtClean="0"/>
              <a:t>confondent</a:t>
            </a:r>
            <a:r>
              <a:rPr lang="en-US" sz="2400" dirty="0" smtClean="0"/>
              <a:t> le </a:t>
            </a:r>
            <a:r>
              <a:rPr lang="en-US" sz="2400" dirty="0" smtClean="0"/>
              <a:t>jeu</a:t>
            </a:r>
            <a:r>
              <a:rPr lang="en-US" sz="2400" dirty="0" smtClean="0"/>
              <a:t> </a:t>
            </a:r>
            <a:r>
              <a:rPr lang="en-US" sz="2400" dirty="0" smtClean="0"/>
              <a:t>d’échecs</a:t>
            </a:r>
            <a:r>
              <a:rPr lang="en-US" sz="2400" dirty="0" smtClean="0"/>
              <a:t> avec le </a:t>
            </a:r>
            <a:r>
              <a:rPr lang="en-US" sz="2400" dirty="0" smtClean="0"/>
              <a:t>jeu</a:t>
            </a:r>
            <a:r>
              <a:rPr lang="en-US" sz="2400" dirty="0" smtClean="0"/>
              <a:t> de dames, </a:t>
            </a:r>
            <a:r>
              <a:rPr lang="en-US" sz="2400" dirty="0" smtClean="0"/>
              <a:t>que</a:t>
            </a:r>
            <a:r>
              <a:rPr lang="en-US" sz="2400" dirty="0" smtClean="0"/>
              <a:t> </a:t>
            </a:r>
            <a:r>
              <a:rPr lang="en-US" sz="2400" dirty="0" smtClean="0"/>
              <a:t>ce</a:t>
            </a:r>
            <a:r>
              <a:rPr lang="en-US" sz="2400" dirty="0" smtClean="0"/>
              <a:t> </a:t>
            </a:r>
            <a:r>
              <a:rPr lang="en-US" sz="2400" dirty="0" smtClean="0"/>
              <a:t>soit</a:t>
            </a:r>
            <a:r>
              <a:rPr lang="en-US" sz="2400" dirty="0" smtClean="0"/>
              <a:t> en France </a:t>
            </a:r>
            <a:r>
              <a:rPr lang="en-US" sz="2400" dirty="0" smtClean="0"/>
              <a:t>ou</a:t>
            </a:r>
            <a:r>
              <a:rPr lang="en-US" sz="2400" dirty="0" smtClean="0"/>
              <a:t> en </a:t>
            </a:r>
            <a:r>
              <a:rPr lang="en-US" sz="2400" dirty="0" smtClean="0"/>
              <a:t>Allemagne</a:t>
            </a:r>
            <a:r>
              <a:rPr lang="en-US" sz="2400" dirty="0" smtClean="0"/>
              <a:t> : </a:t>
            </a:r>
            <a:r>
              <a:rPr lang="en-US" sz="2400" dirty="0" smtClean="0"/>
              <a:t>ils</a:t>
            </a:r>
            <a:r>
              <a:rPr lang="en-US" sz="2400" dirty="0" smtClean="0"/>
              <a:t> ne </a:t>
            </a:r>
            <a:r>
              <a:rPr lang="en-US" sz="2400" dirty="0" smtClean="0"/>
              <a:t>cherchent</a:t>
            </a:r>
            <a:r>
              <a:rPr lang="en-US" sz="2400" dirty="0" smtClean="0"/>
              <a:t> pas à </a:t>
            </a:r>
            <a:r>
              <a:rPr lang="en-US" sz="2400" dirty="0" smtClean="0"/>
              <a:t>prendre</a:t>
            </a:r>
            <a:r>
              <a:rPr lang="en-US" sz="2400" dirty="0" smtClean="0"/>
              <a:t> le </a:t>
            </a:r>
            <a:r>
              <a:rPr lang="en-US" sz="2400" dirty="0" smtClean="0"/>
              <a:t>roi</a:t>
            </a:r>
            <a:r>
              <a:rPr lang="en-US" sz="2400" dirty="0" smtClean="0"/>
              <a:t> adverse </a:t>
            </a:r>
            <a:r>
              <a:rPr lang="en-US" sz="2400" dirty="0" smtClean="0"/>
              <a:t>dans</a:t>
            </a:r>
            <a:r>
              <a:rPr lang="en-US" sz="2400" dirty="0" smtClean="0"/>
              <a:t> </a:t>
            </a:r>
            <a:r>
              <a:rPr lang="en-US" sz="2400" dirty="0" smtClean="0"/>
              <a:t>leurs</a:t>
            </a:r>
            <a:r>
              <a:rPr lang="en-US" sz="2400" dirty="0" smtClean="0"/>
              <a:t> filets, </a:t>
            </a:r>
            <a:r>
              <a:rPr lang="en-US" sz="2400" dirty="0" smtClean="0"/>
              <a:t>mais</a:t>
            </a:r>
            <a:r>
              <a:rPr lang="en-US" sz="2400" dirty="0" smtClean="0"/>
              <a:t> </a:t>
            </a:r>
            <a:r>
              <a:rPr lang="en-US" sz="2400" dirty="0" smtClean="0"/>
              <a:t>essayent</a:t>
            </a:r>
            <a:r>
              <a:rPr lang="en-US" sz="2400" dirty="0" smtClean="0"/>
              <a:t> de </a:t>
            </a:r>
            <a:r>
              <a:rPr lang="en-US" sz="2400" dirty="0" smtClean="0"/>
              <a:t>promouvoir</a:t>
            </a:r>
            <a:r>
              <a:rPr lang="en-US" sz="2400" dirty="0" smtClean="0"/>
              <a:t> </a:t>
            </a:r>
            <a:r>
              <a:rPr lang="en-US" sz="2400" dirty="0" smtClean="0"/>
              <a:t>leurs</a:t>
            </a:r>
            <a:r>
              <a:rPr lang="en-US" sz="2400" dirty="0" smtClean="0"/>
              <a:t> </a:t>
            </a:r>
            <a:r>
              <a:rPr lang="en-US" sz="2400" dirty="0" smtClean="0"/>
              <a:t>pions</a:t>
            </a:r>
            <a:r>
              <a:rPr lang="en-US" sz="2400" dirty="0" smtClean="0"/>
              <a:t> et de </a:t>
            </a:r>
            <a:r>
              <a:rPr lang="en-US" sz="2400" dirty="0" smtClean="0"/>
              <a:t>gagner</a:t>
            </a:r>
            <a:r>
              <a:rPr lang="en-US" sz="2400" dirty="0" smtClean="0"/>
              <a:t> par la force brute » </a:t>
            </a:r>
            <a:r>
              <a:rPr lang="en-US" sz="2400" dirty="0" smtClean="0"/>
              <a:t>maugréait-il</a:t>
            </a:r>
            <a:r>
              <a:rPr lang="en-US" sz="2400" dirty="0" smtClean="0"/>
              <a:t>. </a:t>
            </a:r>
            <a:r>
              <a:rPr lang="en-US" sz="2400" dirty="0" smtClean="0"/>
              <a:t>Comme</a:t>
            </a:r>
            <a:r>
              <a:rPr lang="en-US" sz="2400" dirty="0" smtClean="0"/>
              <a:t> des </a:t>
            </a:r>
            <a:r>
              <a:rPr lang="en-US" sz="2400" dirty="0" smtClean="0"/>
              <a:t>intellectuels</a:t>
            </a:r>
            <a:r>
              <a:rPr lang="en-US" sz="2400" dirty="0" smtClean="0"/>
              <a:t> et artistes de </a:t>
            </a:r>
            <a:r>
              <a:rPr lang="en-US" sz="2400" dirty="0" smtClean="0"/>
              <a:t>l’époque</a:t>
            </a:r>
            <a:r>
              <a:rPr lang="en-US" sz="2400" dirty="0" smtClean="0"/>
              <a:t>, </a:t>
            </a:r>
            <a:r>
              <a:rPr lang="en-US" sz="2400" dirty="0" smtClean="0"/>
              <a:t>Philidor</a:t>
            </a:r>
            <a:r>
              <a:rPr lang="en-US" sz="2400" dirty="0" smtClean="0"/>
              <a:t> </a:t>
            </a:r>
            <a:r>
              <a:rPr lang="en-US" sz="2400" dirty="0" smtClean="0"/>
              <a:t>jouait</a:t>
            </a:r>
            <a:r>
              <a:rPr lang="en-US" sz="2400" dirty="0" smtClean="0"/>
              <a:t> </a:t>
            </a:r>
            <a:r>
              <a:rPr lang="en-US" sz="2400" dirty="0" smtClean="0"/>
              <a:t>aussi</a:t>
            </a:r>
            <a:r>
              <a:rPr lang="en-US" sz="2400" dirty="0" smtClean="0"/>
              <a:t> aux dames, et </a:t>
            </a:r>
            <a:r>
              <a:rPr lang="en-US" sz="2400" dirty="0" smtClean="0"/>
              <a:t>il</a:t>
            </a:r>
            <a:r>
              <a:rPr lang="en-US" sz="2400" dirty="0" smtClean="0"/>
              <a:t> a </a:t>
            </a:r>
            <a:r>
              <a:rPr lang="en-US" sz="2400" dirty="0" smtClean="0"/>
              <a:t>même</a:t>
            </a:r>
            <a:r>
              <a:rPr lang="en-US" sz="2400" dirty="0" smtClean="0"/>
              <a:t> </a:t>
            </a:r>
            <a:r>
              <a:rPr lang="en-US" sz="2400" dirty="0" smtClean="0"/>
              <a:t>composé</a:t>
            </a:r>
            <a:r>
              <a:rPr lang="en-US" sz="2400" dirty="0" smtClean="0"/>
              <a:t> des </a:t>
            </a:r>
            <a:r>
              <a:rPr lang="en-US" sz="2400" dirty="0" smtClean="0"/>
              <a:t>problèmes</a:t>
            </a:r>
            <a:r>
              <a:rPr lang="en-US" sz="2400" dirty="0" smtClean="0"/>
              <a:t>. Et, </a:t>
            </a:r>
            <a:r>
              <a:rPr lang="en-US" sz="2400" dirty="0" smtClean="0"/>
              <a:t>comme</a:t>
            </a:r>
            <a:r>
              <a:rPr lang="en-US" sz="2400" dirty="0" smtClean="0"/>
              <a:t> un enfant de son époque, </a:t>
            </a:r>
            <a:r>
              <a:rPr lang="en-US" sz="2400" dirty="0" smtClean="0"/>
              <a:t>Philidor</a:t>
            </a:r>
            <a:r>
              <a:rPr lang="en-US" sz="2400" dirty="0" smtClean="0"/>
              <a:t> ne </a:t>
            </a:r>
            <a:r>
              <a:rPr lang="en-US" sz="2400" dirty="0" smtClean="0"/>
              <a:t>sut</a:t>
            </a:r>
            <a:r>
              <a:rPr lang="en-US" sz="2400" dirty="0" smtClean="0"/>
              <a:t> pas </a:t>
            </a:r>
            <a:r>
              <a:rPr lang="en-US" sz="2400" dirty="0" smtClean="0"/>
              <a:t>résister</a:t>
            </a:r>
            <a:r>
              <a:rPr lang="en-US" sz="2400" dirty="0" smtClean="0"/>
              <a:t> aux </a:t>
            </a:r>
            <a:r>
              <a:rPr lang="en-US" sz="2400" dirty="0" smtClean="0"/>
              <a:t>courants</a:t>
            </a:r>
            <a:r>
              <a:rPr lang="en-US" sz="2400" dirty="0" smtClean="0"/>
              <a:t> de </a:t>
            </a:r>
            <a:r>
              <a:rPr lang="en-US" sz="2400" dirty="0" smtClean="0"/>
              <a:t>changement</a:t>
            </a:r>
            <a:r>
              <a:rPr lang="en-US" sz="2400" dirty="0" smtClean="0"/>
              <a:t> des </a:t>
            </a:r>
            <a:r>
              <a:rPr lang="en-US" sz="2400" dirty="0" smtClean="0"/>
              <a:t>années</a:t>
            </a:r>
            <a:r>
              <a:rPr lang="en-US" sz="2400" dirty="0" smtClean="0"/>
              <a:t> 1740.</a:t>
            </a:r>
            <a:endParaRPr lang="en-US" sz="2400" dirty="0" smtClean="0"/>
          </a:p>
          <a:p>
            <a:endParaRPr lang="en-US" dirty="0" smtClean="0"/>
          </a:p>
          <a:p>
            <a:endParaRPr lang="en-US" dirty="0" smtClean="0"/>
          </a:p>
          <a:p>
            <a:endParaRPr lang="en-US" dirty="0" smtClean="0"/>
          </a:p>
          <a:p>
            <a:endParaRPr lang="en-US" dirty="0" smtClean="0"/>
          </a:p>
          <a:p>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sz="2400" dirty="0" smtClean="0"/>
              <a:t> Il </a:t>
            </a:r>
            <a:r>
              <a:rPr lang="en-US" sz="2400" dirty="0" smtClean="0"/>
              <a:t>cassa</a:t>
            </a:r>
            <a:r>
              <a:rPr lang="en-US" sz="2400" dirty="0" smtClean="0"/>
              <a:t> la </a:t>
            </a:r>
            <a:r>
              <a:rPr lang="en-US" sz="2400" dirty="0" smtClean="0"/>
              <a:t>stratégie</a:t>
            </a:r>
            <a:r>
              <a:rPr lang="en-US" sz="2400" dirty="0" smtClean="0"/>
              <a:t> </a:t>
            </a:r>
            <a:r>
              <a:rPr lang="en-US" sz="2400" dirty="0" smtClean="0"/>
              <a:t>alors</a:t>
            </a:r>
            <a:r>
              <a:rPr lang="en-US" sz="2400" dirty="0" smtClean="0"/>
              <a:t> en vogue au </a:t>
            </a:r>
            <a:r>
              <a:rPr lang="en-US" sz="2400" dirty="0" smtClean="0"/>
              <a:t>jeu</a:t>
            </a:r>
            <a:r>
              <a:rPr lang="en-US" sz="2400" dirty="0" smtClean="0"/>
              <a:t> </a:t>
            </a:r>
            <a:r>
              <a:rPr lang="en-US" sz="2400" dirty="0" smtClean="0"/>
              <a:t>d’échecs</a:t>
            </a:r>
            <a:r>
              <a:rPr lang="en-US" sz="2400" dirty="0" smtClean="0"/>
              <a:t>, qui </a:t>
            </a:r>
            <a:r>
              <a:rPr lang="en-US" sz="2400" dirty="0" smtClean="0"/>
              <a:t>consistait</a:t>
            </a:r>
            <a:r>
              <a:rPr lang="en-US" sz="2400" dirty="0" smtClean="0"/>
              <a:t> à </a:t>
            </a:r>
            <a:r>
              <a:rPr lang="en-US" sz="2400" dirty="0" smtClean="0"/>
              <a:t>attaquer</a:t>
            </a:r>
            <a:r>
              <a:rPr lang="en-US" sz="2400" dirty="0" smtClean="0"/>
              <a:t> avec les </a:t>
            </a:r>
            <a:r>
              <a:rPr lang="en-US" sz="2400" dirty="0" smtClean="0"/>
              <a:t>pièces</a:t>
            </a:r>
            <a:r>
              <a:rPr lang="en-US" sz="2400" dirty="0" smtClean="0"/>
              <a:t> </a:t>
            </a:r>
            <a:r>
              <a:rPr lang="en-US" sz="2400" dirty="0" smtClean="0"/>
              <a:t>majeures</a:t>
            </a:r>
            <a:r>
              <a:rPr lang="en-US" sz="2400" dirty="0" smtClean="0"/>
              <a:t>, en </a:t>
            </a:r>
            <a:r>
              <a:rPr lang="en-US" sz="2400" dirty="0" smtClean="0"/>
              <a:t>négligeant</a:t>
            </a:r>
            <a:r>
              <a:rPr lang="en-US" sz="2400" dirty="0" smtClean="0"/>
              <a:t> les simples </a:t>
            </a:r>
            <a:r>
              <a:rPr lang="en-US" sz="2400" dirty="0" smtClean="0"/>
              <a:t>pions</a:t>
            </a:r>
            <a:r>
              <a:rPr lang="en-US" sz="2400" dirty="0" smtClean="0"/>
              <a:t>, pour au contraire </a:t>
            </a:r>
            <a:r>
              <a:rPr lang="en-US" sz="2400" dirty="0" smtClean="0"/>
              <a:t>mettre</a:t>
            </a:r>
            <a:r>
              <a:rPr lang="en-US" sz="2400" dirty="0" smtClean="0"/>
              <a:t> en </a:t>
            </a:r>
            <a:r>
              <a:rPr lang="en-US" sz="2400" dirty="0" smtClean="0"/>
              <a:t>évidence</a:t>
            </a:r>
            <a:r>
              <a:rPr lang="en-US" sz="2400" dirty="0" smtClean="0"/>
              <a:t> la </a:t>
            </a:r>
            <a:r>
              <a:rPr lang="en-US" sz="2400" dirty="0" smtClean="0"/>
              <a:t>valeur</a:t>
            </a:r>
            <a:r>
              <a:rPr lang="en-US" sz="2400" dirty="0" smtClean="0"/>
              <a:t> </a:t>
            </a:r>
            <a:r>
              <a:rPr lang="en-US" sz="2400" dirty="0" smtClean="0"/>
              <a:t>stratégique</a:t>
            </a:r>
            <a:r>
              <a:rPr lang="en-US" sz="2400" dirty="0" smtClean="0"/>
              <a:t> du </a:t>
            </a:r>
            <a:r>
              <a:rPr lang="en-US" sz="2400" dirty="0" smtClean="0"/>
              <a:t>pion</a:t>
            </a:r>
            <a:r>
              <a:rPr lang="en-US" sz="2400" dirty="0" smtClean="0"/>
              <a:t>. Au moment </a:t>
            </a:r>
            <a:r>
              <a:rPr lang="en-US" sz="2400" dirty="0" smtClean="0"/>
              <a:t>même</a:t>
            </a:r>
            <a:r>
              <a:rPr lang="en-US" sz="2400" dirty="0" smtClean="0"/>
              <a:t> </a:t>
            </a:r>
            <a:r>
              <a:rPr lang="en-US" sz="2400" dirty="0" smtClean="0"/>
              <a:t>où</a:t>
            </a:r>
            <a:r>
              <a:rPr lang="en-US" sz="2400" dirty="0" smtClean="0"/>
              <a:t> </a:t>
            </a:r>
            <a:r>
              <a:rPr lang="en-US" sz="2400" dirty="0" smtClean="0"/>
              <a:t>il</a:t>
            </a:r>
            <a:r>
              <a:rPr lang="en-US" sz="2400" dirty="0" smtClean="0"/>
              <a:t> </a:t>
            </a:r>
            <a:r>
              <a:rPr lang="en-US" sz="2400" dirty="0" smtClean="0"/>
              <a:t>reprochait</a:t>
            </a:r>
            <a:r>
              <a:rPr lang="en-US" sz="2400" dirty="0" smtClean="0"/>
              <a:t> aux </a:t>
            </a:r>
            <a:r>
              <a:rPr lang="en-US" sz="2400" dirty="0" smtClean="0"/>
              <a:t>joueurs</a:t>
            </a:r>
            <a:r>
              <a:rPr lang="en-US" sz="2400" dirty="0" smtClean="0"/>
              <a:t> </a:t>
            </a:r>
            <a:r>
              <a:rPr lang="en-US" sz="2400" dirty="0" smtClean="0"/>
              <a:t>d’échecs</a:t>
            </a:r>
            <a:r>
              <a:rPr lang="en-US" sz="2400" dirty="0" smtClean="0"/>
              <a:t> de </a:t>
            </a:r>
            <a:r>
              <a:rPr lang="en-US" sz="2400" dirty="0" smtClean="0"/>
              <a:t>jouer</a:t>
            </a:r>
            <a:r>
              <a:rPr lang="en-US" sz="2400" dirty="0" smtClean="0"/>
              <a:t> avec </a:t>
            </a:r>
            <a:r>
              <a:rPr lang="en-US" sz="2400" dirty="0" smtClean="0"/>
              <a:t>une</a:t>
            </a:r>
            <a:r>
              <a:rPr lang="en-US" sz="2400" dirty="0" smtClean="0"/>
              <a:t> </a:t>
            </a:r>
            <a:r>
              <a:rPr lang="en-US" sz="2400" dirty="0" smtClean="0"/>
              <a:t>stratégie</a:t>
            </a:r>
            <a:r>
              <a:rPr lang="en-US" sz="2400" dirty="0" smtClean="0"/>
              <a:t> de </a:t>
            </a:r>
            <a:r>
              <a:rPr lang="en-US" sz="2400" dirty="0" smtClean="0"/>
              <a:t>jeu</a:t>
            </a:r>
            <a:r>
              <a:rPr lang="en-US" sz="2400" dirty="0" smtClean="0"/>
              <a:t> de dames, </a:t>
            </a:r>
            <a:r>
              <a:rPr lang="en-US" sz="2400" dirty="0" smtClean="0"/>
              <a:t>Philidor</a:t>
            </a:r>
            <a:r>
              <a:rPr lang="en-US" sz="2400" dirty="0" smtClean="0"/>
              <a:t> </a:t>
            </a:r>
            <a:r>
              <a:rPr lang="en-US" sz="2400" dirty="0" smtClean="0"/>
              <a:t>conseillait</a:t>
            </a:r>
            <a:r>
              <a:rPr lang="en-US" sz="2400" dirty="0" smtClean="0"/>
              <a:t> de </a:t>
            </a:r>
            <a:r>
              <a:rPr lang="en-US" sz="2400" dirty="0" smtClean="0"/>
              <a:t>considérer</a:t>
            </a:r>
            <a:r>
              <a:rPr lang="en-US" sz="2400" dirty="0" smtClean="0"/>
              <a:t> le </a:t>
            </a:r>
            <a:r>
              <a:rPr lang="en-US" sz="2400" dirty="0" smtClean="0"/>
              <a:t>pion</a:t>
            </a:r>
            <a:r>
              <a:rPr lang="en-US" sz="2400" dirty="0" smtClean="0"/>
              <a:t> </a:t>
            </a:r>
            <a:r>
              <a:rPr lang="en-US" sz="2400" dirty="0" smtClean="0"/>
              <a:t>comme</a:t>
            </a:r>
            <a:r>
              <a:rPr lang="en-US" sz="2400" dirty="0" smtClean="0"/>
              <a:t> un </a:t>
            </a:r>
            <a:r>
              <a:rPr lang="en-US" sz="2400" dirty="0" smtClean="0"/>
              <a:t>élément</a:t>
            </a:r>
            <a:r>
              <a:rPr lang="en-US" sz="2400" dirty="0" smtClean="0"/>
              <a:t> </a:t>
            </a:r>
            <a:r>
              <a:rPr lang="en-US" sz="2400" dirty="0" smtClean="0"/>
              <a:t>d’une</a:t>
            </a:r>
            <a:r>
              <a:rPr lang="en-US" sz="2400" dirty="0" smtClean="0"/>
              <a:t> </a:t>
            </a:r>
            <a:r>
              <a:rPr lang="en-US" sz="2400" dirty="0" smtClean="0"/>
              <a:t>chaîne</a:t>
            </a:r>
            <a:r>
              <a:rPr lang="en-US" sz="2400" dirty="0" smtClean="0"/>
              <a:t>, et de ne pas </a:t>
            </a:r>
            <a:r>
              <a:rPr lang="en-US" sz="2400" dirty="0" smtClean="0"/>
              <a:t>l’isoler</a:t>
            </a:r>
            <a:r>
              <a:rPr lang="en-US" sz="2400" dirty="0" smtClean="0"/>
              <a:t>, </a:t>
            </a:r>
            <a:r>
              <a:rPr lang="en-US" sz="2400" dirty="0" smtClean="0"/>
              <a:t>ce</a:t>
            </a:r>
            <a:r>
              <a:rPr lang="en-US" sz="2400" dirty="0" smtClean="0"/>
              <a:t> qui </a:t>
            </a:r>
            <a:r>
              <a:rPr lang="en-US" sz="2400" dirty="0" smtClean="0"/>
              <a:t>l’affaiblissait</a:t>
            </a:r>
            <a:r>
              <a:rPr lang="en-US" sz="2400" dirty="0" smtClean="0"/>
              <a:t> ; </a:t>
            </a:r>
            <a:r>
              <a:rPr lang="en-US" sz="2400" dirty="0" smtClean="0"/>
              <a:t>il</a:t>
            </a:r>
            <a:r>
              <a:rPr lang="en-US" sz="2400" dirty="0" smtClean="0"/>
              <a:t> </a:t>
            </a:r>
            <a:r>
              <a:rPr lang="en-US" sz="2400" dirty="0" smtClean="0"/>
              <a:t>conseillait</a:t>
            </a:r>
            <a:r>
              <a:rPr lang="en-US" sz="2400" dirty="0" smtClean="0"/>
              <a:t> </a:t>
            </a:r>
            <a:r>
              <a:rPr lang="en-US" sz="2400" dirty="0" smtClean="0"/>
              <a:t>aussi</a:t>
            </a:r>
            <a:r>
              <a:rPr lang="en-US" sz="2400" dirty="0" smtClean="0"/>
              <a:t> de </a:t>
            </a:r>
            <a:r>
              <a:rPr lang="en-US" sz="2400" dirty="0" smtClean="0"/>
              <a:t>protéger</a:t>
            </a:r>
            <a:r>
              <a:rPr lang="en-US" sz="2400" dirty="0" smtClean="0"/>
              <a:t> les </a:t>
            </a:r>
            <a:r>
              <a:rPr lang="en-US" sz="2400" dirty="0" smtClean="0"/>
              <a:t>pions</a:t>
            </a:r>
            <a:r>
              <a:rPr lang="en-US" sz="2400" dirty="0" smtClean="0"/>
              <a:t> par des </a:t>
            </a:r>
            <a:r>
              <a:rPr lang="en-US" sz="2400" dirty="0" smtClean="0"/>
              <a:t>pièces</a:t>
            </a:r>
            <a:r>
              <a:rPr lang="en-US" sz="2400" dirty="0" smtClean="0"/>
              <a:t> </a:t>
            </a:r>
            <a:r>
              <a:rPr lang="en-US" sz="2400" dirty="0" smtClean="0"/>
              <a:t>majeures</a:t>
            </a:r>
            <a:r>
              <a:rPr lang="en-US" sz="2400" dirty="0" smtClean="0"/>
              <a:t>, en </a:t>
            </a:r>
            <a:r>
              <a:rPr lang="en-US" sz="2400" dirty="0" smtClean="0"/>
              <a:t>particulier</a:t>
            </a:r>
            <a:r>
              <a:rPr lang="en-US" sz="2400" dirty="0" smtClean="0"/>
              <a:t> les </a:t>
            </a:r>
            <a:r>
              <a:rPr lang="en-US" sz="2400" dirty="0" smtClean="0"/>
              <a:t>fous</a:t>
            </a:r>
            <a:r>
              <a:rPr lang="en-US" sz="2400" dirty="0" smtClean="0"/>
              <a:t>. </a:t>
            </a:r>
            <a:r>
              <a:rPr lang="en-US" sz="2400" dirty="0" smtClean="0"/>
              <a:t>Elément</a:t>
            </a:r>
            <a:r>
              <a:rPr lang="en-US" sz="2400" dirty="0" smtClean="0"/>
              <a:t> </a:t>
            </a:r>
            <a:r>
              <a:rPr lang="en-US" sz="2400" dirty="0" smtClean="0"/>
              <a:t>d’une</a:t>
            </a:r>
            <a:r>
              <a:rPr lang="en-US" sz="2400" dirty="0" smtClean="0"/>
              <a:t> </a:t>
            </a:r>
            <a:r>
              <a:rPr lang="en-US" sz="2400" dirty="0" smtClean="0"/>
              <a:t>chaîne</a:t>
            </a:r>
            <a:r>
              <a:rPr lang="en-US" sz="2400" dirty="0" smtClean="0"/>
              <a:t>, </a:t>
            </a:r>
            <a:r>
              <a:rPr lang="en-US" sz="2400" dirty="0" smtClean="0"/>
              <a:t>c’est</a:t>
            </a:r>
            <a:r>
              <a:rPr lang="en-US" sz="2400" dirty="0" smtClean="0"/>
              <a:t> </a:t>
            </a:r>
            <a:r>
              <a:rPr lang="en-US" sz="2400" dirty="0" smtClean="0"/>
              <a:t>exactement</a:t>
            </a:r>
            <a:r>
              <a:rPr lang="en-US" sz="2400" dirty="0" smtClean="0"/>
              <a:t> </a:t>
            </a:r>
            <a:r>
              <a:rPr lang="en-US" sz="2400" dirty="0" smtClean="0"/>
              <a:t>comme</a:t>
            </a:r>
            <a:r>
              <a:rPr lang="en-US" sz="2400" dirty="0" smtClean="0"/>
              <a:t> </a:t>
            </a:r>
            <a:r>
              <a:rPr lang="en-US" sz="2400" dirty="0" smtClean="0"/>
              <a:t>cela</a:t>
            </a:r>
            <a:r>
              <a:rPr lang="en-US" sz="2400" dirty="0" smtClean="0"/>
              <a:t> </a:t>
            </a:r>
            <a:r>
              <a:rPr lang="en-US" sz="2400" dirty="0" smtClean="0"/>
              <a:t>que</a:t>
            </a:r>
            <a:r>
              <a:rPr lang="en-US" sz="2400" dirty="0" smtClean="0"/>
              <a:t> les </a:t>
            </a:r>
            <a:r>
              <a:rPr lang="en-US" sz="2400" dirty="0" smtClean="0"/>
              <a:t>pions</a:t>
            </a:r>
            <a:r>
              <a:rPr lang="en-US" sz="2400" dirty="0" smtClean="0"/>
              <a:t> du </a:t>
            </a:r>
            <a:r>
              <a:rPr lang="en-US" sz="2400" dirty="0" smtClean="0"/>
              <a:t>jeu</a:t>
            </a:r>
            <a:r>
              <a:rPr lang="en-US" sz="2400" dirty="0" smtClean="0"/>
              <a:t> de dame </a:t>
            </a:r>
            <a:r>
              <a:rPr lang="en-US" sz="2400" dirty="0" smtClean="0"/>
              <a:t>progressent</a:t>
            </a:r>
            <a:r>
              <a:rPr lang="en-US" sz="2400" dirty="0" smtClean="0"/>
              <a:t>, </a:t>
            </a:r>
            <a:r>
              <a:rPr lang="en-US" sz="2400" dirty="0" smtClean="0"/>
              <a:t>évitant</a:t>
            </a:r>
            <a:r>
              <a:rPr lang="en-US" sz="2400" dirty="0" smtClean="0"/>
              <a:t> d’être </a:t>
            </a:r>
            <a:r>
              <a:rPr lang="en-US" sz="2400" dirty="0" smtClean="0"/>
              <a:t>isolés</a:t>
            </a:r>
            <a:r>
              <a:rPr lang="en-US" sz="2400" dirty="0" smtClean="0"/>
              <a:t> et se </a:t>
            </a:r>
            <a:r>
              <a:rPr lang="en-US" sz="2400" dirty="0" smtClean="0"/>
              <a:t>protégeant</a:t>
            </a:r>
            <a:r>
              <a:rPr lang="en-US" sz="2400" dirty="0" smtClean="0"/>
              <a:t> les </a:t>
            </a:r>
            <a:r>
              <a:rPr lang="en-US" sz="2400" dirty="0" smtClean="0"/>
              <a:t>uns</a:t>
            </a:r>
            <a:r>
              <a:rPr lang="en-US" sz="2400" dirty="0" smtClean="0"/>
              <a:t> les </a:t>
            </a:r>
            <a:r>
              <a:rPr lang="en-US" sz="2400" dirty="0" smtClean="0"/>
              <a:t>autres</a:t>
            </a:r>
            <a:r>
              <a:rPr lang="en-US" sz="2400" dirty="0" smtClean="0"/>
              <a:t>.</a:t>
            </a:r>
            <a:endParaRPr lang="fr-FR" sz="2400" dirty="0" smtClean="0"/>
          </a:p>
          <a:p>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marL="548640" indent="-411480" eaLnBrk="1" fontAlgn="auto" hangingPunct="1">
              <a:spcAft>
                <a:spcPts val="0"/>
              </a:spcAft>
              <a:buClr>
                <a:schemeClr val="tx1">
                  <a:shade val="95000"/>
                </a:schemeClr>
              </a:buClr>
              <a:buFont typeface="Wingdings 2"/>
              <a:buChar char=""/>
              <a:defRPr/>
            </a:pPr>
            <a:r>
              <a:rPr lang="en-US" dirty="0" smtClean="0"/>
              <a:t>Nous avons déjà vu qu’au 15</a:t>
            </a:r>
            <a:r>
              <a:rPr lang="en-US" baseline="30000" dirty="0" smtClean="0"/>
              <a:t>ème</a:t>
            </a:r>
            <a:r>
              <a:rPr lang="en-US" dirty="0" smtClean="0"/>
              <a:t> siècle, les échecs avaient emprunté la « dame volante » au jeu de dames. Au 18</a:t>
            </a:r>
            <a:r>
              <a:rPr lang="en-US" baseline="30000" dirty="0" smtClean="0"/>
              <a:t>ème</a:t>
            </a:r>
            <a:r>
              <a:rPr lang="en-US" dirty="0" smtClean="0"/>
              <a:t> siècle ils s’en inspirèrent pour développer une nouvelle stratégie ; mais ce n’était pas les premiers emprunts. L’une des caractéristiques du jeu d’échecs est la promotion du pion ; or, lorsque naquirent les échecs, vers 500 après J.C., le jeu de dames existait depuis plus de 2000 ans ; il ne fait pas de doute que la promotion du pion en reine, puis dame, au jeu d’échecs s’inspira de celle du pion en dame dans le jeu romain.</a:t>
            </a:r>
            <a:endParaRPr lang="fr-FR" dirty="0" smtClean="0"/>
          </a:p>
          <a:p>
            <a:pPr marL="548640" indent="-411480" eaLnBrk="1" fontAlgn="auto" hangingPunct="1">
              <a:spcAft>
                <a:spcPts val="0"/>
              </a:spcAft>
              <a:buClr>
                <a:schemeClr val="tx1">
                  <a:shade val="95000"/>
                </a:schemeClr>
              </a:buClr>
              <a:buFont typeface="Wingdings 2"/>
              <a:buChar char=""/>
              <a:defRPr/>
            </a:pP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214422"/>
          </a:xfrm>
        </p:spPr>
        <p:txBody>
          <a:bodyPr/>
          <a:lstStyle/>
          <a:p>
            <a:pPr eaLnBrk="1" fontAlgn="auto" hangingPunct="1">
              <a:spcAft>
                <a:spcPts val="0"/>
              </a:spcAft>
              <a:defRPr/>
            </a:pPr>
            <a:r>
              <a:rPr lang="fr-FR" dirty="0" smtClean="0"/>
              <a:t>4000 ans de Jeu de Dames</a:t>
            </a:r>
            <a:endParaRPr lang="fr-FR" dirty="0"/>
          </a:p>
        </p:txBody>
      </p:sp>
      <p:sp>
        <p:nvSpPr>
          <p:cNvPr id="3" name="Espace réservé du contenu 2"/>
          <p:cNvSpPr>
            <a:spLocks noGrp="1"/>
          </p:cNvSpPr>
          <p:nvPr>
            <p:ph idx="1"/>
          </p:nvPr>
        </p:nvSpPr>
        <p:spPr>
          <a:xfrm>
            <a:off x="457200" y="857232"/>
            <a:ext cx="8229600" cy="5451493"/>
          </a:xfrm>
        </p:spPr>
        <p:txBody>
          <a:bodyPr>
            <a:noAutofit/>
          </a:bodyPr>
          <a:lstStyle/>
          <a:p>
            <a:pPr marL="548640" indent="-411480" eaLnBrk="1" fontAlgn="auto" hangingPunct="1">
              <a:spcAft>
                <a:spcPts val="0"/>
              </a:spcAft>
              <a:buClr>
                <a:schemeClr val="tx1">
                  <a:shade val="95000"/>
                </a:schemeClr>
              </a:buClr>
              <a:buFont typeface="Arial" panose="020B0604020202020204" pitchFamily="34" charset="0"/>
              <a:buChar char="•"/>
              <a:defRPr/>
            </a:pPr>
            <a:r>
              <a:rPr lang="en-US" sz="2400" dirty="0"/>
              <a:t>Une forme primitive de jeu de dames, avec la règle de capture par saut du pion existait déjà il y a 40 siècles.</a:t>
            </a:r>
            <a:endParaRPr lang="fr-FR" sz="2400" dirty="0"/>
          </a:p>
          <a:p>
            <a:pPr marL="548640" indent="-411480" eaLnBrk="1" fontAlgn="auto" hangingPunct="1">
              <a:spcAft>
                <a:spcPts val="0"/>
              </a:spcAft>
              <a:buClr>
                <a:schemeClr val="tx1">
                  <a:shade val="95000"/>
                </a:schemeClr>
              </a:buClr>
              <a:buFont typeface="Arial" panose="020B0604020202020204" pitchFamily="34" charset="0"/>
              <a:buChar char="•"/>
              <a:defRPr/>
            </a:pPr>
            <a:r>
              <a:rPr lang="en-US" sz="2400" dirty="0"/>
              <a:t>Les Africains déplaçaient des pierres ou des coquillages sur des lignes traçées sur le sable. Comme dans les règles actuelles, ils prenaient les pièces en sautant par </a:t>
            </a:r>
            <a:r>
              <a:rPr lang="en-US" sz="2400" dirty="0" smtClean="0"/>
              <a:t>dessus.Ce</a:t>
            </a:r>
            <a:r>
              <a:rPr lang="en-US" sz="2400" dirty="0" smtClean="0"/>
              <a:t> </a:t>
            </a:r>
            <a:r>
              <a:rPr lang="en-US" sz="2400" dirty="0"/>
              <a:t>jeu n’était pas encore un véritable jeu de dames, car les pièces se déplaçaient dans toutes les directions et les règles ne comportaient pas de promotion du </a:t>
            </a:r>
            <a:r>
              <a:rPr lang="en-US" sz="2400" dirty="0" smtClean="0"/>
              <a:t>pion.Le</a:t>
            </a:r>
            <a:r>
              <a:rPr lang="en-US" sz="2400" dirty="0" smtClean="0"/>
              <a:t> </a:t>
            </a:r>
            <a:r>
              <a:rPr lang="en-US" sz="2400" dirty="0"/>
              <a:t>jeu de dames est né entre 2000 et 1500 avant J.C., lorsqu’un Africain a inventé la promotion du </a:t>
            </a:r>
            <a:r>
              <a:rPr lang="en-US" sz="2400" dirty="0" smtClean="0"/>
              <a:t>pion.A</a:t>
            </a:r>
            <a:r>
              <a:rPr lang="en-US" sz="2400" dirty="0" smtClean="0"/>
              <a:t> </a:t>
            </a:r>
            <a:r>
              <a:rPr lang="en-US" sz="2400" dirty="0"/>
              <a:t>partir de ce moment là, le déplacement et la prise arrière ne furent autorisés que pour une pièce qui avait atteint la ligne arrière de </a:t>
            </a:r>
            <a:r>
              <a:rPr lang="en-US" sz="2400" dirty="0" smtClean="0"/>
              <a:t>l’adversaire.Le</a:t>
            </a:r>
            <a:r>
              <a:rPr lang="en-US" sz="2400" dirty="0" smtClean="0"/>
              <a:t> </a:t>
            </a:r>
            <a:r>
              <a:rPr lang="en-US" sz="2400" dirty="0"/>
              <a:t>nouveau jeu se pratiquait sur damier quadrillé de 25 points, chacun des joueurs commençant avec 12 pièces :</a:t>
            </a:r>
            <a:endParaRPr lang="fr-FR" sz="2400" dirty="0"/>
          </a:p>
          <a:p>
            <a:pPr marL="548640" indent="-411480" eaLnBrk="1" fontAlgn="auto" hangingPunct="1">
              <a:spcAft>
                <a:spcPts val="0"/>
              </a:spcAft>
              <a:buClr>
                <a:schemeClr val="tx1">
                  <a:shade val="95000"/>
                </a:schemeClr>
              </a:buClr>
              <a:buFont typeface="Arial" panose="020B0604020202020204" pitchFamily="34" charset="0"/>
              <a:buChar char="•"/>
              <a:defRPr/>
            </a:pPr>
            <a:endParaRPr lang="fr-FR" sz="2400" dirty="0"/>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r>
              <a:rPr lang="en-US" u="sng" dirty="0" smtClean="0"/>
              <a:t>Abolition du soufflage : 19</a:t>
            </a:r>
            <a:r>
              <a:rPr lang="en-US" u="sng" baseline="30000" dirty="0" smtClean="0"/>
              <a:t>ème</a:t>
            </a:r>
            <a:r>
              <a:rPr lang="en-US" u="sng" dirty="0" smtClean="0"/>
              <a:t> siècle</a:t>
            </a:r>
            <a:br>
              <a:rPr lang="fr-FR" dirty="0" smtClean="0"/>
            </a:br>
            <a:endParaRPr lang="fr-FR" dirty="0"/>
          </a:p>
        </p:txBody>
      </p:sp>
      <p:sp>
        <p:nvSpPr>
          <p:cNvPr id="3" name="Espace réservé du contenu 2"/>
          <p:cNvSpPr>
            <a:spLocks noGrp="1"/>
          </p:cNvSpPr>
          <p:nvPr>
            <p:ph idx="1"/>
          </p:nvPr>
        </p:nvSpPr>
        <p:spPr/>
        <p:txBody>
          <a:bodyPr>
            <a:normAutofit/>
          </a:bodyPr>
          <a:lstStyle/>
          <a:p>
            <a:pPr marL="548640" indent="-411480" eaLnBrk="1" fontAlgn="auto" hangingPunct="1">
              <a:spcAft>
                <a:spcPts val="0"/>
              </a:spcAft>
              <a:buClr>
                <a:schemeClr val="tx1">
                  <a:shade val="95000"/>
                </a:schemeClr>
              </a:buClr>
              <a:buFont typeface="Wingdings 2"/>
              <a:buChar char=""/>
              <a:defRPr/>
            </a:pPr>
            <a:r>
              <a:rPr lang="en-US" sz="2400" dirty="0" smtClean="0"/>
              <a:t>Le soufflage était une règle qui concernait surtout les parties jouées dans les cafés. Les problémistes, ainsi que les joueurs qui étudiaient toutes les finesses du jeu (notons que les problèmes n’ont été rendus possibles que par la règle de la prise obligatoire au 15</a:t>
            </a:r>
            <a:r>
              <a:rPr lang="en-US" sz="2400" baseline="30000" dirty="0" smtClean="0"/>
              <a:t>ème</a:t>
            </a:r>
            <a:r>
              <a:rPr lang="en-US" sz="2400" dirty="0" smtClean="0"/>
              <a:t> siècle, avant ils n’existaient pas) devaient ne pas prendre en compte la règle du soufflage. Il y avait donc, pour cette raison, une grande différence entre les combinaisons jouées dans le jeu, et celles inventées dans les études. Voyez par exemple cette position :</a:t>
            </a:r>
            <a:endParaRPr lang="fr-FR" sz="2400" dirty="0" smtClean="0"/>
          </a:p>
          <a:p>
            <a:pPr marL="548640" indent="-411480" eaLnBrk="1" fontAlgn="auto" hangingPunct="1">
              <a:spcAft>
                <a:spcPts val="0"/>
              </a:spcAft>
              <a:buClr>
                <a:schemeClr val="tx1">
                  <a:shade val="95000"/>
                </a:schemeClr>
              </a:buClr>
              <a:buFont typeface="Wingdings 2"/>
              <a:buChar char=""/>
              <a:defRPr/>
            </a:pP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Espace réservé du contenu 3" descr="http://alemanni.pagesperso-orange.fr/images1/souffler1.jpg"/>
          <p:cNvPicPr>
            <a:picLocks noGrp="1"/>
          </p:cNvPicPr>
          <p:nvPr>
            <p:ph idx="1"/>
          </p:nvPr>
        </p:nvPicPr>
        <p:blipFill>
          <a:blip r:embed="rId1"/>
          <a:srcRect/>
          <a:stretch>
            <a:fillRect/>
          </a:stretch>
        </p:blipFill>
        <p:spPr>
          <a:xfrm>
            <a:off x="1979613" y="1700213"/>
            <a:ext cx="4643437" cy="45720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u contenu 2"/>
          <p:cNvSpPr>
            <a:spLocks noGrp="1"/>
          </p:cNvSpPr>
          <p:nvPr>
            <p:ph idx="1"/>
          </p:nvPr>
        </p:nvSpPr>
        <p:spPr/>
        <p:txBody>
          <a:bodyPr/>
          <a:lstStyle/>
          <a:p>
            <a:pPr eaLnBrk="1" hangingPunct="1"/>
            <a:r>
              <a:rPr lang="en-US" dirty="0" smtClean="0"/>
              <a:t>Les </a:t>
            </a:r>
            <a:r>
              <a:rPr lang="en-US" dirty="0" smtClean="0"/>
              <a:t>blancs</a:t>
            </a:r>
            <a:r>
              <a:rPr lang="en-US" dirty="0" smtClean="0"/>
              <a:t> </a:t>
            </a:r>
            <a:r>
              <a:rPr lang="en-US" dirty="0" smtClean="0"/>
              <a:t>gagnent</a:t>
            </a:r>
            <a:r>
              <a:rPr lang="en-US" dirty="0" smtClean="0"/>
              <a:t> </a:t>
            </a:r>
            <a:r>
              <a:rPr lang="en-US" dirty="0" smtClean="0"/>
              <a:t>comme</a:t>
            </a:r>
            <a:r>
              <a:rPr lang="en-US" dirty="0" smtClean="0"/>
              <a:t> suit : 33-28 (22x33), 24-13 (13x24), 27-21 (16x27), 31x4. La </a:t>
            </a:r>
            <a:r>
              <a:rPr lang="en-US" dirty="0" smtClean="0"/>
              <a:t>règle</a:t>
            </a:r>
            <a:r>
              <a:rPr lang="en-US" dirty="0" smtClean="0"/>
              <a:t> du </a:t>
            </a:r>
            <a:r>
              <a:rPr lang="en-US" dirty="0" smtClean="0"/>
              <a:t>soufflage</a:t>
            </a:r>
            <a:r>
              <a:rPr lang="en-US" dirty="0" smtClean="0"/>
              <a:t> </a:t>
            </a:r>
            <a:r>
              <a:rPr lang="en-US" dirty="0" smtClean="0"/>
              <a:t>empêche</a:t>
            </a:r>
            <a:r>
              <a:rPr lang="en-US" dirty="0" smtClean="0"/>
              <a:t> </a:t>
            </a:r>
            <a:r>
              <a:rPr lang="en-US" dirty="0" smtClean="0"/>
              <a:t>d’exécuter</a:t>
            </a:r>
            <a:r>
              <a:rPr lang="en-US" dirty="0" smtClean="0"/>
              <a:t> la </a:t>
            </a:r>
            <a:r>
              <a:rPr lang="en-US" dirty="0" smtClean="0"/>
              <a:t>combinaison</a:t>
            </a:r>
            <a:r>
              <a:rPr lang="en-US" dirty="0" smtClean="0"/>
              <a:t> </a:t>
            </a:r>
            <a:r>
              <a:rPr lang="en-US" dirty="0" smtClean="0"/>
              <a:t>lors</a:t>
            </a:r>
            <a:r>
              <a:rPr lang="en-US" dirty="0" smtClean="0"/>
              <a:t> </a:t>
            </a:r>
            <a:r>
              <a:rPr lang="en-US" dirty="0" smtClean="0"/>
              <a:t>d’une</a:t>
            </a:r>
            <a:r>
              <a:rPr lang="en-US" dirty="0" smtClean="0"/>
              <a:t> </a:t>
            </a:r>
            <a:r>
              <a:rPr lang="en-US" dirty="0" smtClean="0"/>
              <a:t>partie</a:t>
            </a:r>
            <a:r>
              <a:rPr lang="en-US" dirty="0" smtClean="0"/>
              <a:t>. En </a:t>
            </a:r>
            <a:r>
              <a:rPr lang="en-US" dirty="0" smtClean="0"/>
              <a:t>effet</a:t>
            </a:r>
            <a:r>
              <a:rPr lang="en-US" dirty="0" smtClean="0"/>
              <a:t>, les noirs </a:t>
            </a:r>
            <a:r>
              <a:rPr lang="en-US" dirty="0" smtClean="0"/>
              <a:t>acceptent</a:t>
            </a:r>
            <a:r>
              <a:rPr lang="en-US" dirty="0" smtClean="0"/>
              <a:t> les captures 22x33 et 13x24 </a:t>
            </a:r>
            <a:r>
              <a:rPr lang="en-US" dirty="0" smtClean="0"/>
              <a:t>mais</a:t>
            </a:r>
            <a:r>
              <a:rPr lang="en-US" dirty="0" smtClean="0"/>
              <a:t> </a:t>
            </a:r>
            <a:r>
              <a:rPr lang="en-US" dirty="0" smtClean="0"/>
              <a:t>refusent</a:t>
            </a:r>
            <a:r>
              <a:rPr lang="en-US" dirty="0" smtClean="0"/>
              <a:t> 16x27. </a:t>
            </a:r>
            <a:r>
              <a:rPr lang="en-US" dirty="0" smtClean="0"/>
              <a:t>Ils</a:t>
            </a:r>
            <a:r>
              <a:rPr lang="en-US" dirty="0" smtClean="0"/>
              <a:t> </a:t>
            </a:r>
            <a:r>
              <a:rPr lang="en-US" dirty="0" smtClean="0"/>
              <a:t>perdent</a:t>
            </a:r>
            <a:r>
              <a:rPr lang="en-US" dirty="0" smtClean="0"/>
              <a:t> </a:t>
            </a:r>
            <a:r>
              <a:rPr lang="en-US" dirty="0" smtClean="0"/>
              <a:t>donc</a:t>
            </a:r>
            <a:r>
              <a:rPr lang="en-US" dirty="0" smtClean="0"/>
              <a:t> le </a:t>
            </a:r>
            <a:r>
              <a:rPr lang="en-US" dirty="0" smtClean="0"/>
              <a:t>pion</a:t>
            </a:r>
            <a:r>
              <a:rPr lang="en-US" dirty="0" smtClean="0"/>
              <a:t> 16, </a:t>
            </a:r>
            <a:r>
              <a:rPr lang="en-US" dirty="0" smtClean="0"/>
              <a:t>mais</a:t>
            </a:r>
            <a:r>
              <a:rPr lang="en-US" dirty="0" smtClean="0"/>
              <a:t> </a:t>
            </a:r>
            <a:r>
              <a:rPr lang="en-US" dirty="0" smtClean="0"/>
              <a:t>sont</a:t>
            </a:r>
            <a:r>
              <a:rPr lang="en-US" dirty="0" smtClean="0"/>
              <a:t> </a:t>
            </a:r>
            <a:r>
              <a:rPr lang="en-US" dirty="0" smtClean="0"/>
              <a:t>finalement</a:t>
            </a:r>
            <a:r>
              <a:rPr lang="en-US" dirty="0" smtClean="0"/>
              <a:t> </a:t>
            </a:r>
            <a:r>
              <a:rPr lang="en-US" dirty="0" smtClean="0"/>
              <a:t>gagnants</a:t>
            </a:r>
            <a:r>
              <a:rPr lang="en-US" dirty="0" smtClean="0"/>
              <a:t> d’un </a:t>
            </a:r>
            <a:r>
              <a:rPr lang="en-US" dirty="0" smtClean="0"/>
              <a:t>pion</a:t>
            </a:r>
            <a:r>
              <a:rPr lang="en-US" dirty="0" smtClean="0"/>
              <a:t>.</a:t>
            </a:r>
            <a:endParaRPr lang="fr-FR" dirty="0" smtClean="0"/>
          </a:p>
          <a:p>
            <a:pPr eaLnBrk="1" hangingPunct="1"/>
            <a:endParaRPr lang="fr-FR"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665807"/>
          </a:xfrm>
        </p:spPr>
        <p:txBody>
          <a:bodyPr>
            <a:normAutofit fontScale="25000" lnSpcReduction="20000"/>
          </a:bodyPr>
          <a:lstStyle/>
          <a:p>
            <a:pPr marL="548640" indent="-411480" eaLnBrk="1" fontAlgn="auto" hangingPunct="1">
              <a:spcAft>
                <a:spcPts val="0"/>
              </a:spcAft>
              <a:buClr>
                <a:schemeClr val="tx1">
                  <a:shade val="95000"/>
                </a:schemeClr>
              </a:buClr>
              <a:buFont typeface="Wingdings 2"/>
              <a:buChar char=""/>
              <a:defRPr/>
            </a:pPr>
            <a:r>
              <a:rPr lang="en-US" sz="9600" dirty="0" smtClean="0"/>
              <a:t>Au 19</a:t>
            </a:r>
            <a:r>
              <a:rPr lang="en-US" sz="9600" baseline="30000" dirty="0" smtClean="0"/>
              <a:t>ème</a:t>
            </a:r>
            <a:r>
              <a:rPr lang="en-US" sz="9600" dirty="0" smtClean="0"/>
              <a:t> siècle, le développement du chemin de fer et des routes permit aux gens de voyager, et d’organiser des rencontres. Des joueurs hollandais vinrent en France pour rencontrer des joueurs français. L’honneur national étant en jeu, les 2 camps firent tout leur possible pour gagner ; les deux camps </a:t>
            </a:r>
            <a:r>
              <a:rPr lang="en-US" sz="9600" dirty="0" smtClean="0"/>
              <a:t>étaient</a:t>
            </a:r>
            <a:r>
              <a:rPr lang="en-US" sz="9600" dirty="0" smtClean="0"/>
              <a:t> </a:t>
            </a:r>
            <a:r>
              <a:rPr lang="en-US" sz="9600" dirty="0" smtClean="0"/>
              <a:t>composés</a:t>
            </a:r>
            <a:r>
              <a:rPr lang="en-US" sz="9600" dirty="0" smtClean="0"/>
              <a:t>  de </a:t>
            </a:r>
            <a:r>
              <a:rPr lang="en-US" sz="9600" dirty="0" smtClean="0"/>
              <a:t>joueurs très forts, qui voulaient montrer toutes leurs capacités ; </a:t>
            </a:r>
            <a:r>
              <a:rPr lang="en-US" sz="9600" dirty="0" smtClean="0"/>
              <a:t>ils</a:t>
            </a:r>
            <a:r>
              <a:rPr lang="en-US" sz="9600" dirty="0" smtClean="0"/>
              <a:t> </a:t>
            </a:r>
            <a:r>
              <a:rPr lang="en-US" sz="9600" dirty="0" smtClean="0"/>
              <a:t>voyaient</a:t>
            </a:r>
            <a:r>
              <a:rPr lang="en-US" sz="9600" dirty="0" smtClean="0"/>
              <a:t> </a:t>
            </a:r>
            <a:r>
              <a:rPr lang="en-US" sz="9600" dirty="0" smtClean="0"/>
              <a:t>loin,élaboraient</a:t>
            </a:r>
            <a:r>
              <a:rPr lang="en-US" sz="9600" dirty="0" smtClean="0"/>
              <a:t> des </a:t>
            </a:r>
            <a:r>
              <a:rPr lang="en-US" sz="9600" dirty="0" smtClean="0"/>
              <a:t>combinaisons</a:t>
            </a:r>
            <a:r>
              <a:rPr lang="en-US" sz="9600" dirty="0" smtClean="0"/>
              <a:t> </a:t>
            </a:r>
            <a:r>
              <a:rPr lang="en-US" sz="9600" dirty="0" smtClean="0"/>
              <a:t>pour écraser leurs adversaires, </a:t>
            </a:r>
            <a:r>
              <a:rPr lang="en-US" sz="9600" dirty="0" smtClean="0"/>
              <a:t>mais</a:t>
            </a:r>
            <a:r>
              <a:rPr lang="en-US" sz="9600" dirty="0" smtClean="0"/>
              <a:t> </a:t>
            </a:r>
            <a:r>
              <a:rPr lang="en-US" sz="9600" dirty="0" smtClean="0"/>
              <a:t>la </a:t>
            </a:r>
            <a:r>
              <a:rPr lang="en-US" sz="9600" dirty="0" smtClean="0"/>
              <a:t>règle</a:t>
            </a:r>
            <a:r>
              <a:rPr lang="en-US" sz="9600" dirty="0" smtClean="0"/>
              <a:t> du </a:t>
            </a:r>
            <a:r>
              <a:rPr lang="en-US" sz="9600" dirty="0" smtClean="0"/>
              <a:t>soufflage</a:t>
            </a:r>
            <a:r>
              <a:rPr lang="en-US" sz="9600" dirty="0" smtClean="0"/>
              <a:t> </a:t>
            </a:r>
            <a:r>
              <a:rPr lang="en-US" sz="9600" dirty="0" smtClean="0"/>
              <a:t>les bloquait ; peu de temps après, à la fin du </a:t>
            </a:r>
            <a:r>
              <a:rPr lang="en-US" sz="9600" dirty="0" smtClean="0"/>
              <a:t>19</a:t>
            </a:r>
            <a:r>
              <a:rPr lang="en-US" sz="9600" baseline="30000" dirty="0" smtClean="0"/>
              <a:t>ème</a:t>
            </a:r>
            <a:r>
              <a:rPr lang="en-US" sz="9600" dirty="0" smtClean="0"/>
              <a:t>siècle</a:t>
            </a:r>
            <a:r>
              <a:rPr lang="en-US" sz="9600" dirty="0" smtClean="0"/>
              <a:t>, cette règle fut abolie (cette abolition s’étala cependant sur quelques années selon les régions). Les îles britanniques firent de même au siècle suivant. A partir de là, le jeu de dames fut un jeu associant à la fois stratégie et combinaisons. </a:t>
            </a:r>
            <a:r>
              <a:rPr lang="en-US" sz="9600" dirty="0" smtClean="0"/>
              <a:t>La  </a:t>
            </a:r>
            <a:r>
              <a:rPr lang="en-US" sz="9600" dirty="0" smtClean="0"/>
              <a:t>variété</a:t>
            </a:r>
            <a:r>
              <a:rPr lang="en-US" sz="9600" dirty="0" smtClean="0"/>
              <a:t> la plus </a:t>
            </a:r>
            <a:r>
              <a:rPr lang="en-US" sz="9600" dirty="0" smtClean="0"/>
              <a:t>sophistiquée</a:t>
            </a:r>
            <a:r>
              <a:rPr lang="en-US" sz="9600" dirty="0" smtClean="0"/>
              <a:t>  </a:t>
            </a:r>
            <a:r>
              <a:rPr lang="en-US" sz="9600" dirty="0" smtClean="0"/>
              <a:t>est le jeu de dames à la polonaise, devenu jeu de dames international, avec ses 100 cases, la dame volante, les prise multiples, et la prise en arrière du pion.</a:t>
            </a:r>
            <a:endParaRPr lang="fr-FR" sz="9600" dirty="0" smtClean="0"/>
          </a:p>
          <a:p>
            <a:pPr marL="548640" indent="-411480" eaLnBrk="1" fontAlgn="auto" hangingPunct="1">
              <a:spcAft>
                <a:spcPts val="0"/>
              </a:spcAft>
              <a:buClr>
                <a:schemeClr val="tx1">
                  <a:shade val="95000"/>
                </a:schemeClr>
              </a:buClr>
              <a:buFont typeface="Wingdings 2"/>
              <a:buChar char=""/>
              <a:defRPr/>
            </a:pPr>
            <a:endParaRPr lang="fr-FR" dirty="0" smtClean="0"/>
          </a:p>
          <a:p>
            <a:pPr marL="548640" indent="-411480" eaLnBrk="1" fontAlgn="auto" hangingPunct="1">
              <a:spcAft>
                <a:spcPts val="0"/>
              </a:spcAft>
              <a:buClr>
                <a:schemeClr val="tx1">
                  <a:shade val="95000"/>
                </a:schemeClr>
              </a:buClr>
              <a:buFont typeface="Wingdings 2"/>
              <a:buChar char=""/>
              <a:defRPr/>
            </a:pP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r>
              <a:rPr lang="en-US" u="sng" dirty="0" smtClean="0"/>
              <a:t>Le déclin social : la fin du 19</a:t>
            </a:r>
            <a:r>
              <a:rPr lang="en-US" u="sng" baseline="30000" dirty="0" smtClean="0"/>
              <a:t>ème</a:t>
            </a:r>
            <a:r>
              <a:rPr lang="en-US" u="sng" dirty="0" smtClean="0"/>
              <a:t> siècle</a:t>
            </a:r>
            <a:br>
              <a:rPr lang="fr-FR" dirty="0" smtClean="0"/>
            </a:br>
            <a:endParaRPr lang="fr-FR" dirty="0"/>
          </a:p>
        </p:txBody>
      </p:sp>
      <p:sp>
        <p:nvSpPr>
          <p:cNvPr id="3" name="Espace réservé du contenu 2"/>
          <p:cNvSpPr>
            <a:spLocks noGrp="1"/>
          </p:cNvSpPr>
          <p:nvPr>
            <p:ph idx="1"/>
          </p:nvPr>
        </p:nvSpPr>
        <p:spPr/>
        <p:txBody>
          <a:bodyPr>
            <a:normAutofit/>
          </a:bodyPr>
          <a:lstStyle/>
          <a:p>
            <a:pPr marL="548640" indent="-411480" eaLnBrk="1" fontAlgn="auto" hangingPunct="1">
              <a:spcAft>
                <a:spcPts val="0"/>
              </a:spcAft>
              <a:buClr>
                <a:schemeClr val="tx1">
                  <a:shade val="95000"/>
                </a:schemeClr>
              </a:buClr>
              <a:buFont typeface="Wingdings 2"/>
              <a:buChar char=""/>
              <a:defRPr/>
            </a:pPr>
            <a:r>
              <a:rPr lang="en-US" sz="2400" dirty="0" smtClean="0"/>
              <a:t>Les civilisations naissent, brillent, puis disparaissent. Dans la Grèce ancienne, des poètes dédiaient des vers au jeu de dames ; à Rome ce jeu était celui des citoyens les plus respectés ; et il y a seulement deux siècles c’était l’un des passe-temps favoris des couches sociales les plus aisées. De nombreux livres nous soutiennent que le jeu de dames est un jeu récent, qu’il tire ses règles de promotion du jeu d’échecs, et qu’il fut toujours joué dans l’ombre des échecs. Des analyses approfondies montrent qu’il n’en est rien.</a:t>
            </a:r>
            <a:endParaRPr lang="fr-FR" sz="2400" dirty="0" smtClean="0"/>
          </a:p>
          <a:p>
            <a:pPr marL="548640" indent="-411480" eaLnBrk="1" fontAlgn="auto" hangingPunct="1">
              <a:spcAft>
                <a:spcPts val="0"/>
              </a:spcAft>
              <a:buClr>
                <a:schemeClr val="tx1">
                  <a:shade val="95000"/>
                </a:schemeClr>
              </a:buClr>
              <a:buFont typeface="Wingdings 2"/>
              <a:buChar char=""/>
              <a:defRPr/>
            </a:pP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D:\Documents\Boilly.jpg"/>
          <p:cNvPicPr>
            <a:picLocks noGrp="1" noChangeAspect="1" noChangeArrowheads="1"/>
          </p:cNvPicPr>
          <p:nvPr>
            <p:ph idx="1"/>
          </p:nvPr>
        </p:nvPicPr>
        <p:blipFill>
          <a:blip r:embed="rId1"/>
          <a:srcRect/>
          <a:stretch>
            <a:fillRect/>
          </a:stretch>
        </p:blipFill>
        <p:spPr>
          <a:xfrm>
            <a:off x="539750" y="333375"/>
            <a:ext cx="8208963" cy="5975350"/>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Documents\Downloads\2529901165175.jpg"/>
          <p:cNvPicPr>
            <a:picLocks noGrp="1" noChangeAspect="1" noChangeArrowheads="1"/>
          </p:cNvPicPr>
          <p:nvPr>
            <p:ph idx="1"/>
          </p:nvPr>
        </p:nvPicPr>
        <p:blipFill>
          <a:blip r:embed="rId1"/>
          <a:srcRect/>
          <a:stretch>
            <a:fillRect/>
          </a:stretch>
        </p:blipFill>
        <p:spPr>
          <a:xfrm>
            <a:off x="971550" y="1196975"/>
            <a:ext cx="7056438" cy="5256213"/>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Documents\Downloads\abdou_diouf.jpg"/>
          <p:cNvPicPr>
            <a:picLocks noGrp="1" noChangeAspect="1" noChangeArrowheads="1"/>
          </p:cNvPicPr>
          <p:nvPr>
            <p:ph idx="1"/>
          </p:nvPr>
        </p:nvPicPr>
        <p:blipFill>
          <a:blip r:embed="rId1"/>
          <a:srcRect/>
          <a:stretch>
            <a:fillRect/>
          </a:stretch>
        </p:blipFill>
        <p:spPr>
          <a:xfrm>
            <a:off x="684213" y="476250"/>
            <a:ext cx="7920037" cy="5905500"/>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endParaRPr lang="fr-FR" dirty="0"/>
          </a:p>
        </p:txBody>
      </p:sp>
      <p:pic>
        <p:nvPicPr>
          <p:cNvPr id="27651" name="Picture 2" descr="D:\Documents\Downloads\pic_1320.jpg"/>
          <p:cNvPicPr>
            <a:picLocks noGrp="1" noChangeAspect="1" noChangeArrowheads="1"/>
          </p:cNvPicPr>
          <p:nvPr>
            <p:ph idx="1"/>
          </p:nvPr>
        </p:nvPicPr>
        <p:blipFill>
          <a:blip r:embed="rId1"/>
          <a:srcRect/>
          <a:stretch>
            <a:fillRect/>
          </a:stretch>
        </p:blipFill>
        <p:spPr>
          <a:xfrm>
            <a:off x="395288" y="333375"/>
            <a:ext cx="8208962" cy="6048375"/>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D:\Documents\Downloads\2529901165171.jpg"/>
          <p:cNvPicPr>
            <a:picLocks noGrp="1" noChangeAspect="1" noChangeArrowheads="1"/>
          </p:cNvPicPr>
          <p:nvPr>
            <p:ph idx="1"/>
          </p:nvPr>
        </p:nvPicPr>
        <p:blipFill>
          <a:blip r:embed="rId1"/>
          <a:srcRect/>
          <a:stretch>
            <a:fillRect/>
          </a:stretch>
        </p:blipFill>
        <p:spPr>
          <a:xfrm>
            <a:off x="755650" y="549275"/>
            <a:ext cx="7777163" cy="6142038"/>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br>
              <a:rPr lang="en-US" dirty="0" smtClean="0"/>
            </a:br>
            <a:br>
              <a:rPr lang="en-US" dirty="0"/>
            </a:br>
            <a:br>
              <a:rPr lang="en-US" dirty="0" smtClean="0"/>
            </a:br>
            <a:br>
              <a:rPr lang="en-US" dirty="0"/>
            </a:br>
            <a:br>
              <a:rPr lang="en-US" dirty="0" smtClean="0"/>
            </a:br>
            <a:br>
              <a:rPr lang="en-US" dirty="0"/>
            </a:br>
            <a:br>
              <a:rPr lang="en-US" dirty="0" smtClean="0"/>
            </a:br>
            <a:br>
              <a:rPr lang="en-US" dirty="0"/>
            </a:br>
            <a:br>
              <a:rPr lang="en-US" dirty="0" smtClean="0"/>
            </a:br>
            <a:br>
              <a:rPr lang="en-US" dirty="0"/>
            </a:br>
            <a:br>
              <a:rPr lang="en-US" dirty="0" smtClean="0"/>
            </a:br>
            <a:br>
              <a:rPr lang="en-US" dirty="0"/>
            </a:br>
            <a:br>
              <a:rPr lang="en-US" dirty="0" smtClean="0"/>
            </a:br>
            <a:br>
              <a:rPr lang="en-US" dirty="0"/>
            </a:br>
            <a:br>
              <a:rPr lang="en-US" dirty="0" smtClean="0"/>
            </a:br>
            <a:br>
              <a:rPr lang="en-US" dirty="0"/>
            </a:br>
            <a:br>
              <a:rPr lang="en-US" dirty="0" smtClean="0"/>
            </a:br>
            <a:r>
              <a:rPr lang="en-US" dirty="0" smtClean="0"/>
              <a:t>Ce </a:t>
            </a:r>
            <a:r>
              <a:rPr lang="en-US" dirty="0"/>
              <a:t>jeu a été retrouvé gravé sur les dalles du toit du temple de Louxor, construit sur les rives du Nil vers 1500 avant J.C.</a:t>
            </a:r>
            <a:br>
              <a:rPr lang="fr-FR" dirty="0"/>
            </a:br>
            <a:r>
              <a:rPr lang="en-US" dirty="0"/>
              <a:t> </a:t>
            </a:r>
            <a:br>
              <a:rPr lang="fr-FR" dirty="0"/>
            </a:br>
            <a:endParaRPr lang="fr-FR" dirty="0"/>
          </a:p>
        </p:txBody>
      </p:sp>
      <p:pic>
        <p:nvPicPr>
          <p:cNvPr id="5123" name="Espace réservé du contenu 3" descr="http://alemanni.pagesperso-orange.fr/images1/alquerque.gif"/>
          <p:cNvPicPr>
            <a:picLocks noGrp="1"/>
          </p:cNvPicPr>
          <p:nvPr>
            <p:ph idx="1"/>
          </p:nvPr>
        </p:nvPicPr>
        <p:blipFill>
          <a:blip r:embed="rId1"/>
          <a:srcRect/>
          <a:stretch>
            <a:fillRect/>
          </a:stretch>
        </p:blipFill>
        <p:spPr>
          <a:xfrm>
            <a:off x="2268538" y="333375"/>
            <a:ext cx="3622675" cy="3598863"/>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D:\Documents\Downloads\image006.jpg"/>
          <p:cNvPicPr>
            <a:picLocks noGrp="1" noChangeAspect="1" noChangeArrowheads="1"/>
          </p:cNvPicPr>
          <p:nvPr>
            <p:ph idx="1"/>
          </p:nvPr>
        </p:nvPicPr>
        <p:blipFill>
          <a:blip r:embed="rId1"/>
          <a:srcRect/>
          <a:stretch>
            <a:fillRect/>
          </a:stretch>
        </p:blipFill>
        <p:spPr>
          <a:xfrm>
            <a:off x="0" y="0"/>
            <a:ext cx="9144000" cy="6858000"/>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r>
              <a:rPr lang="en-US" dirty="0"/>
              <a:t>Le jeu de dames : du Moyen Orient à Athènes et à Rome</a:t>
            </a:r>
            <a:br>
              <a:rPr lang="fr-FR" dirty="0"/>
            </a:br>
            <a:endParaRPr lang="fr-FR" dirty="0"/>
          </a:p>
        </p:txBody>
      </p:sp>
      <p:sp>
        <p:nvSpPr>
          <p:cNvPr id="3" name="Espace réservé du contenu 2"/>
          <p:cNvSpPr>
            <a:spLocks noGrp="1"/>
          </p:cNvSpPr>
          <p:nvPr>
            <p:ph idx="1"/>
          </p:nvPr>
        </p:nvSpPr>
        <p:spPr/>
        <p:txBody>
          <a:bodyPr>
            <a:normAutofit fontScale="92500" lnSpcReduction="20000"/>
          </a:bodyPr>
          <a:lstStyle/>
          <a:p>
            <a:pPr marL="548640" indent="-411480" eaLnBrk="1" fontAlgn="auto" hangingPunct="1">
              <a:spcAft>
                <a:spcPts val="0"/>
              </a:spcAft>
              <a:buClr>
                <a:schemeClr val="tx1">
                  <a:shade val="95000"/>
                </a:schemeClr>
              </a:buClr>
              <a:buFont typeface="Wingdings 2"/>
              <a:buChar char=""/>
              <a:defRPr/>
            </a:pPr>
            <a:r>
              <a:rPr lang="en-US" dirty="0"/>
              <a:t>Les pharaons d’Egypte pratiquaient ce jeu il y a 3500 ans. La pièce promue, que nous appelons maintenant la dame, n’était pas très puissante, et ne se déplaçait que d’un seul point, dans n’importe quelle direction. C’etait un jeu qui ne connaissait pas encore la « dame volante », et qui en cela se rapprochait du jeu de checkers américain ou du draughts britannique.</a:t>
            </a:r>
            <a:endParaRPr lang="fr-FR" dirty="0"/>
          </a:p>
          <a:p>
            <a:pPr marL="548640" indent="-411480" eaLnBrk="1" fontAlgn="auto" hangingPunct="1">
              <a:spcAft>
                <a:spcPts val="0"/>
              </a:spcAft>
              <a:buClr>
                <a:schemeClr val="tx1">
                  <a:shade val="95000"/>
                </a:schemeClr>
              </a:buClr>
              <a:buFont typeface="Wingdings 2"/>
              <a:buChar char=""/>
              <a:defRPr/>
            </a:pPr>
            <a:r>
              <a:rPr lang="en-US" dirty="0"/>
              <a:t>La prise n’était pas obligatoire, et un joueur pouvait donc choisir de ne pas </a:t>
            </a:r>
            <a:r>
              <a:rPr lang="en-US" dirty="0" smtClean="0"/>
              <a:t>prendre</a:t>
            </a:r>
            <a:r>
              <a:rPr lang="en-US" dirty="0" smtClean="0"/>
              <a:t>.</a:t>
            </a:r>
            <a:r>
              <a:rPr lang="fr-FR" dirty="0" smtClean="0"/>
              <a:t>        </a:t>
            </a:r>
            <a:r>
              <a:rPr lang="en-US" dirty="0" smtClean="0"/>
              <a:t>Comme</a:t>
            </a:r>
            <a:r>
              <a:rPr lang="en-US" dirty="0" smtClean="0"/>
              <a:t> </a:t>
            </a:r>
            <a:r>
              <a:rPr lang="en-US" dirty="0"/>
              <a:t>aujourd’hui, une région produisait des marchandises dont d’autres avaient besoin. Et des marchands voyagaient à travers le monde, en emportant leurs jeux de dames dans leurs bagages.</a:t>
            </a:r>
            <a:endParaRPr lang="fr-FR" dirty="0"/>
          </a:p>
          <a:p>
            <a:pPr marL="548640" indent="-411480" eaLnBrk="1" fontAlgn="auto" hangingPunct="1">
              <a:spcAft>
                <a:spcPts val="0"/>
              </a:spcAft>
              <a:buClr>
                <a:schemeClr val="tx1">
                  <a:shade val="95000"/>
                </a:schemeClr>
              </a:buClr>
              <a:buFont typeface="Wingdings 2"/>
              <a:buChar char=""/>
              <a:defRPr/>
            </a:pP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57298"/>
            <a:ext cx="8229600" cy="4951427"/>
          </a:xfrm>
        </p:spPr>
        <p:txBody>
          <a:bodyPr>
            <a:normAutofit fontScale="62500" lnSpcReduction="20000"/>
          </a:bodyPr>
          <a:lstStyle/>
          <a:p>
            <a:pPr marL="548640" indent="-411480" eaLnBrk="1" fontAlgn="auto" hangingPunct="1">
              <a:spcAft>
                <a:spcPts val="0"/>
              </a:spcAft>
              <a:buClr>
                <a:schemeClr val="tx1">
                  <a:shade val="95000"/>
                </a:schemeClr>
              </a:buClr>
              <a:buFont typeface="Wingdings 2"/>
              <a:buChar char=""/>
              <a:defRPr/>
            </a:pPr>
            <a:r>
              <a:rPr lang="en-US" sz="3800" dirty="0"/>
              <a:t>D’après le philosophe Platon, les Grecs ont emprunté leurs jeux de pions aux Egyptiens. Parmi ceux-ci, il y avait le jeu de dames. On ne sait pas bien à quelle époque le jeu atteignit Athènes, mais les Grecs y jouaient au 5</a:t>
            </a:r>
            <a:r>
              <a:rPr lang="en-US" sz="3800" baseline="30000" dirty="0"/>
              <a:t>ème</a:t>
            </a:r>
            <a:r>
              <a:rPr lang="en-US" sz="3800" dirty="0"/>
              <a:t> siècle avant J.C, en l’appelant « jeu des 5 lignes ».</a:t>
            </a:r>
            <a:endParaRPr lang="fr-FR" sz="3800" dirty="0"/>
          </a:p>
          <a:p>
            <a:pPr marL="548640" indent="-411480" eaLnBrk="1" fontAlgn="auto" hangingPunct="1">
              <a:spcAft>
                <a:spcPts val="0"/>
              </a:spcAft>
              <a:buClr>
                <a:schemeClr val="tx1">
                  <a:shade val="95000"/>
                </a:schemeClr>
              </a:buClr>
              <a:buFont typeface="Wingdings 2"/>
              <a:buChar char=""/>
              <a:defRPr/>
            </a:pPr>
            <a:r>
              <a:rPr lang="en-US" sz="3800" dirty="0"/>
              <a:t>L’origine du nom est évidente : comptez les lignes sur le jeu illustré dans le schéma ci-dessus. Le jeu était si répandu et si populaire qu’il a inspiré des expressions et des proverbes. Par exemple, si quelqu’un devait abandonner une position favorable, les Grecs disaient « il doit abandonner la ligne sacrée ». La ligne sacrée était la ligne centrale horizontale du jeu. Visiblement, un pion sur cette ligne ne pouvait pas être pris, ou peut être seulement par une dame, ou par une attaque simultanée de 2 pions adverses.</a:t>
            </a:r>
            <a:endParaRPr lang="fr-FR" sz="3800" dirty="0"/>
          </a:p>
          <a:p>
            <a:pPr marL="548640" indent="-411480" eaLnBrk="1" fontAlgn="auto" hangingPunct="1">
              <a:spcAft>
                <a:spcPts val="0"/>
              </a:spcAft>
              <a:buClr>
                <a:schemeClr val="tx1">
                  <a:shade val="95000"/>
                </a:schemeClr>
              </a:buClr>
              <a:buFont typeface="Wingdings 2"/>
              <a:buChar char=""/>
              <a:defRPr/>
            </a:pP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fontScale="90000"/>
          </a:bodyPr>
          <a:lstStyle/>
          <a:p>
            <a:pPr algn="just"/>
            <a:r>
              <a:rPr lang="fr-FR" dirty="0" smtClean="0"/>
              <a:t>LE PREMIER JOUEUR CELEBRE?</a:t>
            </a:r>
            <a:endParaRPr lang="fr-FR" dirty="0"/>
          </a:p>
        </p:txBody>
      </p:sp>
      <p:sp>
        <p:nvSpPr>
          <p:cNvPr id="3" name="Espace réservé du contenu 2"/>
          <p:cNvSpPr>
            <a:spLocks noGrp="1"/>
          </p:cNvSpPr>
          <p:nvPr>
            <p:ph idx="1"/>
          </p:nvPr>
        </p:nvSpPr>
        <p:spPr>
          <a:xfrm>
            <a:off x="457200" y="1071546"/>
            <a:ext cx="8229600" cy="5237179"/>
          </a:xfrm>
        </p:spPr>
        <p:txBody>
          <a:bodyPr/>
          <a:lstStyle/>
          <a:p>
            <a:r>
              <a:rPr lang="en-US" sz="2400" dirty="0" smtClean="0"/>
              <a:t>On </a:t>
            </a:r>
            <a:r>
              <a:rPr lang="en-US" sz="2400" dirty="0" smtClean="0"/>
              <a:t>rapproche</a:t>
            </a:r>
            <a:r>
              <a:rPr lang="en-US" sz="2400" dirty="0" smtClean="0"/>
              <a:t> </a:t>
            </a:r>
            <a:r>
              <a:rPr lang="en-US" sz="2400" dirty="0" smtClean="0"/>
              <a:t>toujours</a:t>
            </a:r>
            <a:r>
              <a:rPr lang="en-US" sz="2400" dirty="0" smtClean="0"/>
              <a:t> les </a:t>
            </a:r>
            <a:r>
              <a:rPr lang="en-US" sz="2400" dirty="0" smtClean="0"/>
              <a:t>civilisations</a:t>
            </a:r>
            <a:r>
              <a:rPr lang="en-US" sz="2400" dirty="0" smtClean="0"/>
              <a:t> </a:t>
            </a:r>
            <a:r>
              <a:rPr lang="en-US" sz="2400" dirty="0" smtClean="0"/>
              <a:t>grecques</a:t>
            </a:r>
            <a:r>
              <a:rPr lang="en-US" sz="2400" dirty="0" smtClean="0"/>
              <a:t> et les </a:t>
            </a:r>
            <a:r>
              <a:rPr lang="en-US" sz="2400" dirty="0" smtClean="0"/>
              <a:t>romaines</a:t>
            </a:r>
            <a:r>
              <a:rPr lang="en-US" sz="2400" dirty="0" smtClean="0"/>
              <a:t>. </a:t>
            </a:r>
            <a:r>
              <a:rPr lang="en-US" sz="2400" dirty="0" smtClean="0"/>
              <a:t>Est</a:t>
            </a:r>
            <a:r>
              <a:rPr lang="en-US" sz="2400" dirty="0" smtClean="0"/>
              <a:t> </a:t>
            </a:r>
            <a:r>
              <a:rPr lang="en-US" sz="2400" dirty="0" smtClean="0"/>
              <a:t>ce</a:t>
            </a:r>
            <a:r>
              <a:rPr lang="en-US" sz="2400" dirty="0" smtClean="0"/>
              <a:t> </a:t>
            </a:r>
            <a:r>
              <a:rPr lang="en-US" sz="2400" dirty="0" smtClean="0"/>
              <a:t>qu’on</a:t>
            </a:r>
            <a:r>
              <a:rPr lang="en-US" sz="2400" dirty="0" smtClean="0"/>
              <a:t> </a:t>
            </a:r>
            <a:r>
              <a:rPr lang="en-US" sz="2400" dirty="0" smtClean="0"/>
              <a:t>jouait</a:t>
            </a:r>
            <a:r>
              <a:rPr lang="en-US" sz="2400" dirty="0" smtClean="0"/>
              <a:t> aux dames à Rome ? </a:t>
            </a:r>
            <a:r>
              <a:rPr lang="en-US" sz="2400" dirty="0" smtClean="0"/>
              <a:t>Oui</a:t>
            </a:r>
            <a:r>
              <a:rPr lang="en-US" sz="2400" dirty="0" smtClean="0"/>
              <a:t>. Le nom de </a:t>
            </a:r>
            <a:r>
              <a:rPr lang="en-US" sz="2400" dirty="0" smtClean="0"/>
              <a:t>ce</a:t>
            </a:r>
            <a:r>
              <a:rPr lang="en-US" sz="2400" dirty="0" smtClean="0"/>
              <a:t> </a:t>
            </a:r>
            <a:r>
              <a:rPr lang="en-US" sz="2400" dirty="0" smtClean="0"/>
              <a:t>jeu</a:t>
            </a:r>
            <a:r>
              <a:rPr lang="en-US" sz="2400" dirty="0" smtClean="0"/>
              <a:t> à Rome </a:t>
            </a:r>
            <a:r>
              <a:rPr lang="en-US" sz="2400" dirty="0" smtClean="0"/>
              <a:t>était</a:t>
            </a:r>
            <a:r>
              <a:rPr lang="en-US" sz="2400" dirty="0" smtClean="0"/>
              <a:t> « 12 </a:t>
            </a:r>
            <a:r>
              <a:rPr lang="en-US" sz="2400" dirty="0" smtClean="0"/>
              <a:t>pièces</a:t>
            </a:r>
            <a:r>
              <a:rPr lang="en-US" sz="2400" dirty="0" smtClean="0"/>
              <a:t> », qui </a:t>
            </a:r>
            <a:r>
              <a:rPr lang="en-US" sz="2400" dirty="0" smtClean="0"/>
              <a:t>est</a:t>
            </a:r>
            <a:r>
              <a:rPr lang="en-US" sz="2400" dirty="0" smtClean="0"/>
              <a:t> </a:t>
            </a:r>
            <a:r>
              <a:rPr lang="en-US" sz="2400" dirty="0" smtClean="0"/>
              <a:t>aussi</a:t>
            </a:r>
            <a:r>
              <a:rPr lang="en-US" sz="2400" dirty="0" smtClean="0"/>
              <a:t> un nom </a:t>
            </a:r>
            <a:r>
              <a:rPr lang="en-US" sz="2400" dirty="0" smtClean="0"/>
              <a:t>compréhensible</a:t>
            </a:r>
            <a:r>
              <a:rPr lang="en-US" sz="2400" dirty="0" smtClean="0"/>
              <a:t>, </a:t>
            </a:r>
            <a:r>
              <a:rPr lang="en-US" sz="2400" dirty="0" smtClean="0"/>
              <a:t>si</a:t>
            </a:r>
            <a:r>
              <a:rPr lang="en-US" sz="2400" dirty="0" smtClean="0"/>
              <a:t> </a:t>
            </a:r>
            <a:r>
              <a:rPr lang="en-US" sz="2400" dirty="0" smtClean="0"/>
              <a:t>vous</a:t>
            </a:r>
            <a:r>
              <a:rPr lang="en-US" sz="2400" dirty="0" smtClean="0"/>
              <a:t> </a:t>
            </a:r>
            <a:r>
              <a:rPr lang="en-US" sz="2400" dirty="0" smtClean="0"/>
              <a:t>jetez</a:t>
            </a:r>
            <a:r>
              <a:rPr lang="en-US" sz="2400" dirty="0" smtClean="0"/>
              <a:t> un nouveau coup </a:t>
            </a:r>
            <a:r>
              <a:rPr lang="en-US" sz="2400" dirty="0" smtClean="0"/>
              <a:t>d’œil</a:t>
            </a:r>
            <a:r>
              <a:rPr lang="en-US" sz="2400" dirty="0" smtClean="0"/>
              <a:t> au </a:t>
            </a:r>
            <a:r>
              <a:rPr lang="en-US" sz="2400" dirty="0" smtClean="0"/>
              <a:t>schéma</a:t>
            </a:r>
            <a:r>
              <a:rPr lang="en-US" sz="2400" dirty="0" smtClean="0"/>
              <a:t> </a:t>
            </a:r>
            <a:r>
              <a:rPr lang="en-US" sz="2400" dirty="0" smtClean="0"/>
              <a:t>ci-dessus</a:t>
            </a:r>
            <a:r>
              <a:rPr lang="en-US" sz="2400" dirty="0" smtClean="0"/>
              <a:t>.</a:t>
            </a:r>
            <a:endParaRPr lang="fr-FR" sz="2400" dirty="0" smtClean="0"/>
          </a:p>
          <a:p>
            <a:r>
              <a:rPr lang="en-US" sz="2400" dirty="0" smtClean="0"/>
              <a:t>Le premier </a:t>
            </a:r>
            <a:r>
              <a:rPr lang="en-US" sz="2400" dirty="0" smtClean="0"/>
              <a:t>joueur</a:t>
            </a:r>
            <a:r>
              <a:rPr lang="en-US" sz="2400" dirty="0" smtClean="0"/>
              <a:t> de dames </a:t>
            </a:r>
            <a:r>
              <a:rPr lang="en-US" sz="2400" dirty="0" smtClean="0"/>
              <a:t>dont</a:t>
            </a:r>
            <a:r>
              <a:rPr lang="en-US" sz="2400" dirty="0" smtClean="0"/>
              <a:t> le nom nous </a:t>
            </a:r>
            <a:r>
              <a:rPr lang="en-US" sz="2400" dirty="0" smtClean="0"/>
              <a:t>est</a:t>
            </a:r>
            <a:r>
              <a:rPr lang="en-US" sz="2400" dirty="0" smtClean="0"/>
              <a:t> parvenu </a:t>
            </a:r>
            <a:r>
              <a:rPr lang="en-US" sz="2400" dirty="0" smtClean="0"/>
              <a:t>s’appelait</a:t>
            </a:r>
            <a:r>
              <a:rPr lang="en-US" sz="2400" dirty="0" smtClean="0"/>
              <a:t> </a:t>
            </a:r>
            <a:r>
              <a:rPr lang="en-US" sz="2400" dirty="0" smtClean="0"/>
              <a:t>Publius</a:t>
            </a:r>
            <a:r>
              <a:rPr lang="en-US" sz="2400" dirty="0" smtClean="0"/>
              <a:t> </a:t>
            </a:r>
            <a:r>
              <a:rPr lang="en-US" sz="2400" dirty="0" smtClean="0"/>
              <a:t>Mucius</a:t>
            </a:r>
            <a:r>
              <a:rPr lang="en-US" sz="2400" dirty="0" smtClean="0"/>
              <a:t> </a:t>
            </a:r>
            <a:r>
              <a:rPr lang="en-US" sz="2400" dirty="0" smtClean="0"/>
              <a:t>Scaevola</a:t>
            </a:r>
            <a:r>
              <a:rPr lang="en-US" sz="2400" dirty="0" smtClean="0"/>
              <a:t> ; </a:t>
            </a:r>
            <a:r>
              <a:rPr lang="en-US" sz="2400" dirty="0" smtClean="0"/>
              <a:t>il</a:t>
            </a:r>
            <a:r>
              <a:rPr lang="en-US" sz="2400" dirty="0" smtClean="0"/>
              <a:t> </a:t>
            </a:r>
            <a:r>
              <a:rPr lang="en-US" sz="2400" dirty="0" smtClean="0"/>
              <a:t>vivait</a:t>
            </a:r>
            <a:r>
              <a:rPr lang="en-US" sz="2400" dirty="0" smtClean="0"/>
              <a:t> au 2ème siècle </a:t>
            </a:r>
            <a:r>
              <a:rPr lang="en-US" sz="2400" dirty="0" smtClean="0"/>
              <a:t>avant</a:t>
            </a:r>
            <a:r>
              <a:rPr lang="en-US" sz="2400" dirty="0" smtClean="0"/>
              <a:t> J.C. On </a:t>
            </a:r>
            <a:r>
              <a:rPr lang="en-US" sz="2400" dirty="0" smtClean="0"/>
              <a:t>dit</a:t>
            </a:r>
            <a:r>
              <a:rPr lang="en-US" sz="2400" dirty="0" smtClean="0"/>
              <a:t> </a:t>
            </a:r>
            <a:r>
              <a:rPr lang="en-US" sz="2400" dirty="0" smtClean="0"/>
              <a:t>qu’il</a:t>
            </a:r>
            <a:r>
              <a:rPr lang="en-US" sz="2400" dirty="0" smtClean="0"/>
              <a:t> </a:t>
            </a:r>
            <a:r>
              <a:rPr lang="en-US" sz="2400" dirty="0" smtClean="0"/>
              <a:t>pouvait</a:t>
            </a:r>
            <a:r>
              <a:rPr lang="en-US" sz="2400" dirty="0" smtClean="0"/>
              <a:t> </a:t>
            </a:r>
            <a:r>
              <a:rPr lang="en-US" sz="2400" dirty="0" smtClean="0"/>
              <a:t>jouer</a:t>
            </a:r>
            <a:r>
              <a:rPr lang="en-US" sz="2400" dirty="0" smtClean="0"/>
              <a:t> « en </a:t>
            </a:r>
            <a:r>
              <a:rPr lang="en-US" sz="2400" dirty="0" smtClean="0"/>
              <a:t>aveugle</a:t>
            </a:r>
            <a:r>
              <a:rPr lang="en-US" sz="2400" dirty="0" smtClean="0"/>
              <a:t> », </a:t>
            </a:r>
            <a:r>
              <a:rPr lang="en-US" sz="2400" dirty="0" smtClean="0"/>
              <a:t>c’est</a:t>
            </a:r>
            <a:r>
              <a:rPr lang="en-US" sz="2400" dirty="0" smtClean="0"/>
              <a:t> à dire sans </a:t>
            </a:r>
            <a:r>
              <a:rPr lang="en-US" sz="2400" dirty="0" smtClean="0"/>
              <a:t>regarder</a:t>
            </a:r>
            <a:r>
              <a:rPr lang="en-US" sz="2400" dirty="0" smtClean="0"/>
              <a:t> le </a:t>
            </a:r>
            <a:r>
              <a:rPr lang="en-US" sz="2400" dirty="0" smtClean="0"/>
              <a:t>jeu</a:t>
            </a:r>
            <a:r>
              <a:rPr lang="en-US" sz="2400" dirty="0" smtClean="0"/>
              <a:t>. </a:t>
            </a:r>
            <a:r>
              <a:rPr lang="en-US" sz="2400" dirty="0" smtClean="0"/>
              <a:t>C’est</a:t>
            </a:r>
            <a:r>
              <a:rPr lang="en-US" sz="2400" dirty="0" smtClean="0"/>
              <a:t> </a:t>
            </a:r>
            <a:r>
              <a:rPr lang="en-US" sz="2400" dirty="0" smtClean="0"/>
              <a:t>l’un</a:t>
            </a:r>
            <a:r>
              <a:rPr lang="en-US" sz="2400" dirty="0" smtClean="0"/>
              <a:t> des </a:t>
            </a:r>
            <a:r>
              <a:rPr lang="en-US" sz="2400" dirty="0" smtClean="0"/>
              <a:t>pères</a:t>
            </a:r>
            <a:r>
              <a:rPr lang="en-US" sz="2400" dirty="0" smtClean="0"/>
              <a:t> du code civil </a:t>
            </a:r>
            <a:r>
              <a:rPr lang="en-US" sz="2400" dirty="0" smtClean="0"/>
              <a:t>romain</a:t>
            </a:r>
            <a:r>
              <a:rPr lang="en-US" sz="2400" dirty="0" smtClean="0"/>
              <a:t>, qui a </a:t>
            </a:r>
            <a:r>
              <a:rPr lang="en-US" sz="2400" dirty="0" smtClean="0"/>
              <a:t>influencé</a:t>
            </a:r>
            <a:r>
              <a:rPr lang="en-US" sz="2400" dirty="0" smtClean="0"/>
              <a:t> la </a:t>
            </a:r>
            <a:r>
              <a:rPr lang="en-US" sz="2400" dirty="0" smtClean="0"/>
              <a:t>législation</a:t>
            </a:r>
            <a:r>
              <a:rPr lang="en-US" sz="2400" dirty="0" smtClean="0"/>
              <a:t> </a:t>
            </a:r>
            <a:r>
              <a:rPr lang="en-US" sz="2400" dirty="0" smtClean="0"/>
              <a:t>occidentale</a:t>
            </a:r>
            <a:r>
              <a:rPr lang="en-US" sz="2400" dirty="0" smtClean="0"/>
              <a:t> </a:t>
            </a:r>
            <a:r>
              <a:rPr lang="en-US" sz="2400" dirty="0" smtClean="0"/>
              <a:t>moderne</a:t>
            </a:r>
            <a:r>
              <a:rPr lang="en-US" sz="2400" dirty="0" smtClean="0"/>
              <a:t>, et </a:t>
            </a:r>
            <a:r>
              <a:rPr lang="en-US" sz="2400" dirty="0" smtClean="0"/>
              <a:t>il</a:t>
            </a:r>
            <a:r>
              <a:rPr lang="en-US" sz="2400" dirty="0" smtClean="0"/>
              <a:t> </a:t>
            </a:r>
            <a:r>
              <a:rPr lang="en-US" sz="2400" dirty="0" smtClean="0"/>
              <a:t>était</a:t>
            </a:r>
            <a:r>
              <a:rPr lang="en-US" sz="2400" dirty="0" smtClean="0"/>
              <a:t> </a:t>
            </a:r>
            <a:r>
              <a:rPr lang="en-US" sz="2400" dirty="0" smtClean="0"/>
              <a:t>membre</a:t>
            </a:r>
            <a:r>
              <a:rPr lang="en-US" sz="2400" dirty="0" smtClean="0"/>
              <a:t> du </a:t>
            </a:r>
            <a:r>
              <a:rPr lang="en-US" sz="2400" dirty="0" smtClean="0"/>
              <a:t>Collegium</a:t>
            </a:r>
            <a:r>
              <a:rPr lang="en-US" sz="2400" dirty="0" smtClean="0"/>
              <a:t> </a:t>
            </a:r>
            <a:r>
              <a:rPr lang="en-US" sz="2400" dirty="0" smtClean="0"/>
              <a:t>Pontificum</a:t>
            </a:r>
            <a:r>
              <a:rPr lang="en-US" sz="2400" dirty="0" smtClean="0"/>
              <a:t>, </a:t>
            </a:r>
            <a:r>
              <a:rPr lang="en-US" sz="2400" dirty="0" smtClean="0"/>
              <a:t>une</a:t>
            </a:r>
            <a:r>
              <a:rPr lang="en-US" sz="2400" dirty="0" smtClean="0"/>
              <a:t> </a:t>
            </a:r>
            <a:r>
              <a:rPr lang="en-US" sz="2400" dirty="0" smtClean="0"/>
              <a:t>assemblée</a:t>
            </a:r>
            <a:r>
              <a:rPr lang="en-US" sz="2400" dirty="0" smtClean="0"/>
              <a:t> </a:t>
            </a:r>
            <a:r>
              <a:rPr lang="en-US" sz="2400" dirty="0" smtClean="0"/>
              <a:t>sacrée</a:t>
            </a:r>
            <a:r>
              <a:rPr lang="en-US" sz="2400" dirty="0" smtClean="0"/>
              <a:t> qui </a:t>
            </a:r>
            <a:r>
              <a:rPr lang="en-US" sz="2400" dirty="0" smtClean="0"/>
              <a:t>avait</a:t>
            </a:r>
            <a:r>
              <a:rPr lang="en-US" sz="2400" dirty="0" smtClean="0"/>
              <a:t> </a:t>
            </a:r>
            <a:r>
              <a:rPr lang="en-US" sz="2400" dirty="0" smtClean="0"/>
              <a:t>une</a:t>
            </a:r>
            <a:r>
              <a:rPr lang="en-US" sz="2400" dirty="0" smtClean="0"/>
              <a:t> </a:t>
            </a:r>
            <a:r>
              <a:rPr lang="en-US" sz="2400" dirty="0" smtClean="0"/>
              <a:t>autorité</a:t>
            </a:r>
            <a:r>
              <a:rPr lang="en-US" sz="2400" dirty="0" smtClean="0"/>
              <a:t> </a:t>
            </a:r>
            <a:r>
              <a:rPr lang="en-US" sz="2400" dirty="0" smtClean="0"/>
              <a:t>politique</a:t>
            </a:r>
            <a:r>
              <a:rPr lang="en-US" sz="2400" dirty="0" smtClean="0"/>
              <a:t> et </a:t>
            </a:r>
            <a:r>
              <a:rPr lang="en-US" sz="2400" dirty="0" smtClean="0"/>
              <a:t>religieuse</a:t>
            </a:r>
            <a:r>
              <a:rPr lang="en-US" sz="2400" dirty="0" smtClean="0"/>
              <a:t> ; pour </a:t>
            </a:r>
            <a:r>
              <a:rPr lang="en-US" sz="2400" dirty="0" smtClean="0"/>
              <a:t>ces</a:t>
            </a:r>
            <a:r>
              <a:rPr lang="en-US" sz="2400" dirty="0" smtClean="0"/>
              <a:t> raisons, </a:t>
            </a:r>
            <a:r>
              <a:rPr lang="en-US" sz="2400" dirty="0" smtClean="0"/>
              <a:t>il</a:t>
            </a:r>
            <a:r>
              <a:rPr lang="en-US" sz="2400" dirty="0" smtClean="0"/>
              <a:t> </a:t>
            </a:r>
            <a:r>
              <a:rPr lang="en-US" sz="2400" dirty="0" smtClean="0"/>
              <a:t>était</a:t>
            </a:r>
            <a:r>
              <a:rPr lang="en-US" sz="2400" dirty="0" smtClean="0"/>
              <a:t> </a:t>
            </a:r>
            <a:r>
              <a:rPr lang="en-US" sz="2400" dirty="0" smtClean="0"/>
              <a:t>l’un</a:t>
            </a:r>
            <a:r>
              <a:rPr lang="en-US" sz="2400" dirty="0" smtClean="0"/>
              <a:t> des plus </a:t>
            </a:r>
            <a:r>
              <a:rPr lang="en-US" sz="2400" dirty="0" smtClean="0"/>
              <a:t>importants</a:t>
            </a:r>
            <a:r>
              <a:rPr lang="en-US" sz="2400" dirty="0" smtClean="0"/>
              <a:t> notables de Rome à son époque.</a:t>
            </a:r>
            <a:endParaRPr lang="fr-FR" sz="2400" dirty="0" smtClean="0"/>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r>
              <a:rPr lang="en-US" u="sng" dirty="0"/>
              <a:t>L’héritage romain</a:t>
            </a:r>
            <a:br>
              <a:rPr lang="fr-FR" dirty="0"/>
            </a:br>
            <a:endParaRPr lang="fr-FR" dirty="0"/>
          </a:p>
        </p:txBody>
      </p:sp>
      <p:sp>
        <p:nvSpPr>
          <p:cNvPr id="3" name="Espace réservé du contenu 2"/>
          <p:cNvSpPr>
            <a:spLocks noGrp="1"/>
          </p:cNvSpPr>
          <p:nvPr>
            <p:ph idx="1"/>
          </p:nvPr>
        </p:nvSpPr>
        <p:spPr>
          <a:xfrm>
            <a:off x="457200" y="1000108"/>
            <a:ext cx="8229600" cy="5308617"/>
          </a:xfrm>
        </p:spPr>
        <p:txBody>
          <a:bodyPr>
            <a:normAutofit lnSpcReduction="10000"/>
          </a:bodyPr>
          <a:lstStyle/>
          <a:p>
            <a:pPr marL="548640" indent="-411480" eaLnBrk="1" fontAlgn="auto" hangingPunct="1">
              <a:spcAft>
                <a:spcPts val="0"/>
              </a:spcAft>
              <a:buClr>
                <a:schemeClr val="tx1">
                  <a:shade val="95000"/>
                </a:schemeClr>
              </a:buClr>
              <a:buFont typeface="Wingdings 2"/>
              <a:buChar char=""/>
              <a:defRPr/>
            </a:pPr>
            <a:r>
              <a:rPr lang="en-US" sz="2400" dirty="0" smtClean="0"/>
              <a:t>IL </a:t>
            </a:r>
            <a:r>
              <a:rPr lang="en-US" sz="2400" dirty="0" smtClean="0"/>
              <a:t>n’y</a:t>
            </a:r>
            <a:r>
              <a:rPr lang="en-US" sz="2400" dirty="0" smtClean="0"/>
              <a:t> a pas </a:t>
            </a:r>
            <a:r>
              <a:rPr lang="en-US" sz="2400" dirty="0" smtClean="0"/>
              <a:t>d’allusion</a:t>
            </a:r>
            <a:r>
              <a:rPr lang="en-US" sz="2400" dirty="0" smtClean="0"/>
              <a:t>, </a:t>
            </a:r>
            <a:r>
              <a:rPr lang="en-US" sz="2400" dirty="0" smtClean="0"/>
              <a:t>dans</a:t>
            </a:r>
            <a:r>
              <a:rPr lang="en-US" sz="2400" dirty="0" smtClean="0"/>
              <a:t> la literature romaine </a:t>
            </a:r>
            <a:r>
              <a:rPr lang="en-US" sz="2400" dirty="0" smtClean="0"/>
              <a:t>traitant</a:t>
            </a:r>
            <a:r>
              <a:rPr lang="en-US" sz="2400" dirty="0" smtClean="0"/>
              <a:t> de </a:t>
            </a:r>
            <a:r>
              <a:rPr lang="en-US" sz="2400" dirty="0" smtClean="0"/>
              <a:t>ce</a:t>
            </a:r>
            <a:r>
              <a:rPr lang="en-US" sz="2400" dirty="0" smtClean="0"/>
              <a:t> </a:t>
            </a:r>
            <a:r>
              <a:rPr lang="en-US" sz="2400" dirty="0" smtClean="0"/>
              <a:t>jeu</a:t>
            </a:r>
            <a:r>
              <a:rPr lang="en-US" sz="2400" dirty="0" smtClean="0"/>
              <a:t>, à </a:t>
            </a:r>
            <a:r>
              <a:rPr lang="en-US" sz="2400" dirty="0" smtClean="0"/>
              <a:t>une</a:t>
            </a:r>
            <a:r>
              <a:rPr lang="en-US" sz="2400" dirty="0" smtClean="0"/>
              <a:t> « </a:t>
            </a:r>
            <a:r>
              <a:rPr lang="en-US" sz="2400" dirty="0" smtClean="0"/>
              <a:t>ligne</a:t>
            </a:r>
            <a:r>
              <a:rPr lang="en-US" sz="2400" dirty="0" smtClean="0"/>
              <a:t> </a:t>
            </a:r>
            <a:r>
              <a:rPr lang="en-US" sz="2400" dirty="0" smtClean="0"/>
              <a:t>sacrée</a:t>
            </a:r>
            <a:r>
              <a:rPr lang="en-US" sz="2400" dirty="0" smtClean="0"/>
              <a:t> », </a:t>
            </a:r>
            <a:r>
              <a:rPr lang="en-US" sz="2400" dirty="0" smtClean="0"/>
              <a:t>ni</a:t>
            </a:r>
            <a:r>
              <a:rPr lang="en-US" sz="2400" dirty="0" smtClean="0"/>
              <a:t> </a:t>
            </a:r>
            <a:r>
              <a:rPr lang="en-US" sz="2400" dirty="0" smtClean="0"/>
              <a:t>dans</a:t>
            </a:r>
            <a:r>
              <a:rPr lang="en-US" sz="2400" dirty="0" smtClean="0"/>
              <a:t> la literature </a:t>
            </a:r>
            <a:r>
              <a:rPr lang="en-US" sz="2400" dirty="0" smtClean="0"/>
              <a:t>postérieure</a:t>
            </a:r>
            <a:r>
              <a:rPr lang="en-US" sz="2400" dirty="0" smtClean="0"/>
              <a:t>. </a:t>
            </a:r>
            <a:r>
              <a:rPr lang="en-US" sz="2400" dirty="0" smtClean="0"/>
              <a:t>Est</a:t>
            </a:r>
            <a:r>
              <a:rPr lang="en-US" sz="2400" dirty="0" smtClean="0"/>
              <a:t> </a:t>
            </a:r>
            <a:r>
              <a:rPr lang="en-US" sz="2400" dirty="0" smtClean="0"/>
              <a:t>ce</a:t>
            </a:r>
            <a:r>
              <a:rPr lang="en-US" sz="2400" dirty="0" smtClean="0"/>
              <a:t> </a:t>
            </a:r>
            <a:r>
              <a:rPr lang="en-US" sz="2400" dirty="0" smtClean="0"/>
              <a:t>que</a:t>
            </a:r>
            <a:r>
              <a:rPr lang="en-US" sz="2400" dirty="0" smtClean="0"/>
              <a:t> les Romains </a:t>
            </a:r>
            <a:r>
              <a:rPr lang="en-US" sz="2400" dirty="0" smtClean="0"/>
              <a:t>jouaient</a:t>
            </a:r>
            <a:r>
              <a:rPr lang="en-US" sz="2400" dirty="0" smtClean="0"/>
              <a:t> aux dames </a:t>
            </a:r>
            <a:r>
              <a:rPr lang="en-US" sz="2400" dirty="0" smtClean="0"/>
              <a:t>comme</a:t>
            </a:r>
            <a:r>
              <a:rPr lang="en-US" sz="2400" dirty="0" smtClean="0"/>
              <a:t> les </a:t>
            </a:r>
            <a:r>
              <a:rPr lang="en-US" sz="2400" dirty="0" smtClean="0"/>
              <a:t>grecs</a:t>
            </a:r>
            <a:r>
              <a:rPr lang="en-US" sz="2400" dirty="0" smtClean="0"/>
              <a:t>, </a:t>
            </a:r>
            <a:r>
              <a:rPr lang="en-US" sz="2400" dirty="0" smtClean="0"/>
              <a:t>où</a:t>
            </a:r>
            <a:r>
              <a:rPr lang="en-US" sz="2400" dirty="0" smtClean="0"/>
              <a:t> </a:t>
            </a:r>
            <a:r>
              <a:rPr lang="en-US" sz="2400" dirty="0" smtClean="0"/>
              <a:t>est-ce</a:t>
            </a:r>
            <a:r>
              <a:rPr lang="en-US" sz="2400" dirty="0" smtClean="0"/>
              <a:t> </a:t>
            </a:r>
            <a:r>
              <a:rPr lang="en-US" sz="2400" dirty="0" smtClean="0"/>
              <a:t>qu’ils</a:t>
            </a:r>
            <a:r>
              <a:rPr lang="en-US" sz="2400" dirty="0" smtClean="0"/>
              <a:t> </a:t>
            </a:r>
            <a:r>
              <a:rPr lang="en-US" sz="2400" dirty="0" smtClean="0"/>
              <a:t>avaient</a:t>
            </a:r>
            <a:r>
              <a:rPr lang="en-US" sz="2400" dirty="0" smtClean="0"/>
              <a:t> </a:t>
            </a:r>
            <a:r>
              <a:rPr lang="en-US" sz="2400" dirty="0" smtClean="0"/>
              <a:t>leurs</a:t>
            </a:r>
            <a:r>
              <a:rPr lang="en-US" sz="2400" dirty="0" smtClean="0"/>
              <a:t> </a:t>
            </a:r>
            <a:r>
              <a:rPr lang="en-US" sz="2400" dirty="0" smtClean="0"/>
              <a:t>propres</a:t>
            </a:r>
            <a:r>
              <a:rPr lang="en-US" sz="2400" dirty="0" smtClean="0"/>
              <a:t> </a:t>
            </a:r>
            <a:r>
              <a:rPr lang="en-US" sz="2400" dirty="0" smtClean="0"/>
              <a:t>règles</a:t>
            </a:r>
            <a:r>
              <a:rPr lang="en-US" sz="2400" dirty="0" smtClean="0"/>
              <a:t> </a:t>
            </a:r>
            <a:r>
              <a:rPr lang="en-US" sz="2400" dirty="0" smtClean="0"/>
              <a:t>?</a:t>
            </a:r>
            <a:r>
              <a:rPr lang="en-US" sz="2400" dirty="0" smtClean="0"/>
              <a:t>L’impact</a:t>
            </a:r>
            <a:r>
              <a:rPr lang="en-US" sz="2400" dirty="0" smtClean="0"/>
              <a:t> </a:t>
            </a:r>
            <a:r>
              <a:rPr lang="en-US" sz="2400" dirty="0"/>
              <a:t>des lois romaines sur les codes législatifs actuels n’est pas le seul exemple de l’influence romaine. Plusieurs pays ont hérité de la culture romaine, en particulier l’Italie bien sûr, mais aussi la France, l’Espagne, la Roumanie, … c’est à dire les pays de langue latine. L’un des trésors hérités de Rome est le jeu de dames. Au 6</a:t>
            </a:r>
            <a:r>
              <a:rPr lang="en-US" sz="2400" baseline="30000" dirty="0"/>
              <a:t>ème</a:t>
            </a:r>
            <a:r>
              <a:rPr lang="en-US" sz="2400" dirty="0"/>
              <a:t> siècle après J.C., ou peut être avant, le nom du jeu devint « jeu de pions ». Il y avait un autre jeu qui portait le même nom : la marelle, ce qui montre que dames et marelles étaient souvent joués ensemble.</a:t>
            </a:r>
            <a:endParaRPr lang="fr-FR" sz="2400" dirty="0"/>
          </a:p>
          <a:p>
            <a:pPr marL="548640" indent="-411480" eaLnBrk="1" fontAlgn="auto" hangingPunct="1">
              <a:spcAft>
                <a:spcPts val="0"/>
              </a:spcAft>
              <a:buClr>
                <a:schemeClr val="tx1">
                  <a:shade val="95000"/>
                </a:schemeClr>
              </a:buClr>
              <a:buFont typeface="Wingdings 2"/>
              <a:buChar char=""/>
              <a:defRPr/>
            </a:pP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r>
              <a:rPr lang="en-US" u="sng" dirty="0"/>
              <a:t>Une nouvelle dame : avant le 8</a:t>
            </a:r>
            <a:r>
              <a:rPr lang="en-US" u="sng" baseline="30000" dirty="0"/>
              <a:t>ème</a:t>
            </a:r>
            <a:r>
              <a:rPr lang="en-US" u="sng" dirty="0"/>
              <a:t> siècle</a:t>
            </a:r>
            <a:br>
              <a:rPr lang="fr-FR" dirty="0"/>
            </a:br>
            <a:endParaRPr lang="fr-FR" dirty="0"/>
          </a:p>
        </p:txBody>
      </p:sp>
      <p:sp>
        <p:nvSpPr>
          <p:cNvPr id="3" name="Espace réservé du contenu 2"/>
          <p:cNvSpPr>
            <a:spLocks noGrp="1"/>
          </p:cNvSpPr>
          <p:nvPr>
            <p:ph idx="1"/>
          </p:nvPr>
        </p:nvSpPr>
        <p:spPr/>
        <p:txBody>
          <a:bodyPr>
            <a:normAutofit fontScale="92500" lnSpcReduction="20000"/>
          </a:bodyPr>
          <a:lstStyle/>
          <a:p>
            <a:pPr marL="548640" indent="-411480" eaLnBrk="1" fontAlgn="auto" hangingPunct="1">
              <a:spcAft>
                <a:spcPts val="0"/>
              </a:spcAft>
              <a:buClr>
                <a:schemeClr val="tx1">
                  <a:shade val="95000"/>
                </a:schemeClr>
              </a:buClr>
              <a:buFont typeface="Wingdings 2"/>
              <a:buChar char=""/>
              <a:defRPr/>
            </a:pPr>
            <a:r>
              <a:rPr lang="en-US" dirty="0"/>
              <a:t>Le nom latin « jeu de pions » fut adopté par les tribus arabes. Mais seulement le nom, Alquerque, car ils devaient déjà connaître à la fois le jeu de dames et le jeu de marelle.</a:t>
            </a:r>
            <a:endParaRPr lang="fr-FR" dirty="0"/>
          </a:p>
          <a:p>
            <a:pPr marL="548640" indent="-411480" eaLnBrk="1" fontAlgn="auto" hangingPunct="1">
              <a:spcAft>
                <a:spcPts val="0"/>
              </a:spcAft>
              <a:buClr>
                <a:schemeClr val="tx1">
                  <a:shade val="95000"/>
                </a:schemeClr>
              </a:buClr>
              <a:buFont typeface="Wingdings 2"/>
              <a:buChar char=""/>
              <a:defRPr/>
            </a:pPr>
            <a:r>
              <a:rPr lang="en-US" dirty="0"/>
              <a:t>Avant le 8</a:t>
            </a:r>
            <a:r>
              <a:rPr lang="en-US" baseline="30000" dirty="0"/>
              <a:t>ème</a:t>
            </a:r>
            <a:r>
              <a:rPr lang="en-US" dirty="0"/>
              <a:t> siècle, un joueur arabe inventa une nouvelle règle de promotion : le pion, en devenant dame, acquérait une plus grande liberté de mouvements. La « Dame volante » était née. Au 8</a:t>
            </a:r>
            <a:r>
              <a:rPr lang="en-US" baseline="30000" dirty="0"/>
              <a:t>ème</a:t>
            </a:r>
            <a:r>
              <a:rPr lang="en-US" dirty="0"/>
              <a:t> siècle, un peuple arabe, les Maures, conquit l’Espagne. Leur jeu, plus vivant et plus rapide que le jeu des romains qui n’avait pas cette dame volante, conquit aussi le territoire ; les simulations </a:t>
            </a:r>
            <a:r>
              <a:rPr lang="en-US" dirty="0" smtClean="0"/>
              <a:t>réalisées</a:t>
            </a:r>
            <a:r>
              <a:rPr lang="en-US" dirty="0" smtClean="0"/>
              <a:t>  </a:t>
            </a:r>
            <a:r>
              <a:rPr lang="en-US" dirty="0" smtClean="0"/>
              <a:t>sur</a:t>
            </a:r>
            <a:r>
              <a:rPr lang="en-US" dirty="0" smtClean="0"/>
              <a:t>  </a:t>
            </a:r>
            <a:r>
              <a:rPr lang="en-US" dirty="0"/>
              <a:t>ordinateur</a:t>
            </a:r>
            <a:r>
              <a:rPr lang="en-US" dirty="0"/>
              <a:t> </a:t>
            </a:r>
            <a:r>
              <a:rPr lang="en-US" dirty="0" smtClean="0"/>
              <a:t> </a:t>
            </a:r>
            <a:r>
              <a:rPr lang="en-US" dirty="0" smtClean="0"/>
              <a:t>confirment</a:t>
            </a:r>
            <a:r>
              <a:rPr lang="en-US" dirty="0" smtClean="0"/>
              <a:t>  </a:t>
            </a:r>
            <a:r>
              <a:rPr lang="en-US" dirty="0" smtClean="0"/>
              <a:t>cette</a:t>
            </a:r>
            <a:r>
              <a:rPr lang="en-US" dirty="0" smtClean="0"/>
              <a:t>  </a:t>
            </a:r>
            <a:r>
              <a:rPr lang="en-US" dirty="0" smtClean="0"/>
              <a:t>origine</a:t>
            </a:r>
            <a:endParaRPr lang="fr-FR" dirty="0"/>
          </a:p>
          <a:p>
            <a:pPr marL="548640" indent="-411480" eaLnBrk="1" fontAlgn="auto" hangingPunct="1">
              <a:spcAft>
                <a:spcPts val="0"/>
              </a:spcAft>
              <a:buClr>
                <a:schemeClr val="tx1">
                  <a:shade val="95000"/>
                </a:schemeClr>
              </a:buClr>
              <a:buFont typeface="Wingdings 2"/>
              <a:buChar char=""/>
              <a:defRPr/>
            </a:pP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DANS LA COUR DU ROI</a:t>
            </a:r>
            <a:endParaRPr lang="fr-FR" dirty="0"/>
          </a:p>
        </p:txBody>
      </p:sp>
      <p:sp>
        <p:nvSpPr>
          <p:cNvPr id="3" name="Espace réservé du contenu 2"/>
          <p:cNvSpPr>
            <a:spLocks noGrp="1"/>
          </p:cNvSpPr>
          <p:nvPr>
            <p:ph idx="1"/>
          </p:nvPr>
        </p:nvSpPr>
        <p:spPr/>
        <p:txBody>
          <a:bodyPr/>
          <a:lstStyle/>
          <a:p>
            <a:r>
              <a:rPr lang="en-US" dirty="0" smtClean="0"/>
              <a:t>. Au 13ème siècle, le </a:t>
            </a:r>
            <a:r>
              <a:rPr lang="en-US" dirty="0" smtClean="0"/>
              <a:t>roi</a:t>
            </a:r>
            <a:r>
              <a:rPr lang="en-US" dirty="0" smtClean="0"/>
              <a:t> de </a:t>
            </a:r>
            <a:r>
              <a:rPr lang="en-US" dirty="0" smtClean="0"/>
              <a:t>Castille</a:t>
            </a:r>
            <a:r>
              <a:rPr lang="en-US" dirty="0" smtClean="0"/>
              <a:t> et de Leon, Alphonse X, </a:t>
            </a:r>
            <a:r>
              <a:rPr lang="en-US" dirty="0" smtClean="0"/>
              <a:t>ordonna</a:t>
            </a:r>
            <a:r>
              <a:rPr lang="en-US" dirty="0" smtClean="0"/>
              <a:t> un </a:t>
            </a:r>
            <a:r>
              <a:rPr lang="en-US" dirty="0" smtClean="0"/>
              <a:t>recensement</a:t>
            </a:r>
            <a:r>
              <a:rPr lang="en-US" dirty="0" smtClean="0"/>
              <a:t> et </a:t>
            </a:r>
            <a:r>
              <a:rPr lang="en-US" dirty="0" smtClean="0"/>
              <a:t>une</a:t>
            </a:r>
            <a:r>
              <a:rPr lang="en-US" dirty="0" smtClean="0"/>
              <a:t> description des </a:t>
            </a:r>
            <a:r>
              <a:rPr lang="en-US" dirty="0" smtClean="0"/>
              <a:t>jeux</a:t>
            </a:r>
            <a:r>
              <a:rPr lang="en-US" dirty="0" smtClean="0"/>
              <a:t> </a:t>
            </a:r>
            <a:r>
              <a:rPr lang="en-US" dirty="0" smtClean="0"/>
              <a:t>que</a:t>
            </a:r>
            <a:r>
              <a:rPr lang="en-US" dirty="0" smtClean="0"/>
              <a:t> </a:t>
            </a:r>
            <a:r>
              <a:rPr lang="en-US" dirty="0" smtClean="0"/>
              <a:t>l’on</a:t>
            </a:r>
            <a:r>
              <a:rPr lang="en-US" dirty="0" smtClean="0"/>
              <a:t> </a:t>
            </a:r>
            <a:r>
              <a:rPr lang="en-US" dirty="0" smtClean="0"/>
              <a:t>trouvait</a:t>
            </a:r>
            <a:r>
              <a:rPr lang="en-US" dirty="0" smtClean="0"/>
              <a:t> </a:t>
            </a:r>
            <a:r>
              <a:rPr lang="en-US" dirty="0" smtClean="0"/>
              <a:t>dans</a:t>
            </a:r>
            <a:r>
              <a:rPr lang="en-US" dirty="0" smtClean="0"/>
              <a:t> son </a:t>
            </a:r>
            <a:r>
              <a:rPr lang="en-US" dirty="0" smtClean="0"/>
              <a:t>royaume</a:t>
            </a:r>
            <a:r>
              <a:rPr lang="en-US" dirty="0" smtClean="0"/>
              <a:t>. A </a:t>
            </a:r>
            <a:r>
              <a:rPr lang="en-US" dirty="0" smtClean="0"/>
              <a:t>sa</a:t>
            </a:r>
            <a:r>
              <a:rPr lang="en-US" dirty="0" smtClean="0"/>
              <a:t> </a:t>
            </a:r>
            <a:r>
              <a:rPr lang="en-US" dirty="0" smtClean="0"/>
              <a:t>cour</a:t>
            </a:r>
            <a:r>
              <a:rPr lang="en-US" dirty="0" smtClean="0"/>
              <a:t>, les </a:t>
            </a:r>
            <a:r>
              <a:rPr lang="en-US" dirty="0" smtClean="0"/>
              <a:t>échecs</a:t>
            </a:r>
            <a:r>
              <a:rPr lang="en-US" dirty="0" smtClean="0"/>
              <a:t> et </a:t>
            </a:r>
            <a:r>
              <a:rPr lang="en-US" dirty="0" smtClean="0"/>
              <a:t>l’ancêtre</a:t>
            </a:r>
            <a:r>
              <a:rPr lang="en-US" dirty="0" smtClean="0"/>
              <a:t> du backgammon </a:t>
            </a:r>
            <a:r>
              <a:rPr lang="en-US" dirty="0" smtClean="0"/>
              <a:t>étaient</a:t>
            </a:r>
            <a:r>
              <a:rPr lang="en-US" dirty="0" smtClean="0"/>
              <a:t> les plus </a:t>
            </a:r>
            <a:r>
              <a:rPr lang="en-US" dirty="0" smtClean="0"/>
              <a:t>pratiqués</a:t>
            </a:r>
            <a:r>
              <a:rPr lang="en-US" dirty="0" smtClean="0"/>
              <a:t>, et </a:t>
            </a:r>
            <a:r>
              <a:rPr lang="en-US" dirty="0" smtClean="0"/>
              <a:t>ils</a:t>
            </a:r>
            <a:r>
              <a:rPr lang="en-US" dirty="0" smtClean="0"/>
              <a:t> </a:t>
            </a:r>
            <a:r>
              <a:rPr lang="en-US" dirty="0" smtClean="0"/>
              <a:t>sont</a:t>
            </a:r>
            <a:r>
              <a:rPr lang="en-US" dirty="0" smtClean="0"/>
              <a:t> </a:t>
            </a:r>
            <a:r>
              <a:rPr lang="en-US" dirty="0" smtClean="0"/>
              <a:t>donc</a:t>
            </a:r>
            <a:r>
              <a:rPr lang="en-US" dirty="0" smtClean="0"/>
              <a:t> </a:t>
            </a:r>
            <a:r>
              <a:rPr lang="en-US" dirty="0" smtClean="0"/>
              <a:t>largement</a:t>
            </a:r>
            <a:r>
              <a:rPr lang="en-US" dirty="0" smtClean="0"/>
              <a:t> </a:t>
            </a:r>
            <a:r>
              <a:rPr lang="en-US" dirty="0" smtClean="0"/>
              <a:t>commentés</a:t>
            </a:r>
            <a:r>
              <a:rPr lang="en-US" dirty="0" smtClean="0"/>
              <a:t> et </a:t>
            </a:r>
            <a:r>
              <a:rPr lang="en-US" dirty="0" smtClean="0"/>
              <a:t>illustrés</a:t>
            </a:r>
            <a:r>
              <a:rPr lang="en-US" dirty="0" smtClean="0"/>
              <a:t>. Le </a:t>
            </a:r>
            <a:r>
              <a:rPr lang="en-US" dirty="0" smtClean="0"/>
              <a:t>jeu</a:t>
            </a:r>
            <a:r>
              <a:rPr lang="en-US" dirty="0" smtClean="0"/>
              <a:t> de dames </a:t>
            </a:r>
            <a:r>
              <a:rPr lang="en-US" dirty="0" smtClean="0"/>
              <a:t>eut</a:t>
            </a:r>
            <a:r>
              <a:rPr lang="en-US" dirty="0" smtClean="0"/>
              <a:t> </a:t>
            </a:r>
            <a:r>
              <a:rPr lang="en-US" dirty="0" smtClean="0"/>
              <a:t>droit</a:t>
            </a:r>
            <a:r>
              <a:rPr lang="en-US" dirty="0" smtClean="0"/>
              <a:t> à un court </a:t>
            </a:r>
            <a:r>
              <a:rPr lang="en-US" dirty="0" smtClean="0"/>
              <a:t>paragraphe</a:t>
            </a:r>
            <a:r>
              <a:rPr lang="en-US" dirty="0" smtClean="0"/>
              <a:t> et </a:t>
            </a:r>
            <a:r>
              <a:rPr lang="en-US" dirty="0" smtClean="0"/>
              <a:t>même</a:t>
            </a:r>
            <a:r>
              <a:rPr lang="en-US" dirty="0" smtClean="0"/>
              <a:t> </a:t>
            </a:r>
            <a:r>
              <a:rPr lang="en-US" dirty="0" smtClean="0"/>
              <a:t>plutôt</a:t>
            </a:r>
            <a:r>
              <a:rPr lang="en-US" dirty="0" smtClean="0"/>
              <a:t> succinct. </a:t>
            </a:r>
            <a:r>
              <a:rPr lang="en-US" dirty="0" smtClean="0"/>
              <a:t>Heureusement</a:t>
            </a:r>
            <a:r>
              <a:rPr lang="en-US" dirty="0" smtClean="0"/>
              <a:t>, le </a:t>
            </a:r>
            <a:r>
              <a:rPr lang="en-US" dirty="0" smtClean="0"/>
              <a:t>clerc</a:t>
            </a:r>
            <a:r>
              <a:rPr lang="en-US" dirty="0" smtClean="0"/>
              <a:t> en charge de </a:t>
            </a:r>
            <a:r>
              <a:rPr lang="en-US" dirty="0" smtClean="0"/>
              <a:t>l’ouvrage</a:t>
            </a:r>
            <a:r>
              <a:rPr lang="en-US" dirty="0" smtClean="0"/>
              <a:t> </a:t>
            </a:r>
            <a:r>
              <a:rPr lang="en-US" dirty="0" smtClean="0"/>
              <a:t>ajouta</a:t>
            </a:r>
            <a:r>
              <a:rPr lang="en-US" dirty="0" smtClean="0"/>
              <a:t> un </a:t>
            </a:r>
            <a:r>
              <a:rPr lang="en-US" dirty="0" smtClean="0"/>
              <a:t>dessin</a:t>
            </a:r>
            <a:r>
              <a:rPr lang="en-US" dirty="0" smtClean="0"/>
              <a:t> du </a:t>
            </a:r>
            <a:r>
              <a:rPr lang="en-US" dirty="0" smtClean="0"/>
              <a:t>damier</a:t>
            </a:r>
            <a:r>
              <a:rPr lang="en-US" dirty="0" smtClean="0"/>
              <a:t>, avec la position </a:t>
            </a:r>
            <a:r>
              <a:rPr lang="en-US" dirty="0" smtClean="0"/>
              <a:t>initiale</a:t>
            </a:r>
            <a:r>
              <a:rPr lang="en-US" dirty="0" smtClean="0"/>
              <a:t> des </a:t>
            </a:r>
            <a:r>
              <a:rPr lang="en-US" dirty="0" smtClean="0"/>
              <a:t>pions</a:t>
            </a:r>
            <a:r>
              <a:rPr lang="en-US" dirty="0" smtClean="0"/>
              <a:t> : </a:t>
            </a:r>
            <a:r>
              <a:rPr lang="en-US" dirty="0" smtClean="0"/>
              <a:t>c’était</a:t>
            </a:r>
            <a:r>
              <a:rPr lang="en-US" dirty="0" smtClean="0"/>
              <a:t> </a:t>
            </a:r>
            <a:r>
              <a:rPr lang="en-US" dirty="0" smtClean="0"/>
              <a:t>toujours</a:t>
            </a:r>
            <a:r>
              <a:rPr lang="en-US" dirty="0" smtClean="0"/>
              <a:t> le plateau de </a:t>
            </a:r>
            <a:r>
              <a:rPr lang="en-US" dirty="0" smtClean="0"/>
              <a:t>jeu</a:t>
            </a:r>
            <a:r>
              <a:rPr lang="en-US" dirty="0" smtClean="0"/>
              <a:t>  </a:t>
            </a:r>
            <a:r>
              <a:rPr lang="en-US" dirty="0" smtClean="0"/>
              <a:t>égyptien</a:t>
            </a:r>
            <a:r>
              <a:rPr lang="en-US" dirty="0" smtClean="0"/>
              <a:t>.</a:t>
            </a:r>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14241</Words>
  <Application>WPS Presentation</Application>
  <PresentationFormat>Affichage à l'écran (4:3)</PresentationFormat>
  <Paragraphs>103</Paragraphs>
  <Slides>30</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Arial</vt:lpstr>
      <vt:lpstr>SimSun</vt:lpstr>
      <vt:lpstr>Wingdings</vt:lpstr>
      <vt:lpstr>Lucida Sans</vt:lpstr>
      <vt:lpstr>Wingdings 2</vt:lpstr>
      <vt:lpstr>Wingdings 3</vt:lpstr>
      <vt:lpstr>Wingdings 3</vt:lpstr>
      <vt:lpstr>Wingdings 2</vt:lpstr>
      <vt:lpstr>Wingdings</vt:lpstr>
      <vt:lpstr>Lucida Sans Unicode</vt:lpstr>
      <vt:lpstr>Microsoft YaHei</vt:lpstr>
      <vt:lpstr>Arial Unicode MS</vt:lpstr>
      <vt:lpstr>Book Antiqua</vt:lpstr>
      <vt:lpstr>Symbol</vt:lpstr>
      <vt:lpstr>Calibri</vt:lpstr>
      <vt:lpstr>Apex</vt:lpstr>
      <vt:lpstr>  HISTOIRE du JEU de DAMES</vt:lpstr>
      <vt:lpstr>4000 ans de Jeu de Dames</vt:lpstr>
      <vt:lpstr>                 Ce jeu a été retrouvé gravé sur les dalles du toit du temple de Louxor, construit sur les rives du Nil vers 1500 avant J.C.   </vt:lpstr>
      <vt:lpstr>Le jeu de dames : du Moyen Orient à Athènes et à Rome </vt:lpstr>
      <vt:lpstr>PowerPoint 演示文稿</vt:lpstr>
      <vt:lpstr>LE PREMIER JOUEUR CELEBRE?</vt:lpstr>
      <vt:lpstr>L’héritage romain </vt:lpstr>
      <vt:lpstr>Une nouvelle dame : avant le 8ème siècle </vt:lpstr>
      <vt:lpstr>DANS LA COUR DU ROI</vt:lpstr>
      <vt:lpstr>Le jeu de dames passe à l’échiquier : 14ème siècle</vt:lpstr>
      <vt:lpstr>ORIGINE DU MOT « dam »</vt:lpstr>
      <vt:lpstr>Introduction du pion soufflé : 15ème siècle </vt:lpstr>
      <vt:lpstr>PowerPoint 演示文稿</vt:lpstr>
      <vt:lpstr> Introduction de la prise arrière et du damier de 100 cases : 16ème siècle </vt:lpstr>
      <vt:lpstr>MANOURY</vt:lpstr>
      <vt:lpstr>PHILIDOR</vt:lpstr>
      <vt:lpstr>JEU DE DAMES ET ECHECS</vt:lpstr>
      <vt:lpstr>PowerPoint 演示文稿</vt:lpstr>
      <vt:lpstr>PowerPoint 演示文稿</vt:lpstr>
      <vt:lpstr>Abolition du soufflage : 19ème siècle </vt:lpstr>
      <vt:lpstr>PowerPoint 演示文稿</vt:lpstr>
      <vt:lpstr>PowerPoint 演示文稿</vt:lpstr>
      <vt:lpstr>PowerPoint 演示文稿</vt:lpstr>
      <vt:lpstr>Le déclin social : la fin du 19ème siècle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HISTOIRE du JEU de DAMES</dc:title>
  <dc:creator>CHEIKHNA</dc:creator>
  <cp:lastModifiedBy>bkoua</cp:lastModifiedBy>
  <cp:revision>95</cp:revision>
  <dcterms:created xsi:type="dcterms:W3CDTF">2013-03-29T15:02:00Z</dcterms:created>
  <dcterms:modified xsi:type="dcterms:W3CDTF">2022-06-21T21:55:27Z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1036-11.2.0.8970</vt:lpwstr>
  </property>
</Properties>
</file>