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87"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96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Connecteur droit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Ellipse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Ellipse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fr-FR" smtClean="0"/>
              <a:t>Cliquez pour modifier le style des sous-titres du masque</a:t>
            </a:r>
            <a:endParaRPr lang="en-US"/>
          </a:p>
        </p:txBody>
      </p:sp>
      <p:sp>
        <p:nvSpPr>
          <p:cNvPr id="8" name="Titr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fr-FR" smtClean="0"/>
              <a:t>Cliquez pour modifier le style du titre</a:t>
            </a:r>
            <a:endParaRPr lang="en-US"/>
          </a:p>
        </p:txBody>
      </p:sp>
      <p:sp>
        <p:nvSpPr>
          <p:cNvPr id="15" name="Espace réservé de la date 27"/>
          <p:cNvSpPr>
            <a:spLocks noGrp="1"/>
          </p:cNvSpPr>
          <p:nvPr>
            <p:ph type="dt" sz="half" idx="10"/>
          </p:nvPr>
        </p:nvSpPr>
        <p:spPr/>
        <p:txBody>
          <a:bodyPr/>
          <a:lstStyle>
            <a:lvl1pPr>
              <a:defRPr/>
            </a:lvl1pPr>
          </a:lstStyle>
          <a:p>
            <a:pPr>
              <a:defRPr/>
            </a:pPr>
            <a:fld id="{69906338-C4F7-4AC7-A352-7AF20754529C}" type="datetimeFigureOut">
              <a:rPr lang="fr-FR"/>
              <a:pPr>
                <a:defRPr/>
              </a:pPr>
              <a:t>30/01/2019</a:t>
            </a:fld>
            <a:endParaRPr lang="fr-FR" dirty="0"/>
          </a:p>
        </p:txBody>
      </p:sp>
      <p:sp>
        <p:nvSpPr>
          <p:cNvPr id="16" name="Espace réservé du pied de page 16"/>
          <p:cNvSpPr>
            <a:spLocks noGrp="1"/>
          </p:cNvSpPr>
          <p:nvPr>
            <p:ph type="ftr" sz="quarter" idx="11"/>
          </p:nvPr>
        </p:nvSpPr>
        <p:spPr/>
        <p:txBody>
          <a:bodyPr/>
          <a:lstStyle>
            <a:lvl1pPr>
              <a:defRPr/>
            </a:lvl1pPr>
          </a:lstStyle>
          <a:p>
            <a:pPr>
              <a:defRPr/>
            </a:pPr>
            <a:endParaRPr lang="fr-FR"/>
          </a:p>
        </p:txBody>
      </p:sp>
      <p:sp>
        <p:nvSpPr>
          <p:cNvPr id="17" name="Espace réservé du numéro de diapositive 28"/>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FA649945-A8EE-4EB8-A3B8-6FE6B0040AB8}" type="slidenum">
              <a:rPr lang="fr-FR"/>
              <a:pPr>
                <a:defRPr/>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D867B750-F95C-4342-A1A9-1B98C0257A63}" type="datetimeFigureOut">
              <a:rPr lang="fr-FR"/>
              <a:pPr>
                <a:defRPr/>
              </a:pPr>
              <a:t>30/01/2019</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EBD8A87-9CC0-41D9-8EF3-62A5D58E9F38}" type="slidenum">
              <a:rPr lang="fr-FR"/>
              <a:pPr>
                <a:defRPr/>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Connecteur droit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Ellipse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Ellipse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 name="Titre vertical 1"/>
          <p:cNvSpPr>
            <a:spLocks noGrp="1"/>
          </p:cNvSpPr>
          <p:nvPr>
            <p:ph type="title" orient="vert"/>
          </p:nvPr>
        </p:nvSpPr>
        <p:spPr>
          <a:xfrm>
            <a:off x="7391400" y="304801"/>
            <a:ext cx="1447800" cy="5851525"/>
          </a:xfrm>
        </p:spPr>
        <p:txBody>
          <a:bodyPr vert="eaVert"/>
          <a:lstStyle/>
          <a:p>
            <a:r>
              <a:rPr lang="fr-FR" smtClean="0"/>
              <a:t>Cliquez pour modifier le style du titre</a:t>
            </a:r>
            <a:endParaRPr lang="en-US"/>
          </a:p>
        </p:txBody>
      </p:sp>
      <p:sp>
        <p:nvSpPr>
          <p:cNvPr id="13" name="Espace réservé du numéro de diapositive 5"/>
          <p:cNvSpPr>
            <a:spLocks noGrp="1"/>
          </p:cNvSpPr>
          <p:nvPr>
            <p:ph type="sldNum" sz="quarter" idx="10"/>
          </p:nvPr>
        </p:nvSpPr>
        <p:spPr>
          <a:xfrm>
            <a:off x="6915150" y="3009900"/>
            <a:ext cx="457200" cy="441325"/>
          </a:xfrm>
        </p:spPr>
        <p:txBody>
          <a:bodyPr/>
          <a:lstStyle>
            <a:lvl1pPr>
              <a:defRPr/>
            </a:lvl1pPr>
          </a:lstStyle>
          <a:p>
            <a:pPr>
              <a:defRPr/>
            </a:pPr>
            <a:fld id="{3EBE0485-6C9E-42A5-B308-94D1B0668D0F}" type="slidenum">
              <a:rPr lang="fr-FR"/>
              <a:pPr>
                <a:defRPr/>
              </a:pPr>
              <a:t>‹N°›</a:t>
            </a:fld>
            <a:endParaRPr lang="fr-FR" dirty="0"/>
          </a:p>
        </p:txBody>
      </p:sp>
      <p:sp>
        <p:nvSpPr>
          <p:cNvPr id="14" name="Espace réservé de la date 3"/>
          <p:cNvSpPr>
            <a:spLocks noGrp="1"/>
          </p:cNvSpPr>
          <p:nvPr>
            <p:ph type="dt" sz="half" idx="11"/>
          </p:nvPr>
        </p:nvSpPr>
        <p:spPr/>
        <p:txBody>
          <a:bodyPr/>
          <a:lstStyle>
            <a:lvl1pPr>
              <a:defRPr/>
            </a:lvl1pPr>
          </a:lstStyle>
          <a:p>
            <a:pPr>
              <a:defRPr/>
            </a:pPr>
            <a:fld id="{05A768C5-2A3C-42B0-AAFF-37D343FEAB10}" type="datetimeFigureOut">
              <a:rPr lang="fr-FR"/>
              <a:pPr>
                <a:defRPr/>
              </a:pPr>
              <a:t>30/01/2019</a:t>
            </a:fld>
            <a:endParaRPr lang="fr-FR" dirty="0"/>
          </a:p>
        </p:txBody>
      </p:sp>
      <p:sp>
        <p:nvSpPr>
          <p:cNvPr id="15" name="Espace réservé du pied de page 4"/>
          <p:cNvSpPr>
            <a:spLocks noGrp="1"/>
          </p:cNvSpPr>
          <p:nvPr>
            <p:ph type="ftr" sz="quarter" idx="12"/>
          </p:nvPr>
        </p:nvSpPr>
        <p:spPr/>
        <p:txBody>
          <a:bodyPr/>
          <a:lstStyle>
            <a:lvl1pPr>
              <a:defRPr/>
            </a:lvl1pPr>
          </a:lstStyle>
          <a:p>
            <a:pPr>
              <a:defRPr/>
            </a:pP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lang="fr-FR" smtClean="0"/>
              <a:t>Cliquez pour modifier le style du titre</a:t>
            </a:r>
            <a:endParaRPr lang="en-US"/>
          </a:p>
        </p:txBody>
      </p:sp>
      <p:sp>
        <p:nvSpPr>
          <p:cNvPr id="8" name="Espace réservé du contenu 7"/>
          <p:cNvSpPr>
            <a:spLocks noGrp="1"/>
          </p:cNvSpPr>
          <p:nvPr>
            <p:ph sz="quarter" idx="1"/>
          </p:nvPr>
        </p:nvSpPr>
        <p:spPr>
          <a:xfrm>
            <a:off x="301752" y="1527048"/>
            <a:ext cx="8503920" cy="45720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fld id="{E098FA14-F6CD-4325-8403-3868F43E242E}" type="datetimeFigureOut">
              <a:rPr lang="fr-FR"/>
              <a:pPr>
                <a:defRPr/>
              </a:pPr>
              <a:t>30/01/2019</a:t>
            </a:fld>
            <a:endParaRPr lang="fr-FR" dirty="0"/>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a:xfrm>
            <a:off x="4362450" y="1027113"/>
            <a:ext cx="457200" cy="441325"/>
          </a:xfrm>
        </p:spPr>
        <p:txBody>
          <a:bodyPr/>
          <a:lstStyle>
            <a:lvl1pPr>
              <a:defRPr/>
            </a:lvl1pPr>
          </a:lstStyle>
          <a:p>
            <a:pPr>
              <a:defRPr/>
            </a:pPr>
            <a:fld id="{A0C03846-D823-4C2A-B144-F125CFC01F15}" type="slidenum">
              <a:rPr lang="fr-FR"/>
              <a:pPr>
                <a:defRPr/>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Connecteur droit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Ellipse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Ellipse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Espace réservé du texte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fr-FR" smtClean="0"/>
              <a:t>Cliquez pour modifier les styles du texte du masque</a:t>
            </a:r>
          </a:p>
        </p:txBody>
      </p:sp>
      <p:sp>
        <p:nvSpPr>
          <p:cNvPr id="2" name="Titr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fr-FR" smtClean="0"/>
              <a:t>Cliquez pour modifier le style du titre</a:t>
            </a:r>
            <a:endParaRPr lang="en-US"/>
          </a:p>
        </p:txBody>
      </p:sp>
      <p:sp>
        <p:nvSpPr>
          <p:cNvPr id="15" name="Espace réservé du pied de page 4"/>
          <p:cNvSpPr>
            <a:spLocks noGrp="1"/>
          </p:cNvSpPr>
          <p:nvPr>
            <p:ph type="ftr" sz="quarter" idx="10"/>
          </p:nvPr>
        </p:nvSpPr>
        <p:spPr/>
        <p:txBody>
          <a:bodyPr/>
          <a:lstStyle>
            <a:lvl1pPr>
              <a:defRPr/>
            </a:lvl1pPr>
          </a:lstStyle>
          <a:p>
            <a:pPr>
              <a:defRPr/>
            </a:pPr>
            <a:endParaRPr lang="fr-FR"/>
          </a:p>
        </p:txBody>
      </p:sp>
      <p:sp>
        <p:nvSpPr>
          <p:cNvPr id="16" name="Espace réservé de la date 3"/>
          <p:cNvSpPr>
            <a:spLocks noGrp="1"/>
          </p:cNvSpPr>
          <p:nvPr>
            <p:ph type="dt" sz="half" idx="11"/>
          </p:nvPr>
        </p:nvSpPr>
        <p:spPr/>
        <p:txBody>
          <a:bodyPr/>
          <a:lstStyle>
            <a:lvl1pPr>
              <a:defRPr/>
            </a:lvl1pPr>
          </a:lstStyle>
          <a:p>
            <a:pPr>
              <a:defRPr/>
            </a:pPr>
            <a:fld id="{CA6DE94C-E812-439E-A937-9A2881DFE6FE}" type="datetimeFigureOut">
              <a:rPr lang="fr-FR"/>
              <a:pPr>
                <a:defRPr/>
              </a:pPr>
              <a:t>30/01/2019</a:t>
            </a:fld>
            <a:endParaRPr lang="fr-FR" dirty="0"/>
          </a:p>
        </p:txBody>
      </p:sp>
      <p:sp>
        <p:nvSpPr>
          <p:cNvPr id="17" name="Espace réservé du numéro de diapositive 5"/>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E1A9FC6E-7E37-4663-909D-7E1F67E8CFAB}" type="slidenum">
              <a:rPr lang="fr-FR"/>
              <a:pPr>
                <a:defRPr/>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5" name="Connecteur droit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re 1"/>
          <p:cNvSpPr>
            <a:spLocks noGrp="1"/>
          </p:cNvSpPr>
          <p:nvPr>
            <p:ph type="title"/>
          </p:nvPr>
        </p:nvSpPr>
        <p:spPr>
          <a:xfrm>
            <a:off x="301752" y="228600"/>
            <a:ext cx="8534400" cy="758952"/>
          </a:xfrm>
        </p:spPr>
        <p:txBody>
          <a:bodyPr/>
          <a:lstStyle/>
          <a:p>
            <a:r>
              <a:rPr lang="fr-FR" smtClean="0"/>
              <a:t>Cliquez pour modifier le style du titre</a:t>
            </a:r>
            <a:endParaRPr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e la date 4"/>
          <p:cNvSpPr>
            <a:spLocks noGrp="1"/>
          </p:cNvSpPr>
          <p:nvPr>
            <p:ph type="dt" sz="half" idx="10"/>
          </p:nvPr>
        </p:nvSpPr>
        <p:spPr>
          <a:xfrm>
            <a:off x="5791200" y="6410325"/>
            <a:ext cx="3044825" cy="365125"/>
          </a:xfrm>
        </p:spPr>
        <p:txBody>
          <a:bodyPr/>
          <a:lstStyle>
            <a:lvl1pPr>
              <a:defRPr/>
            </a:lvl1pPr>
          </a:lstStyle>
          <a:p>
            <a:pPr>
              <a:defRPr/>
            </a:pPr>
            <a:fld id="{F52BA993-7559-4F30-8D01-660DDC89702F}" type="datetimeFigureOut">
              <a:rPr lang="fr-FR"/>
              <a:pPr>
                <a:defRPr/>
              </a:pPr>
              <a:t>30/01/2019</a:t>
            </a:fld>
            <a:endParaRPr lang="fr-FR" dirty="0"/>
          </a:p>
        </p:txBody>
      </p:sp>
      <p:sp>
        <p:nvSpPr>
          <p:cNvPr id="7" name="Espace réservé du pied de page 5"/>
          <p:cNvSpPr>
            <a:spLocks noGrp="1"/>
          </p:cNvSpPr>
          <p:nvPr>
            <p:ph type="ftr" sz="quarter" idx="11"/>
          </p:nvPr>
        </p:nvSpPr>
        <p:spPr/>
        <p:txBody>
          <a:bodyPr/>
          <a:lstStyle>
            <a:lvl1pPr>
              <a:defRPr/>
            </a:lvl1pPr>
          </a:lstStyle>
          <a:p>
            <a:pPr>
              <a:defRPr/>
            </a:pPr>
            <a:endParaRPr lang="fr-FR"/>
          </a:p>
        </p:txBody>
      </p:sp>
      <p:sp>
        <p:nvSpPr>
          <p:cNvPr id="8" name="Espace réservé du numéro de diapositive 6"/>
          <p:cNvSpPr>
            <a:spLocks noGrp="1"/>
          </p:cNvSpPr>
          <p:nvPr>
            <p:ph type="sldNum" sz="quarter" idx="12"/>
          </p:nvPr>
        </p:nvSpPr>
        <p:spPr/>
        <p:txBody>
          <a:bodyPr/>
          <a:lstStyle>
            <a:lvl1pPr>
              <a:defRPr/>
            </a:lvl1pPr>
          </a:lstStyle>
          <a:p>
            <a:pPr>
              <a:defRPr/>
            </a:pPr>
            <a:fld id="{7D05722B-F4BA-411C-A92B-A914F82611CE}" type="slidenum">
              <a:rPr lang="fr-FR"/>
              <a:pPr>
                <a:defRPr/>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Connecteur droit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Ellipse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Ellipse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fr-FR" smtClean="0"/>
              <a:t>Cliquez pour modifier les styles du texte du masque</a:t>
            </a:r>
          </a:p>
        </p:txBody>
      </p:sp>
      <p:sp>
        <p:nvSpPr>
          <p:cNvPr id="24" name="Espace réservé du contenu 23"/>
          <p:cNvSpPr>
            <a:spLocks noGrp="1"/>
          </p:cNvSpPr>
          <p:nvPr>
            <p:ph sz="quarter" idx="2"/>
          </p:nvPr>
        </p:nvSpPr>
        <p:spPr>
          <a:xfrm>
            <a:off x="301752" y="2471383"/>
            <a:ext cx="4041648" cy="3818404"/>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6" name="Espace réservé du contenu 25"/>
          <p:cNvSpPr>
            <a:spLocks noGrp="1"/>
          </p:cNvSpPr>
          <p:nvPr>
            <p:ph sz="quarter" idx="4"/>
          </p:nvPr>
        </p:nvSpPr>
        <p:spPr>
          <a:xfrm>
            <a:off x="4800600" y="2471383"/>
            <a:ext cx="4038600" cy="382219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23" name="Titre 22"/>
          <p:cNvSpPr>
            <a:spLocks noGrp="1"/>
          </p:cNvSpPr>
          <p:nvPr>
            <p:ph type="title"/>
          </p:nvPr>
        </p:nvSpPr>
        <p:spPr/>
        <p:txBody>
          <a:bodyPr rtlCol="0"/>
          <a:lstStyle/>
          <a:p>
            <a:r>
              <a:rPr lang="fr-FR" smtClean="0"/>
              <a:t>Cliquez pour modifier le style du titre</a:t>
            </a:r>
            <a:endParaRPr lang="en-US"/>
          </a:p>
        </p:txBody>
      </p:sp>
      <p:sp>
        <p:nvSpPr>
          <p:cNvPr id="18" name="Espace réservé de la date 6"/>
          <p:cNvSpPr>
            <a:spLocks noGrp="1"/>
          </p:cNvSpPr>
          <p:nvPr>
            <p:ph type="dt" sz="half" idx="10"/>
          </p:nvPr>
        </p:nvSpPr>
        <p:spPr/>
        <p:txBody>
          <a:bodyPr/>
          <a:lstStyle>
            <a:lvl1pPr>
              <a:defRPr/>
            </a:lvl1pPr>
          </a:lstStyle>
          <a:p>
            <a:pPr>
              <a:defRPr/>
            </a:pPr>
            <a:fld id="{4782D87C-B4A3-40EA-B737-B5BD60E228E3}" type="datetimeFigureOut">
              <a:rPr lang="fr-FR"/>
              <a:pPr>
                <a:defRPr/>
              </a:pPr>
              <a:t>30/01/2019</a:t>
            </a:fld>
            <a:endParaRPr lang="fr-FR" dirty="0"/>
          </a:p>
        </p:txBody>
      </p:sp>
      <p:sp>
        <p:nvSpPr>
          <p:cNvPr id="19" name="Espace réservé du pied de page 7"/>
          <p:cNvSpPr>
            <a:spLocks noGrp="1"/>
          </p:cNvSpPr>
          <p:nvPr>
            <p:ph type="ftr" sz="quarter" idx="11"/>
          </p:nvPr>
        </p:nvSpPr>
        <p:spPr>
          <a:xfrm>
            <a:off x="304800" y="6410325"/>
            <a:ext cx="3581400" cy="365125"/>
          </a:xfrm>
        </p:spPr>
        <p:txBody>
          <a:bodyPr/>
          <a:lstStyle>
            <a:lvl1pPr>
              <a:defRPr/>
            </a:lvl1pPr>
          </a:lstStyle>
          <a:p>
            <a:pPr>
              <a:defRPr/>
            </a:pPr>
            <a:endParaRPr lang="fr-FR"/>
          </a:p>
        </p:txBody>
      </p:sp>
      <p:sp>
        <p:nvSpPr>
          <p:cNvPr id="20" name="Espace réservé du numéro de diapositive 8"/>
          <p:cNvSpPr>
            <a:spLocks noGrp="1"/>
          </p:cNvSpPr>
          <p:nvPr>
            <p:ph type="sldNum" sz="quarter" idx="12"/>
          </p:nvPr>
        </p:nvSpPr>
        <p:spPr>
          <a:xfrm>
            <a:off x="4343400" y="1042988"/>
            <a:ext cx="457200" cy="441325"/>
          </a:xfrm>
        </p:spPr>
        <p:txBody>
          <a:bodyPr/>
          <a:lstStyle>
            <a:lvl1pPr algn="ctr">
              <a:defRPr smtClean="0"/>
            </a:lvl1pPr>
          </a:lstStyle>
          <a:p>
            <a:pPr>
              <a:defRPr/>
            </a:pPr>
            <a:fld id="{429ED6D3-CD21-4ACA-9E9A-0103A2D72469}" type="slidenum">
              <a:rPr lang="fr-FR"/>
              <a:pPr>
                <a:defRPr/>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lvl1pPr>
              <a:defRPr/>
            </a:lvl1pPr>
          </a:lstStyle>
          <a:p>
            <a:pPr>
              <a:defRPr/>
            </a:pPr>
            <a:fld id="{2FD833EE-B6AE-41B8-9F2D-B31F5A83370F}" type="datetimeFigureOut">
              <a:rPr lang="fr-FR"/>
              <a:pPr>
                <a:defRPr/>
              </a:pPr>
              <a:t>30/01/2019</a:t>
            </a:fld>
            <a:endParaRPr lang="fr-FR" dirty="0"/>
          </a:p>
        </p:txBody>
      </p:sp>
      <p:sp>
        <p:nvSpPr>
          <p:cNvPr id="4" name="Espace réservé du pied de page 3"/>
          <p:cNvSpPr>
            <a:spLocks noGrp="1"/>
          </p:cNvSpPr>
          <p:nvPr>
            <p:ph type="ftr" sz="quarter" idx="11"/>
          </p:nvPr>
        </p:nvSpPr>
        <p:spPr/>
        <p:txBody>
          <a:bodyPr/>
          <a:lstStyle>
            <a:lvl1pPr>
              <a:defRPr/>
            </a:lvl1pPr>
          </a:lstStyle>
          <a:p>
            <a:pPr>
              <a:defRPr/>
            </a:pPr>
            <a:endParaRPr lang="fr-FR"/>
          </a:p>
        </p:txBody>
      </p:sp>
      <p:sp>
        <p:nvSpPr>
          <p:cNvPr id="5" name="Espace réservé du numéro de diapositive 4"/>
          <p:cNvSpPr>
            <a:spLocks noGrp="1"/>
          </p:cNvSpPr>
          <p:nvPr>
            <p:ph type="sldNum" sz="quarter" idx="12"/>
          </p:nvPr>
        </p:nvSpPr>
        <p:spPr>
          <a:xfrm>
            <a:off x="4343400" y="1036638"/>
            <a:ext cx="457200" cy="441325"/>
          </a:xfrm>
        </p:spPr>
        <p:txBody>
          <a:bodyPr/>
          <a:lstStyle>
            <a:lvl1pPr>
              <a:defRPr/>
            </a:lvl1pPr>
          </a:lstStyle>
          <a:p>
            <a:pPr>
              <a:defRPr/>
            </a:pPr>
            <a:fld id="{9ADF7FF5-A1AF-4BB7-8BB4-26E40811D704}" type="slidenum">
              <a:rPr lang="fr-FR"/>
              <a:pPr>
                <a:defRPr/>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Espace réservé de la date 1"/>
          <p:cNvSpPr>
            <a:spLocks noGrp="1"/>
          </p:cNvSpPr>
          <p:nvPr>
            <p:ph type="dt" sz="half" idx="10"/>
          </p:nvPr>
        </p:nvSpPr>
        <p:spPr/>
        <p:txBody>
          <a:bodyPr/>
          <a:lstStyle>
            <a:lvl1pPr>
              <a:defRPr/>
            </a:lvl1pPr>
          </a:lstStyle>
          <a:p>
            <a:pPr>
              <a:defRPr/>
            </a:pPr>
            <a:fld id="{0EB290A4-121E-43F0-B3BD-E692E6DEE3E1}" type="datetimeFigureOut">
              <a:rPr lang="fr-FR"/>
              <a:pPr>
                <a:defRPr/>
              </a:pPr>
              <a:t>30/01/2019</a:t>
            </a:fld>
            <a:endParaRPr lang="fr-FR" dirty="0"/>
          </a:p>
        </p:txBody>
      </p:sp>
      <p:sp>
        <p:nvSpPr>
          <p:cNvPr id="9" name="Espace réservé du pied de page 2"/>
          <p:cNvSpPr>
            <a:spLocks noGrp="1"/>
          </p:cNvSpPr>
          <p:nvPr>
            <p:ph type="ftr" sz="quarter" idx="11"/>
          </p:nvPr>
        </p:nvSpPr>
        <p:spPr/>
        <p:txBody>
          <a:bodyPr/>
          <a:lstStyle>
            <a:lvl1pPr>
              <a:defRPr/>
            </a:lvl1pPr>
          </a:lstStyle>
          <a:p>
            <a:pPr>
              <a:defRPr/>
            </a:pPr>
            <a:endParaRPr lang="fr-FR"/>
          </a:p>
        </p:txBody>
      </p:sp>
      <p:sp>
        <p:nvSpPr>
          <p:cNvPr id="10" name="Espace réservé du numéro de diapositive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98350060-2380-4678-BE4A-CCAFF7889755}" type="slidenum">
              <a:rPr lang="fr-FR"/>
              <a:pPr>
                <a:defRPr/>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Connecteur droit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Ellipse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Ellipse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r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fr-FR" smtClean="0"/>
              <a:t>Cliquez pour modifier le style du titre</a:t>
            </a:r>
            <a:endParaRPr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fr-FR" smtClean="0"/>
              <a:t>Cliquez pour modifier les styles du texte du masque</a:t>
            </a:r>
          </a:p>
        </p:txBody>
      </p:sp>
      <p:sp>
        <p:nvSpPr>
          <p:cNvPr id="20" name="Espace réservé du contenu 19"/>
          <p:cNvSpPr>
            <a:spLocks noGrp="1"/>
          </p:cNvSpPr>
          <p:nvPr>
            <p:ph sz="quarter" idx="1"/>
          </p:nvPr>
        </p:nvSpPr>
        <p:spPr>
          <a:xfrm>
            <a:off x="3124200" y="685800"/>
            <a:ext cx="5638800" cy="5410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6" name="Espace réservé du numéro de diapositive 6"/>
          <p:cNvSpPr>
            <a:spLocks noGrp="1"/>
          </p:cNvSpPr>
          <p:nvPr>
            <p:ph type="sldNum" sz="quarter" idx="10"/>
          </p:nvPr>
        </p:nvSpPr>
        <p:spPr>
          <a:xfrm>
            <a:off x="1371600" y="312738"/>
            <a:ext cx="457200" cy="441325"/>
          </a:xfrm>
        </p:spPr>
        <p:txBody>
          <a:bodyPr/>
          <a:lstStyle>
            <a:lvl1pPr>
              <a:defRPr smtClean="0">
                <a:solidFill>
                  <a:schemeClr val="accent3">
                    <a:shade val="75000"/>
                  </a:schemeClr>
                </a:solidFill>
              </a:defRPr>
            </a:lvl1pPr>
          </a:lstStyle>
          <a:p>
            <a:pPr>
              <a:defRPr/>
            </a:pPr>
            <a:fld id="{7E0CC738-9542-4F6B-985A-391F5325EE0A}" type="slidenum">
              <a:rPr lang="fr-FR"/>
              <a:pPr>
                <a:defRPr/>
              </a:pPr>
              <a:t>‹N°›</a:t>
            </a:fld>
            <a:endParaRPr lang="fr-FR" dirty="0"/>
          </a:p>
        </p:txBody>
      </p:sp>
      <p:sp>
        <p:nvSpPr>
          <p:cNvPr id="17" name="Espace réservé de la date 4"/>
          <p:cNvSpPr>
            <a:spLocks noGrp="1"/>
          </p:cNvSpPr>
          <p:nvPr>
            <p:ph type="dt" sz="half" idx="11"/>
          </p:nvPr>
        </p:nvSpPr>
        <p:spPr/>
        <p:txBody>
          <a:bodyPr/>
          <a:lstStyle>
            <a:lvl1pPr>
              <a:defRPr/>
            </a:lvl1pPr>
          </a:lstStyle>
          <a:p>
            <a:pPr>
              <a:defRPr/>
            </a:pPr>
            <a:fld id="{85B74286-DB20-410D-A396-57381090D75B}" type="datetimeFigureOut">
              <a:rPr lang="fr-FR"/>
              <a:pPr>
                <a:defRPr/>
              </a:pPr>
              <a:t>30/01/2019</a:t>
            </a:fld>
            <a:endParaRPr lang="fr-FR" dirty="0"/>
          </a:p>
        </p:txBody>
      </p:sp>
      <p:sp>
        <p:nvSpPr>
          <p:cNvPr id="18" name="Espace réservé du pied de page 5"/>
          <p:cNvSpPr>
            <a:spLocks noGrp="1"/>
          </p:cNvSpPr>
          <p:nvPr>
            <p:ph type="ftr" sz="quarter" idx="12"/>
          </p:nvPr>
        </p:nvSpPr>
        <p:spPr>
          <a:xfrm>
            <a:off x="301625" y="6410325"/>
            <a:ext cx="3382963" cy="366713"/>
          </a:xfrm>
        </p:spPr>
        <p:txBody>
          <a:bodyPr/>
          <a:lstStyle>
            <a:lvl1pPr>
              <a:defRPr/>
            </a:lvl1pPr>
          </a:lstStyle>
          <a:p>
            <a:pPr>
              <a:defRPr/>
            </a:pPr>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Connecteur droit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Ellipse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Ellipse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fr-FR" smtClean="0"/>
              <a:t>Cliquez pour modifier les styles du texte du masque</a:t>
            </a:r>
          </a:p>
        </p:txBody>
      </p:sp>
      <p:sp>
        <p:nvSpPr>
          <p:cNvPr id="16" name="Espace réservé du numéro de diapositive 6"/>
          <p:cNvSpPr>
            <a:spLocks noGrp="1"/>
          </p:cNvSpPr>
          <p:nvPr>
            <p:ph type="sldNum" sz="quarter" idx="10"/>
          </p:nvPr>
        </p:nvSpPr>
        <p:spPr>
          <a:xfrm>
            <a:off x="1371600" y="312738"/>
            <a:ext cx="457200" cy="441325"/>
          </a:xfrm>
        </p:spPr>
        <p:txBody>
          <a:bodyPr/>
          <a:lstStyle>
            <a:lvl1pPr>
              <a:defRPr/>
            </a:lvl1pPr>
          </a:lstStyle>
          <a:p>
            <a:pPr>
              <a:defRPr/>
            </a:pPr>
            <a:fld id="{104BB8CB-649E-4322-AD1B-BA954F0B56D7}" type="slidenum">
              <a:rPr lang="fr-FR"/>
              <a:pPr>
                <a:defRPr/>
              </a:pPr>
              <a:t>‹N°›</a:t>
            </a:fld>
            <a:endParaRPr lang="fr-FR" dirty="0"/>
          </a:p>
        </p:txBody>
      </p:sp>
      <p:sp>
        <p:nvSpPr>
          <p:cNvPr id="17" name="Espace réservé de la date 4"/>
          <p:cNvSpPr>
            <a:spLocks noGrp="1"/>
          </p:cNvSpPr>
          <p:nvPr>
            <p:ph type="dt" sz="half" idx="11"/>
          </p:nvPr>
        </p:nvSpPr>
        <p:spPr>
          <a:xfrm>
            <a:off x="5788025" y="6405563"/>
            <a:ext cx="3044825" cy="365125"/>
          </a:xfrm>
        </p:spPr>
        <p:txBody>
          <a:bodyPr/>
          <a:lstStyle>
            <a:lvl1pPr>
              <a:defRPr/>
            </a:lvl1pPr>
          </a:lstStyle>
          <a:p>
            <a:pPr>
              <a:defRPr/>
            </a:pPr>
            <a:fld id="{7A1A8FA2-0DD9-417C-958A-F6DF8BE73CAA}" type="datetimeFigureOut">
              <a:rPr lang="fr-FR"/>
              <a:pPr>
                <a:defRPr/>
              </a:pPr>
              <a:t>30/01/2019</a:t>
            </a:fld>
            <a:endParaRPr lang="fr-FR" dirty="0"/>
          </a:p>
        </p:txBody>
      </p:sp>
      <p:sp>
        <p:nvSpPr>
          <p:cNvPr id="18" name="Espace réservé du pied de page 5"/>
          <p:cNvSpPr>
            <a:spLocks noGrp="1"/>
          </p:cNvSpPr>
          <p:nvPr>
            <p:ph type="ftr" sz="quarter" idx="12"/>
          </p:nvPr>
        </p:nvSpPr>
        <p:spPr>
          <a:xfrm>
            <a:off x="301625" y="6410325"/>
            <a:ext cx="3584575" cy="366713"/>
          </a:xfrm>
        </p:spPr>
        <p:txBody>
          <a:bodyPr/>
          <a:lstStyle>
            <a:lvl1pPr>
              <a:defRPr/>
            </a:lvl1pPr>
          </a:lstStyle>
          <a:p>
            <a:pPr>
              <a:defRPr/>
            </a:pP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Espace réservé de la date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smtClean="0">
                <a:solidFill>
                  <a:srgbClr val="FFFFFF"/>
                </a:solidFill>
                <a:latin typeface="+mn-lt"/>
                <a:cs typeface="+mn-cs"/>
              </a:defRPr>
            </a:lvl1pPr>
          </a:lstStyle>
          <a:p>
            <a:pPr>
              <a:defRPr/>
            </a:pPr>
            <a:fld id="{AB997454-6D14-4C24-ADDF-A55A51EAFAAC}" type="datetimeFigureOut">
              <a:rPr lang="fr-FR"/>
              <a:pPr>
                <a:defRPr/>
              </a:pPr>
              <a:t>30/01/2019</a:t>
            </a:fld>
            <a:endParaRPr lang="fr-FR" dirty="0"/>
          </a:p>
        </p:txBody>
      </p:sp>
      <p:sp>
        <p:nvSpPr>
          <p:cNvPr id="3" name="Espace réservé du pied de page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dirty="0">
                <a:solidFill>
                  <a:srgbClr val="FFFFFF"/>
                </a:solidFill>
                <a:latin typeface="+mn-lt"/>
                <a:cs typeface="+mn-cs"/>
              </a:defRPr>
            </a:lvl1pPr>
          </a:lstStyle>
          <a:p>
            <a:pPr>
              <a:defRPr/>
            </a:pPr>
            <a:endParaRPr lang="fr-F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Connecteur droit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Ellipse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Ellipse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Espace réservé du numéro de diapositive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smtClean="0">
                <a:solidFill>
                  <a:schemeClr val="accent3">
                    <a:shade val="75000"/>
                  </a:schemeClr>
                </a:solidFill>
                <a:latin typeface="+mn-lt"/>
                <a:cs typeface="+mn-cs"/>
              </a:defRPr>
            </a:lvl1pPr>
          </a:lstStyle>
          <a:p>
            <a:pPr>
              <a:defRPr/>
            </a:pPr>
            <a:fld id="{E8A00D08-C997-402A-8522-070EE7BC29E1}" type="slidenum">
              <a:rPr lang="fr-FR"/>
              <a:pPr>
                <a:defRPr/>
              </a:pPr>
              <a:t>‹N°›</a:t>
            </a:fld>
            <a:endParaRPr lang="fr-FR" dirty="0"/>
          </a:p>
        </p:txBody>
      </p:sp>
      <p:sp>
        <p:nvSpPr>
          <p:cNvPr id="1038" name="Espace réservé du titre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a:t>
            </a:r>
            <a:endParaRPr lang="en-US" smtClean="0"/>
          </a:p>
        </p:txBody>
      </p:sp>
      <p:sp>
        <p:nvSpPr>
          <p:cNvPr id="1039" name="Espace réservé du texte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fontAlgn="base">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42910" y="3071810"/>
            <a:ext cx="7058025" cy="2286000"/>
          </a:xfrm>
          <a:solidFill>
            <a:schemeClr val="accent2"/>
          </a:solidFill>
        </p:spPr>
        <p:txBody>
          <a:bodyPr>
            <a:normAutofit/>
          </a:bodyPr>
          <a:lstStyle/>
          <a:p>
            <a:pPr algn="just" fontAlgn="auto">
              <a:spcAft>
                <a:spcPts val="0"/>
              </a:spcAft>
              <a:buFont typeface="Wingdings 2"/>
              <a:buNone/>
              <a:defRPr/>
            </a:pPr>
            <a:r>
              <a:rPr lang="fr-FR" sz="1400" dirty="0" smtClean="0">
                <a:solidFill>
                  <a:schemeClr val="tx1"/>
                </a:solidFill>
              </a:rPr>
              <a:t>L’</a:t>
            </a:r>
            <a:r>
              <a:rPr lang="fr-FR" sz="1400" dirty="0" err="1" smtClean="0">
                <a:solidFill>
                  <a:schemeClr val="tx1"/>
                </a:solidFill>
              </a:rPr>
              <a:t>etat</a:t>
            </a:r>
            <a:r>
              <a:rPr lang="fr-FR" sz="1400" dirty="0" smtClean="0">
                <a:solidFill>
                  <a:schemeClr val="tx1"/>
                </a:solidFill>
              </a:rPr>
              <a:t> </a:t>
            </a:r>
            <a:r>
              <a:rPr lang="fr-FR" sz="1400" dirty="0" err="1" smtClean="0">
                <a:solidFill>
                  <a:schemeClr val="tx1"/>
                </a:solidFill>
              </a:rPr>
              <a:t>xu</a:t>
            </a:r>
            <a:r>
              <a:rPr lang="fr-FR" sz="1400" dirty="0" smtClean="0">
                <a:solidFill>
                  <a:schemeClr val="tx1"/>
                </a:solidFill>
              </a:rPr>
              <a:t> </a:t>
            </a:r>
            <a:r>
              <a:rPr lang="fr-FR" sz="1400" dirty="0" err="1" smtClean="0">
                <a:solidFill>
                  <a:schemeClr val="tx1"/>
                </a:solidFill>
              </a:rPr>
              <a:t>senegal</a:t>
            </a:r>
            <a:r>
              <a:rPr lang="fr-FR" sz="1400" dirty="0" smtClean="0">
                <a:solidFill>
                  <a:schemeClr val="tx1"/>
                </a:solidFill>
              </a:rPr>
              <a:t> </a:t>
            </a:r>
            <a:r>
              <a:rPr lang="fr-FR" sz="1400" dirty="0">
                <a:solidFill>
                  <a:schemeClr val="tx1"/>
                </a:solidFill>
              </a:rPr>
              <a:t>a pour </a:t>
            </a:r>
            <a:r>
              <a:rPr lang="fr-FR" sz="1400" dirty="0" smtClean="0">
                <a:solidFill>
                  <a:schemeClr val="tx1"/>
                </a:solidFill>
              </a:rPr>
              <a:t>objectif la pratique</a:t>
            </a:r>
            <a:r>
              <a:rPr lang="fr-FR" sz="1400" dirty="0">
                <a:solidFill>
                  <a:schemeClr val="tx1"/>
                </a:solidFill>
              </a:rPr>
              <a:t>, </a:t>
            </a:r>
            <a:r>
              <a:rPr lang="fr-FR" sz="1400" dirty="0" smtClean="0">
                <a:solidFill>
                  <a:schemeClr val="tx1"/>
                </a:solidFill>
              </a:rPr>
              <a:t>         l’étude</a:t>
            </a:r>
            <a:r>
              <a:rPr lang="fr-FR" sz="1400" dirty="0">
                <a:solidFill>
                  <a:schemeClr val="tx1"/>
                </a:solidFill>
              </a:rPr>
              <a:t>, et la diffusion du jeu de dames, en </a:t>
            </a:r>
            <a:r>
              <a:rPr lang="fr-FR" sz="1400" dirty="0" smtClean="0">
                <a:solidFill>
                  <a:schemeClr val="tx1"/>
                </a:solidFill>
              </a:rPr>
              <a:t>conformité </a:t>
            </a:r>
            <a:r>
              <a:rPr lang="fr-FR" sz="1400" dirty="0">
                <a:solidFill>
                  <a:schemeClr val="tx1"/>
                </a:solidFill>
              </a:rPr>
              <a:t>avec les </a:t>
            </a:r>
            <a:r>
              <a:rPr lang="fr-FR" sz="1400" dirty="0" smtClean="0">
                <a:solidFill>
                  <a:schemeClr val="tx1"/>
                </a:solidFill>
              </a:rPr>
              <a:t>règles internationales </a:t>
            </a:r>
            <a:r>
              <a:rPr lang="fr-FR" sz="1400" dirty="0">
                <a:solidFill>
                  <a:schemeClr val="tx1"/>
                </a:solidFill>
              </a:rPr>
              <a:t>et sa vocation de sport cérébral et </a:t>
            </a:r>
            <a:r>
              <a:rPr lang="fr-FR" sz="1400" dirty="0" smtClean="0">
                <a:solidFill>
                  <a:schemeClr val="tx1"/>
                </a:solidFill>
              </a:rPr>
              <a:t>intellectuel.                         C’</a:t>
            </a:r>
            <a:r>
              <a:rPr lang="fr-FR" sz="1400" dirty="0" err="1" smtClean="0">
                <a:solidFill>
                  <a:schemeClr val="tx1"/>
                </a:solidFill>
              </a:rPr>
              <a:t>estDans</a:t>
            </a:r>
            <a:r>
              <a:rPr lang="fr-FR" sz="1400" dirty="0" smtClean="0">
                <a:solidFill>
                  <a:schemeClr val="tx1"/>
                </a:solidFill>
              </a:rPr>
              <a:t> cette optique qu’été initie ce projet de structuration et de développement de cette discipline millénaire aux vertus  multiples indéniables a été initie .  </a:t>
            </a:r>
            <a:endParaRPr lang="fr-FR" sz="1400" dirty="0">
              <a:solidFill>
                <a:schemeClr val="tx1"/>
              </a:solidFill>
            </a:endParaRPr>
          </a:p>
        </p:txBody>
      </p:sp>
      <p:sp>
        <p:nvSpPr>
          <p:cNvPr id="13315" name="Titre 1"/>
          <p:cNvSpPr>
            <a:spLocks noGrp="1"/>
          </p:cNvSpPr>
          <p:nvPr>
            <p:ph type="ctrTitle"/>
          </p:nvPr>
        </p:nvSpPr>
        <p:spPr>
          <a:xfrm>
            <a:off x="685800" y="214313"/>
            <a:ext cx="7772400" cy="2143125"/>
          </a:xfrm>
        </p:spPr>
        <p:txBody>
          <a:bodyPr/>
          <a:lstStyle/>
          <a:p>
            <a:r>
              <a:rPr lang="fr-FR" b="1" dirty="0" smtClean="0"/>
              <a:t>Projet socio éducatif de Jeu de </a:t>
            </a:r>
            <a:r>
              <a:rPr lang="fr-FR" b="1" dirty="0" smtClean="0"/>
              <a:t>Dames/Par C S </a:t>
            </a:r>
            <a:r>
              <a:rPr lang="fr-FR" b="1" smtClean="0"/>
              <a:t>SENE </a:t>
            </a:r>
            <a:r>
              <a:rPr lang="fr-FR" dirty="0" smtClean="0"/>
              <a:t/>
            </a:r>
            <a:br>
              <a:rPr lang="fr-FR" dirty="0" smtClean="0"/>
            </a:br>
            <a:endParaRPr lang="fr-FR"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contenu 2"/>
          <p:cNvSpPr>
            <a:spLocks noGrp="1"/>
          </p:cNvSpPr>
          <p:nvPr>
            <p:ph sz="quarter" idx="1"/>
          </p:nvPr>
        </p:nvSpPr>
        <p:spPr>
          <a:xfrm>
            <a:off x="301625" y="1527175"/>
            <a:ext cx="8504238" cy="4572000"/>
          </a:xfrm>
        </p:spPr>
        <p:txBody>
          <a:bodyPr/>
          <a:lstStyle/>
          <a:p>
            <a:r>
              <a:rPr lang="fr-FR" sz="2800" i="1" smtClean="0"/>
              <a:t>Cette activité peut et doit intéresser les organismes publics et les partenaires privés.</a:t>
            </a:r>
            <a:br>
              <a:rPr lang="fr-FR" sz="2800" i="1" smtClean="0"/>
            </a:br>
            <a:r>
              <a:rPr lang="fr-FR" sz="2800" i="1" smtClean="0"/>
              <a:t>Afin d’être performant dans cette démarche, une professionnalisation s’impose à travers la création d’un poste salarié.</a:t>
            </a:r>
            <a:r>
              <a:rPr lang="fr-FR" smtClean="0"/>
              <a:t/>
            </a:r>
            <a:br>
              <a:rPr lang="fr-FR" smtClean="0"/>
            </a:br>
            <a:r>
              <a:rPr lang="fr-FR" smtClean="0"/>
              <a:t/>
            </a:r>
            <a:br>
              <a:rPr lang="fr-FR" smtClean="0"/>
            </a:br>
            <a:endParaRPr lang="fr-FR"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p:txBody>
          <a:bodyPr/>
          <a:lstStyle/>
          <a:p>
            <a:r>
              <a:rPr lang="fr-FR" smtClean="0">
                <a:solidFill>
                  <a:srgbClr val="7B9899"/>
                </a:solidFill>
              </a:rPr>
              <a:t>3. Les apports de l’outil pédagogique</a:t>
            </a:r>
          </a:p>
        </p:txBody>
      </p:sp>
      <p:sp>
        <p:nvSpPr>
          <p:cNvPr id="23555" name="Espace réservé du contenu 2"/>
          <p:cNvSpPr>
            <a:spLocks noGrp="1"/>
          </p:cNvSpPr>
          <p:nvPr>
            <p:ph sz="quarter" idx="1"/>
          </p:nvPr>
        </p:nvSpPr>
        <p:spPr>
          <a:xfrm>
            <a:off x="301625" y="1527175"/>
            <a:ext cx="8504238" cy="4572000"/>
          </a:xfrm>
        </p:spPr>
        <p:txBody>
          <a:bodyPr/>
          <a:lstStyle/>
          <a:p>
            <a:r>
              <a:rPr lang="fr-FR" sz="2800" b="1" smtClean="0"/>
              <a:t>Facteur favorisant l’intellect</a:t>
            </a:r>
            <a:r>
              <a:rPr lang="fr-FR" sz="2800" smtClean="0"/>
              <a:t/>
            </a:r>
            <a:br>
              <a:rPr lang="fr-FR" sz="2800" smtClean="0"/>
            </a:br>
            <a:r>
              <a:rPr lang="fr-FR" sz="2800" smtClean="0"/>
              <a:t>Le jugement (stratégie)</a:t>
            </a:r>
            <a:br>
              <a:rPr lang="fr-FR" sz="2800" smtClean="0"/>
            </a:br>
            <a:r>
              <a:rPr lang="fr-FR" sz="2800" smtClean="0"/>
              <a:t>La logique mathématique</a:t>
            </a:r>
            <a:br>
              <a:rPr lang="fr-FR" sz="2800" smtClean="0"/>
            </a:br>
            <a:r>
              <a:rPr lang="fr-FR" sz="2800" smtClean="0"/>
              <a:t>L’esprit de synthèse</a:t>
            </a:r>
            <a:br>
              <a:rPr lang="fr-FR" sz="2800" smtClean="0"/>
            </a:br>
            <a:r>
              <a:rPr lang="fr-FR" sz="2800" smtClean="0"/>
              <a:t>L’intelligence</a:t>
            </a:r>
            <a:br>
              <a:rPr lang="fr-FR" sz="2800" smtClean="0"/>
            </a:br>
            <a:r>
              <a:rPr lang="fr-FR" sz="2800" smtClean="0"/>
              <a:t>La créativité </a:t>
            </a:r>
            <a:br>
              <a:rPr lang="fr-FR" sz="2800" smtClean="0"/>
            </a:br>
            <a:r>
              <a:rPr lang="fr-FR" sz="2800" smtClean="0"/>
              <a:t>La mémoire</a:t>
            </a:r>
            <a:br>
              <a:rPr lang="fr-FR" sz="2800" smtClean="0"/>
            </a:br>
            <a:r>
              <a:rPr lang="fr-FR" sz="2800" smtClean="0"/>
              <a:t>L’imagination </a:t>
            </a:r>
            <a:br>
              <a:rPr lang="fr-FR" sz="2800" smtClean="0"/>
            </a:br>
            <a:r>
              <a:rPr lang="fr-FR" sz="2800" smtClean="0"/>
              <a:t>La prévoyance </a:t>
            </a:r>
            <a:br>
              <a:rPr lang="fr-FR" sz="2800" smtClean="0"/>
            </a:br>
            <a:r>
              <a:rPr lang="fr-FR" sz="2800" smtClean="0"/>
              <a:t>L’attention et la concentration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contenu 2"/>
          <p:cNvSpPr>
            <a:spLocks noGrp="1"/>
          </p:cNvSpPr>
          <p:nvPr>
            <p:ph sz="quarter" idx="1"/>
          </p:nvPr>
        </p:nvSpPr>
        <p:spPr>
          <a:xfrm>
            <a:off x="301625" y="1527175"/>
            <a:ext cx="8504238" cy="4572000"/>
          </a:xfrm>
        </p:spPr>
        <p:txBody>
          <a:bodyPr/>
          <a:lstStyle/>
          <a:p>
            <a:r>
              <a:rPr lang="fr-FR" sz="2800" b="1" smtClean="0"/>
              <a:t>Facteur de développement personnel</a:t>
            </a:r>
            <a:r>
              <a:rPr lang="fr-FR" sz="2800" smtClean="0"/>
              <a:t/>
            </a:r>
            <a:br>
              <a:rPr lang="fr-FR" sz="2800" smtClean="0"/>
            </a:br>
            <a:r>
              <a:rPr lang="fr-FR" sz="2800" smtClean="0"/>
              <a:t>La volonté de vaincre et la maîtrise de soi</a:t>
            </a:r>
            <a:br>
              <a:rPr lang="fr-FR" sz="2800" smtClean="0"/>
            </a:br>
            <a:r>
              <a:rPr lang="fr-FR" sz="2800" smtClean="0"/>
              <a:t>L’esprit de décision</a:t>
            </a:r>
            <a:br>
              <a:rPr lang="fr-FR" sz="2800" smtClean="0"/>
            </a:br>
            <a:r>
              <a:rPr lang="fr-FR" sz="2800" smtClean="0"/>
              <a:t>L’imagination</a:t>
            </a:r>
            <a:br>
              <a:rPr lang="fr-FR" sz="2800" smtClean="0"/>
            </a:br>
            <a:r>
              <a:rPr lang="fr-FR" sz="2800" smtClean="0"/>
              <a:t>La prise en compte de l’autre et des règles de vie</a:t>
            </a:r>
            <a:br>
              <a:rPr lang="fr-FR" sz="2800" smtClean="0"/>
            </a:br>
            <a:r>
              <a:rPr lang="fr-FR" sz="2800" smtClean="0"/>
              <a:t>La confiance en soi                                                          En somme ,toutes ces qualités qui caractérisent les leaders  et les managers des temps modernes .</a:t>
            </a:r>
            <a:r>
              <a:rPr lang="fr-FR" smtClean="0"/>
              <a:t/>
            </a:r>
            <a:br>
              <a:rPr lang="fr-FR" smtClean="0"/>
            </a:br>
            <a:r>
              <a:rPr lang="fr-FR" smtClean="0"/>
              <a:t/>
            </a:r>
            <a:br>
              <a:rPr lang="fr-FR" smtClean="0"/>
            </a:br>
            <a:endParaRPr lang="fr-FR"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301625" y="1527175"/>
            <a:ext cx="8504238" cy="4572000"/>
          </a:xfrm>
        </p:spPr>
        <p:txBody>
          <a:bodyPr>
            <a:normAutofit fontScale="92500" lnSpcReduction="10000"/>
          </a:bodyPr>
          <a:lstStyle/>
          <a:p>
            <a:pPr marL="274320" indent="-274320" fontAlgn="auto">
              <a:spcAft>
                <a:spcPts val="0"/>
              </a:spcAft>
              <a:buFont typeface="Wingdings 2"/>
              <a:buChar char=""/>
              <a:defRPr/>
            </a:pPr>
            <a:r>
              <a:rPr lang="fr-FR" sz="3000" b="1" dirty="0"/>
              <a:t>Facteur de lien social</a:t>
            </a:r>
            <a:r>
              <a:rPr lang="fr-FR" sz="3000" dirty="0"/>
              <a:t/>
            </a:r>
            <a:br>
              <a:rPr lang="fr-FR" sz="3000" dirty="0"/>
            </a:br>
            <a:r>
              <a:rPr lang="fr-FR" sz="3000" dirty="0"/>
              <a:t>Le jeu de dames, par sa simplicité apparente, son coût peu élevé et sa nature même, peut être joué partout, à n’importe quel âge.</a:t>
            </a:r>
            <a:br>
              <a:rPr lang="fr-FR" sz="3000" dirty="0"/>
            </a:br>
            <a:r>
              <a:rPr lang="fr-FR" sz="3000" dirty="0"/>
              <a:t>Il favorise la création de liens sociaux et humains, la socialisation et l’intégration de la jeunesse au travers des clubs et des tournois, l’égalité et les rapports entre les sexes et les âges (mixités dans l’activité même de loisir et ou de compétition).</a:t>
            </a:r>
            <a:br>
              <a:rPr lang="fr-FR" sz="3000" dirty="0"/>
            </a:br>
            <a:r>
              <a:rPr lang="fr-FR" dirty="0"/>
              <a:t/>
            </a:r>
            <a:br>
              <a:rPr lang="fr-FR" dirty="0"/>
            </a:b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r>
              <a:rPr lang="fr-FR" smtClean="0">
                <a:solidFill>
                  <a:srgbClr val="7B9899"/>
                </a:solidFill>
              </a:rPr>
              <a:t>4. Produit proposé</a:t>
            </a:r>
          </a:p>
        </p:txBody>
      </p:sp>
      <p:sp>
        <p:nvSpPr>
          <p:cNvPr id="3" name="Espace réservé du contenu 2"/>
          <p:cNvSpPr>
            <a:spLocks noGrp="1"/>
          </p:cNvSpPr>
          <p:nvPr>
            <p:ph sz="quarter" idx="1"/>
          </p:nvPr>
        </p:nvSpPr>
        <p:spPr>
          <a:xfrm>
            <a:off x="301625" y="1527175"/>
            <a:ext cx="8504238" cy="4572000"/>
          </a:xfrm>
        </p:spPr>
        <p:txBody>
          <a:bodyPr>
            <a:normAutofit fontScale="77500" lnSpcReduction="20000"/>
          </a:bodyPr>
          <a:lstStyle/>
          <a:p>
            <a:pPr marL="274320" indent="-274320" fontAlgn="auto">
              <a:spcAft>
                <a:spcPts val="0"/>
              </a:spcAft>
              <a:buFont typeface="Wingdings 2"/>
              <a:buChar char=""/>
              <a:defRPr/>
            </a:pPr>
            <a:r>
              <a:rPr lang="fr-FR" sz="3300" dirty="0"/>
              <a:t>La pratique du jeu de dames du niveau initiation au jeu de compétition, le jeu étant saisi comme un outil pédagogique favorisant le développement intellectuel et l’intégration sociale</a:t>
            </a:r>
            <a:br>
              <a:rPr lang="fr-FR" sz="3300" dirty="0"/>
            </a:br>
            <a:r>
              <a:rPr lang="fr-FR" sz="3300" dirty="0"/>
              <a:t>Plusieurs axes :</a:t>
            </a:r>
            <a:br>
              <a:rPr lang="fr-FR" sz="3300" dirty="0"/>
            </a:br>
            <a:r>
              <a:rPr lang="fr-FR" sz="3300" dirty="0"/>
              <a:t>- l’intervention pourra être collective et / ou individuelle selon les objectifs recherchés (collège,  quartier, aide scolaire, personne à mobilité réduite…)</a:t>
            </a:r>
            <a:br>
              <a:rPr lang="fr-FR" sz="3300" dirty="0"/>
            </a:br>
            <a:r>
              <a:rPr lang="fr-FR" sz="3300" dirty="0"/>
              <a:t>- elle variera selon l’espace et le temps, la structure étant très mobile, elle peut s’adapter à des contextes divers et des besoins spécifiques</a:t>
            </a:r>
            <a:br>
              <a:rPr lang="fr-FR" sz="3300" dirty="0"/>
            </a:br>
            <a:r>
              <a:rPr lang="fr-FR" dirty="0"/>
              <a:t/>
            </a:r>
            <a:br>
              <a:rPr lang="fr-FR" dirty="0"/>
            </a:b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fontAlgn="auto">
              <a:spcAft>
                <a:spcPts val="0"/>
              </a:spcAft>
              <a:defRPr/>
            </a:pPr>
            <a:r>
              <a:rPr lang="fr-FR" dirty="0" smtClean="0"/>
              <a:t>Déroulement type d’une intervention </a:t>
            </a:r>
            <a:br>
              <a:rPr lang="fr-FR" dirty="0" smtClean="0"/>
            </a:br>
            <a:endParaRPr lang="fr-FR" dirty="0"/>
          </a:p>
        </p:txBody>
      </p:sp>
      <p:sp>
        <p:nvSpPr>
          <p:cNvPr id="27651" name="Espace réservé du contenu 2"/>
          <p:cNvSpPr>
            <a:spLocks noGrp="1"/>
          </p:cNvSpPr>
          <p:nvPr>
            <p:ph sz="quarter" idx="1"/>
          </p:nvPr>
        </p:nvSpPr>
        <p:spPr>
          <a:xfrm>
            <a:off x="301625" y="1527175"/>
            <a:ext cx="8504238" cy="4572000"/>
          </a:xfrm>
        </p:spPr>
        <p:txBody>
          <a:bodyPr/>
          <a:lstStyle/>
          <a:p>
            <a:r>
              <a:rPr lang="fr-FR" sz="2800" smtClean="0"/>
              <a:t>Une durée de deux heures par séance paraît être un bon tempo.Pour un public jeune (&lt; 10 ans), une heure suffit.Ce temps peut être allongé pour des personnes très motivés et avancées. L’intervention peut être en groupe, une vingtaine de personnes (10 damiers) avec un damier grand format mural qui permet une approche théorique de groupe et une interactivité entre l’animateur et le groupe ainsi qu’au sein du groupeluimêmeL’apprentissage des règles et des subtilités du jeu devient plus ludique et une plus grande sociabilité s’opère</a:t>
            </a:r>
            <a:r>
              <a:rPr lang="fr-FR" sz="2000" smtClean="0"/>
              <a:t/>
            </a:r>
            <a:br>
              <a:rPr lang="fr-FR" sz="2000" smtClean="0"/>
            </a:br>
            <a:r>
              <a:rPr lang="fr-FR" sz="2000" smtClean="0"/>
              <a:t/>
            </a:r>
            <a:br>
              <a:rPr lang="fr-FR" sz="2000" smtClean="0"/>
            </a:br>
            <a:r>
              <a:rPr lang="fr-FR" sz="2000" smtClean="0"/>
              <a:t/>
            </a:r>
            <a:br>
              <a:rPr lang="fr-FR" sz="2000" smtClean="0"/>
            </a:br>
            <a:endParaRPr lang="fr-FR" sz="20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re 1"/>
          <p:cNvSpPr>
            <a:spLocks noGrp="1"/>
          </p:cNvSpPr>
          <p:nvPr>
            <p:ph type="title"/>
          </p:nvPr>
        </p:nvSpPr>
        <p:spPr/>
        <p:txBody>
          <a:bodyPr/>
          <a:lstStyle/>
          <a:p>
            <a:endParaRPr lang="fr-FR" smtClean="0">
              <a:solidFill>
                <a:srgbClr val="7B9899"/>
              </a:solidFill>
            </a:endParaRPr>
          </a:p>
        </p:txBody>
      </p:sp>
      <p:sp>
        <p:nvSpPr>
          <p:cNvPr id="28675" name="Espace réservé du contenu 2"/>
          <p:cNvSpPr>
            <a:spLocks noGrp="1"/>
          </p:cNvSpPr>
          <p:nvPr>
            <p:ph sz="quarter" idx="1"/>
          </p:nvPr>
        </p:nvSpPr>
        <p:spPr>
          <a:xfrm>
            <a:off x="301625" y="1527175"/>
            <a:ext cx="8504238" cy="4572000"/>
          </a:xfrm>
        </p:spPr>
        <p:txBody>
          <a:bodyPr/>
          <a:lstStyle/>
          <a:p>
            <a:r>
              <a:rPr lang="fr-FR" sz="2800" smtClean="0"/>
              <a:t>Des damiers ordinaires sont installés sur les tables et de petites parties peuvent être jouées sous le contrôle de l’animateur qui notera les phases de jeu nécessitant des commentaires en fin de partie. Seront abordées les problématiques du raisonnement et donc le relationnel que génère cette activité. </a:t>
            </a:r>
            <a:br>
              <a:rPr lang="fr-FR" sz="2800" smtClean="0"/>
            </a:br>
            <a:r>
              <a:rPr lang="fr-FR" sz="2800" smtClean="0"/>
              <a:t>Petit à petit, des pendules peuvent être ajoutées amenant les dimensions de gestion du stress, du temps qui s’écoule et qui sanctionne.</a:t>
            </a:r>
            <a:endParaRPr lang="fr-FR"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301625" y="1527175"/>
            <a:ext cx="8504238" cy="4572000"/>
          </a:xfrm>
        </p:spPr>
        <p:txBody>
          <a:bodyPr>
            <a:normAutofit fontScale="92500" lnSpcReduction="20000"/>
          </a:bodyPr>
          <a:lstStyle/>
          <a:p>
            <a:pPr marL="274320" indent="-274320" fontAlgn="auto">
              <a:spcAft>
                <a:spcPts val="0"/>
              </a:spcAft>
              <a:buFont typeface="Wingdings 2"/>
              <a:buChar char=""/>
              <a:defRPr/>
            </a:pPr>
            <a:r>
              <a:rPr lang="fr-FR" sz="3000" dirty="0"/>
              <a:t>Des variations peuvent être apportées : </a:t>
            </a:r>
            <a:br>
              <a:rPr lang="fr-FR" sz="3000" dirty="0"/>
            </a:br>
            <a:r>
              <a:rPr lang="fr-FR" sz="3000" dirty="0"/>
              <a:t>- jouer une partie à 4 ce qui amène des dimensions interrelationnelles immédiates et palpables par les intervenants</a:t>
            </a:r>
            <a:br>
              <a:rPr lang="fr-FR" sz="3000" dirty="0"/>
            </a:br>
            <a:r>
              <a:rPr lang="fr-FR" sz="3000" dirty="0"/>
              <a:t>- jouer des simultanées, c'est-à-dire ou les intervenants jouent tous contre l’animateur</a:t>
            </a:r>
            <a:br>
              <a:rPr lang="fr-FR" sz="3000" dirty="0"/>
            </a:br>
            <a:r>
              <a:rPr lang="fr-FR" sz="3000" dirty="0"/>
              <a:t>- pour les plus petits, des jeux d’approches et de détente tournant autour du jeu de dames peuvent être proposés</a:t>
            </a:r>
            <a:br>
              <a:rPr lang="fr-FR" sz="3000" dirty="0"/>
            </a:br>
            <a:r>
              <a:rPr lang="fr-FR" sz="3000" dirty="0"/>
              <a:t>- pour les interventions individuelles, le contenu et la forme seront étudier à la demande</a:t>
            </a:r>
            <a:r>
              <a:rPr lang="fr-FR" dirty="0"/>
              <a:t/>
            </a:r>
            <a:br>
              <a:rPr lang="fr-FR" dirty="0"/>
            </a:b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re 1"/>
          <p:cNvSpPr>
            <a:spLocks noGrp="1"/>
          </p:cNvSpPr>
          <p:nvPr>
            <p:ph type="title"/>
          </p:nvPr>
        </p:nvSpPr>
        <p:spPr/>
        <p:txBody>
          <a:bodyPr/>
          <a:lstStyle/>
          <a:p>
            <a:r>
              <a:rPr lang="fr-FR" smtClean="0">
                <a:solidFill>
                  <a:srgbClr val="7B9899"/>
                </a:solidFill>
              </a:rPr>
              <a:t>5. Organismes et structures concernées</a:t>
            </a:r>
          </a:p>
        </p:txBody>
      </p:sp>
      <p:sp>
        <p:nvSpPr>
          <p:cNvPr id="30723" name="Espace réservé du contenu 2"/>
          <p:cNvSpPr>
            <a:spLocks noGrp="1"/>
          </p:cNvSpPr>
          <p:nvPr>
            <p:ph sz="quarter" idx="1"/>
          </p:nvPr>
        </p:nvSpPr>
        <p:spPr>
          <a:xfrm>
            <a:off x="301625" y="1527175"/>
            <a:ext cx="8504238" cy="4572000"/>
          </a:xfrm>
        </p:spPr>
        <p:txBody>
          <a:bodyPr/>
          <a:lstStyle/>
          <a:p>
            <a:r>
              <a:rPr lang="fr-FR" sz="2800" smtClean="0"/>
              <a:t>Ecoles, lycées, collèges, Espaces Jeunes et Centres  Culturels,  quartier, foyers de jeunes , prisons, hôpitaux, facultés, , associations d’anciens, centres handicapés... d’une façon générale tous les services socioculturels. </a:t>
            </a:r>
            <a:r>
              <a:rPr lang="fr-FR" smtClean="0"/>
              <a:t/>
            </a:r>
            <a:br>
              <a:rPr lang="fr-FR" smtClean="0"/>
            </a:br>
            <a:endParaRPr lang="fr-FR"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r>
              <a:rPr lang="fr-FR" smtClean="0">
                <a:solidFill>
                  <a:srgbClr val="7B9899"/>
                </a:solidFill>
              </a:rPr>
              <a:t>6. Tarifs</a:t>
            </a:r>
          </a:p>
        </p:txBody>
      </p:sp>
      <p:sp>
        <p:nvSpPr>
          <p:cNvPr id="31747" name="Espace réservé du contenu 2"/>
          <p:cNvSpPr>
            <a:spLocks noGrp="1"/>
          </p:cNvSpPr>
          <p:nvPr>
            <p:ph sz="quarter" idx="1"/>
          </p:nvPr>
        </p:nvSpPr>
        <p:spPr>
          <a:xfrm>
            <a:off x="301625" y="1527175"/>
            <a:ext cx="8504238" cy="4572000"/>
          </a:xfrm>
        </p:spPr>
        <p:txBody>
          <a:bodyPr/>
          <a:lstStyle/>
          <a:p>
            <a:r>
              <a:rPr lang="fr-FR" smtClean="0"/>
              <a:t>A définir selon l’offre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r>
              <a:rPr lang="fr-FR" smtClean="0">
                <a:solidFill>
                  <a:srgbClr val="7B9899"/>
                </a:solidFill>
              </a:rPr>
              <a:t>1-NATURE DU PROJET</a:t>
            </a:r>
          </a:p>
        </p:txBody>
      </p:sp>
      <p:sp>
        <p:nvSpPr>
          <p:cNvPr id="3" name="Espace réservé du contenu 2"/>
          <p:cNvSpPr>
            <a:spLocks noGrp="1"/>
          </p:cNvSpPr>
          <p:nvPr>
            <p:ph sz="quarter" idx="1"/>
          </p:nvPr>
        </p:nvSpPr>
        <p:spPr>
          <a:xfrm>
            <a:off x="301625" y="1527175"/>
            <a:ext cx="8504238" cy="4572000"/>
          </a:xfrm>
        </p:spPr>
        <p:txBody>
          <a:bodyPr>
            <a:normAutofit fontScale="92500" lnSpcReduction="10000"/>
          </a:bodyPr>
          <a:lstStyle/>
          <a:p>
            <a:pPr marL="274320" indent="-274320" fontAlgn="auto">
              <a:spcAft>
                <a:spcPts val="0"/>
              </a:spcAft>
              <a:buFont typeface="Wingdings 2"/>
              <a:buChar char=""/>
              <a:defRPr/>
            </a:pPr>
            <a:r>
              <a:rPr lang="fr-FR" sz="3000" dirty="0"/>
              <a:t>Ce projet se situe dans les démarches de lutte contre l’échec scolaire, le délitement des rapports sociaux dans la jeunesse, la solitude, l’enfermement sur soi des personnes âgées et </a:t>
            </a:r>
            <a:r>
              <a:rPr lang="fr-FR" sz="3000" dirty="0" smtClean="0"/>
              <a:t>handicapées, la formation de ressources humaines de qualité et l’instauration d’une société profondément démocratique et apaisée</a:t>
            </a:r>
            <a:r>
              <a:rPr lang="fr-FR" dirty="0"/>
              <a:t/>
            </a:r>
            <a:br>
              <a:rPr lang="fr-FR" dirty="0"/>
            </a:br>
            <a:r>
              <a:rPr lang="fr-FR" dirty="0"/>
              <a:t/>
            </a:r>
            <a:br>
              <a:rPr lang="fr-FR" dirty="0"/>
            </a:br>
            <a:r>
              <a:rPr lang="fr-FR" dirty="0"/>
              <a:t/>
            </a:r>
            <a:br>
              <a:rPr lang="fr-FR" dirty="0"/>
            </a:br>
            <a:r>
              <a:rPr lang="fr-FR" dirty="0"/>
              <a:t/>
            </a:r>
            <a:br>
              <a:rPr lang="fr-FR" dirty="0"/>
            </a:b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p:cNvSpPr>
          <p:nvPr>
            <p:ph type="title"/>
          </p:nvPr>
        </p:nvSpPr>
        <p:spPr/>
        <p:txBody>
          <a:bodyPr/>
          <a:lstStyle/>
          <a:p>
            <a:r>
              <a:rPr lang="fr-FR" smtClean="0">
                <a:solidFill>
                  <a:srgbClr val="7B9899"/>
                </a:solidFill>
              </a:rPr>
              <a:t>7. Zone géographique </a:t>
            </a:r>
          </a:p>
        </p:txBody>
      </p:sp>
      <p:sp>
        <p:nvSpPr>
          <p:cNvPr id="32771" name="Espace réservé du contenu 2"/>
          <p:cNvSpPr>
            <a:spLocks noGrp="1"/>
          </p:cNvSpPr>
          <p:nvPr>
            <p:ph sz="quarter" idx="1"/>
          </p:nvPr>
        </p:nvSpPr>
        <p:spPr>
          <a:xfrm>
            <a:off x="301625" y="1527175"/>
            <a:ext cx="8504238" cy="4572000"/>
          </a:xfrm>
        </p:spPr>
        <p:txBody>
          <a:bodyPr/>
          <a:lstStyle/>
          <a:p>
            <a:r>
              <a:rPr lang="fr-FR" smtClean="0"/>
              <a:t> l’ensemble du territoire national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smtClean="0">
                <a:solidFill>
                  <a:srgbClr val="7B9899"/>
                </a:solidFill>
              </a:rPr>
              <a:t>8. Public visé</a:t>
            </a:r>
          </a:p>
        </p:txBody>
      </p:sp>
      <p:sp>
        <p:nvSpPr>
          <p:cNvPr id="33795" name="Espace réservé du contenu 2"/>
          <p:cNvSpPr>
            <a:spLocks noGrp="1"/>
          </p:cNvSpPr>
          <p:nvPr>
            <p:ph sz="quarter" idx="1"/>
          </p:nvPr>
        </p:nvSpPr>
        <p:spPr>
          <a:xfrm>
            <a:off x="301625" y="1527175"/>
            <a:ext cx="8504238" cy="4572000"/>
          </a:xfrm>
        </p:spPr>
        <p:txBody>
          <a:bodyPr/>
          <a:lstStyle/>
          <a:p>
            <a:r>
              <a:rPr lang="fr-FR" smtClean="0"/>
              <a:t>Pré ados, adultes, personnes âgés, handicapés, </a:t>
            </a:r>
            <a:br>
              <a:rPr lang="fr-FR" smtClean="0"/>
            </a:br>
            <a:r>
              <a:rPr lang="fr-FR" smtClean="0"/>
              <a:t>Publics en difficultés scolaire, alphabétisation </a:t>
            </a:r>
            <a:br>
              <a:rPr lang="fr-FR" smtClean="0"/>
            </a:br>
            <a:r>
              <a:rPr lang="fr-FR" smtClean="0"/>
              <a:t>Personnes en demande de lien social (prison, hôpital, personnes âgés)</a:t>
            </a:r>
            <a:br>
              <a:rPr lang="fr-FR" smtClean="0"/>
            </a:br>
            <a:r>
              <a:rPr lang="fr-FR" smtClean="0"/>
              <a:t/>
            </a:r>
            <a:br>
              <a:rPr lang="fr-FR" smtClean="0"/>
            </a:br>
            <a:endParaRPr lang="fr-FR"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p:txBody>
          <a:bodyPr/>
          <a:lstStyle/>
          <a:p>
            <a:r>
              <a:rPr lang="fr-FR" smtClean="0">
                <a:solidFill>
                  <a:srgbClr val="7B9899"/>
                </a:solidFill>
              </a:rPr>
              <a:t>9. Concurrence </a:t>
            </a:r>
          </a:p>
        </p:txBody>
      </p:sp>
      <p:sp>
        <p:nvSpPr>
          <p:cNvPr id="34819" name="Espace réservé du contenu 2"/>
          <p:cNvSpPr>
            <a:spLocks noGrp="1"/>
          </p:cNvSpPr>
          <p:nvPr>
            <p:ph sz="quarter" idx="1"/>
          </p:nvPr>
        </p:nvSpPr>
        <p:spPr>
          <a:xfrm>
            <a:off x="301625" y="1527175"/>
            <a:ext cx="8504238" cy="4572000"/>
          </a:xfrm>
        </p:spPr>
        <p:txBody>
          <a:bodyPr/>
          <a:lstStyle/>
          <a:p>
            <a:pPr>
              <a:buFont typeface="Wingdings 2" pitchFamily="18" charset="2"/>
              <a:buNone/>
            </a:pPr>
            <a:r>
              <a:rPr lang="fr-FR" smtClean="0"/>
              <a:t>      -</a:t>
            </a:r>
            <a:r>
              <a:rPr lang="fr-FR" sz="2800" smtClean="0"/>
              <a:t>Aucune concurrence directe</a:t>
            </a:r>
          </a:p>
        </p:txBody>
      </p:sp>
      <p:sp>
        <p:nvSpPr>
          <p:cNvPr id="34820" name="Rectangle 3"/>
          <p:cNvSpPr>
            <a:spLocks noChangeArrowheads="1"/>
          </p:cNvSpPr>
          <p:nvPr/>
        </p:nvSpPr>
        <p:spPr bwMode="auto">
          <a:xfrm>
            <a:off x="857250" y="2643188"/>
            <a:ext cx="6929438" cy="1878012"/>
          </a:xfrm>
          <a:prstGeom prst="rect">
            <a:avLst/>
          </a:prstGeom>
          <a:noFill/>
          <a:ln w="9525">
            <a:noFill/>
            <a:miter lim="800000"/>
            <a:headEnd/>
            <a:tailEnd/>
          </a:ln>
        </p:spPr>
        <p:txBody>
          <a:bodyPr>
            <a:spAutoFit/>
          </a:bodyPr>
          <a:lstStyle/>
          <a:p>
            <a:r>
              <a:rPr lang="fr-FR" sz="2800">
                <a:latin typeface="Georgia" pitchFamily="18" charset="0"/>
              </a:rPr>
              <a:t>-Concurrence indirecte : associations qui évolues dans le même univers Jeunesse et Education Populaire (échec, danse, musique…)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smtClean="0">
                <a:solidFill>
                  <a:srgbClr val="7B9899"/>
                </a:solidFill>
              </a:rPr>
              <a:t>10. Moyens</a:t>
            </a:r>
          </a:p>
        </p:txBody>
      </p:sp>
      <p:sp>
        <p:nvSpPr>
          <p:cNvPr id="3" name="Espace réservé du contenu 2"/>
          <p:cNvSpPr>
            <a:spLocks noGrp="1"/>
          </p:cNvSpPr>
          <p:nvPr>
            <p:ph sz="quarter" idx="1"/>
          </p:nvPr>
        </p:nvSpPr>
        <p:spPr>
          <a:xfrm>
            <a:off x="301625" y="1527175"/>
            <a:ext cx="8504238" cy="4572000"/>
          </a:xfrm>
        </p:spPr>
        <p:txBody>
          <a:bodyPr>
            <a:normAutofit fontScale="77500" lnSpcReduction="20000"/>
          </a:bodyPr>
          <a:lstStyle/>
          <a:p>
            <a:pPr marL="274320" indent="-274320" fontAlgn="auto">
              <a:spcAft>
                <a:spcPts val="0"/>
              </a:spcAft>
              <a:buFont typeface="Wingdings 2"/>
              <a:buChar char=""/>
              <a:defRPr/>
            </a:pPr>
            <a:r>
              <a:rPr lang="fr-FR" dirty="0"/>
              <a:t>Humains :Joueurs et dirigeants motivés</a:t>
            </a:r>
            <a:br>
              <a:rPr lang="fr-FR" dirty="0"/>
            </a:br>
            <a:r>
              <a:rPr lang="fr-FR" dirty="0"/>
              <a:t/>
            </a:r>
            <a:br>
              <a:rPr lang="fr-FR" dirty="0"/>
            </a:br>
            <a:r>
              <a:rPr lang="fr-FR" dirty="0"/>
              <a:t>Création d’un poste salarié</a:t>
            </a:r>
            <a:br>
              <a:rPr lang="fr-FR" dirty="0"/>
            </a:br>
            <a:r>
              <a:rPr lang="fr-FR" dirty="0"/>
              <a:t/>
            </a:r>
            <a:br>
              <a:rPr lang="fr-FR" dirty="0"/>
            </a:br>
            <a:r>
              <a:rPr lang="fr-FR" dirty="0"/>
              <a:t>Matériels :</a:t>
            </a:r>
            <a:br>
              <a:rPr lang="fr-FR" dirty="0"/>
            </a:br>
            <a:r>
              <a:rPr lang="fr-FR" dirty="0"/>
              <a:t>Damiers</a:t>
            </a:r>
            <a:br>
              <a:rPr lang="fr-FR" dirty="0"/>
            </a:br>
            <a:r>
              <a:rPr lang="fr-FR" dirty="0"/>
              <a:t>Pendules</a:t>
            </a:r>
            <a:br>
              <a:rPr lang="fr-FR" dirty="0"/>
            </a:br>
            <a:r>
              <a:rPr lang="fr-FR" dirty="0"/>
              <a:t>Pions</a:t>
            </a:r>
            <a:br>
              <a:rPr lang="fr-FR" dirty="0"/>
            </a:br>
            <a:r>
              <a:rPr lang="fr-FR" dirty="0"/>
              <a:t>Damiers </a:t>
            </a:r>
            <a:r>
              <a:rPr lang="fr-FR" dirty="0" smtClean="0"/>
              <a:t>muraux</a:t>
            </a:r>
            <a:r>
              <a:rPr lang="fr-FR" dirty="0"/>
              <a:t/>
            </a:r>
            <a:br>
              <a:rPr lang="fr-FR" dirty="0"/>
            </a:br>
            <a:r>
              <a:rPr lang="fr-FR" dirty="0"/>
              <a:t>Damier géant de sol</a:t>
            </a:r>
            <a:br>
              <a:rPr lang="fr-FR" dirty="0"/>
            </a:br>
            <a:r>
              <a:rPr lang="fr-FR" dirty="0"/>
              <a:t>Livres</a:t>
            </a:r>
            <a:br>
              <a:rPr lang="fr-FR" dirty="0"/>
            </a:br>
            <a:r>
              <a:rPr lang="fr-FR" dirty="0"/>
              <a:t/>
            </a:r>
            <a:br>
              <a:rPr lang="fr-FR" dirty="0"/>
            </a:br>
            <a:r>
              <a:rPr lang="fr-FR" dirty="0"/>
              <a:t>Communication : </a:t>
            </a:r>
            <a:br>
              <a:rPr lang="fr-FR" dirty="0"/>
            </a:br>
            <a:r>
              <a:rPr lang="fr-FR" dirty="0"/>
              <a:t>Réseau relationnel existant</a:t>
            </a:r>
            <a:br>
              <a:rPr lang="fr-FR" dirty="0"/>
            </a:br>
            <a:r>
              <a:rPr lang="fr-FR" dirty="0" smtClean="0"/>
              <a:t>Médias(TV et RADIOS)    Site </a:t>
            </a:r>
            <a:r>
              <a:rPr lang="fr-FR" dirty="0"/>
              <a:t>Internet</a:t>
            </a:r>
            <a:br>
              <a:rPr lang="fr-FR" dirty="0"/>
            </a:br>
            <a:r>
              <a:rPr lang="fr-FR" dirty="0"/>
              <a:t>Plaquettes publicitaires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p:cNvSpPr>
          <p:nvPr>
            <p:ph type="title"/>
          </p:nvPr>
        </p:nvSpPr>
        <p:spPr/>
        <p:txBody>
          <a:bodyPr/>
          <a:lstStyle/>
          <a:p>
            <a:r>
              <a:rPr lang="fr-FR" smtClean="0">
                <a:solidFill>
                  <a:srgbClr val="7B9899"/>
                </a:solidFill>
              </a:rPr>
              <a:t>11. Stratégie de développement</a:t>
            </a:r>
          </a:p>
        </p:txBody>
      </p:sp>
      <p:sp>
        <p:nvSpPr>
          <p:cNvPr id="36867" name="Espace réservé du contenu 2"/>
          <p:cNvSpPr>
            <a:spLocks noGrp="1"/>
          </p:cNvSpPr>
          <p:nvPr>
            <p:ph sz="quarter" idx="1"/>
          </p:nvPr>
        </p:nvSpPr>
        <p:spPr>
          <a:xfrm>
            <a:off x="301625" y="1527175"/>
            <a:ext cx="8504238" cy="4572000"/>
          </a:xfrm>
        </p:spPr>
        <p:txBody>
          <a:bodyPr/>
          <a:lstStyle/>
          <a:p>
            <a:r>
              <a:rPr lang="fr-FR" sz="2800" smtClean="0"/>
              <a:t>En premier lieu, par le sérieux du service proposé, ensuite, un travail auprès des services publics sur support CD et Internet du bien fondé et de l’utilité sociale de cette activité.</a:t>
            </a:r>
            <a:br>
              <a:rPr lang="fr-FR" sz="2800" smtClean="0"/>
            </a:br>
            <a:r>
              <a:rPr lang="fr-FR" sz="2800" smtClean="0"/>
              <a:t>Idem pour les partenaires privés, intervention dans les festivals des jeux de l’esprit </a:t>
            </a:r>
            <a:br>
              <a:rPr lang="fr-FR" sz="2800" smtClean="0"/>
            </a:br>
            <a:r>
              <a:rPr lang="fr-FR" sz="2800" smtClean="0"/>
              <a:t>Partenariat avec les BUSINESS SCHOOLS</a:t>
            </a:r>
            <a:r>
              <a:rPr lang="fr-FR" smtClean="0"/>
              <a:t/>
            </a:r>
            <a:br>
              <a:rPr lang="fr-FR" smtClean="0"/>
            </a:br>
            <a:endParaRPr lang="fr-FR"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FR" smtClean="0">
                <a:solidFill>
                  <a:srgbClr val="7B9899"/>
                </a:solidFill>
              </a:rPr>
              <a:t>12. Points forts et points faibles</a:t>
            </a:r>
          </a:p>
        </p:txBody>
      </p:sp>
      <p:sp>
        <p:nvSpPr>
          <p:cNvPr id="37891" name="Espace réservé du contenu 2"/>
          <p:cNvSpPr>
            <a:spLocks noGrp="1"/>
          </p:cNvSpPr>
          <p:nvPr>
            <p:ph sz="quarter" idx="1"/>
          </p:nvPr>
        </p:nvSpPr>
        <p:spPr>
          <a:xfrm>
            <a:off x="301625" y="1527175"/>
            <a:ext cx="8504238" cy="4572000"/>
          </a:xfrm>
        </p:spPr>
        <p:txBody>
          <a:bodyPr/>
          <a:lstStyle/>
          <a:p>
            <a:r>
              <a:rPr lang="fr-FR" sz="2800" smtClean="0"/>
              <a:t>Points forts : </a:t>
            </a:r>
            <a:br>
              <a:rPr lang="fr-FR" sz="2800" smtClean="0"/>
            </a:br>
            <a:r>
              <a:rPr lang="fr-FR" sz="2800" smtClean="0"/>
              <a:t>Pas d’investissement lourds</a:t>
            </a:r>
            <a:br>
              <a:rPr lang="fr-FR" sz="2800" smtClean="0"/>
            </a:br>
            <a:r>
              <a:rPr lang="fr-FR" sz="2800" smtClean="0"/>
              <a:t>Pas de concurrence directe</a:t>
            </a:r>
            <a:br>
              <a:rPr lang="fr-FR" sz="2800" smtClean="0"/>
            </a:br>
            <a:r>
              <a:rPr lang="fr-FR" sz="2800" smtClean="0"/>
              <a:t>Une forte demande du secteur socioculturel</a:t>
            </a:r>
            <a:br>
              <a:rPr lang="fr-FR" sz="2800" smtClean="0"/>
            </a:br>
            <a:r>
              <a:rPr lang="fr-FR" sz="2800" smtClean="0"/>
              <a:t/>
            </a:r>
            <a:br>
              <a:rPr lang="fr-FR" sz="2800" smtClean="0"/>
            </a:br>
            <a:r>
              <a:rPr lang="fr-FR" sz="2800" smtClean="0"/>
              <a:t>Point faible : </a:t>
            </a:r>
            <a:br>
              <a:rPr lang="fr-FR" sz="2800" smtClean="0"/>
            </a:br>
            <a:r>
              <a:rPr lang="fr-FR" sz="2800" smtClean="0"/>
              <a:t>Trouver le financement d’un poste salarié</a:t>
            </a:r>
            <a:br>
              <a:rPr lang="fr-FR" sz="2800" smtClean="0"/>
            </a:br>
            <a:r>
              <a:rPr lang="fr-FR" smtClean="0"/>
              <a:t/>
            </a:r>
            <a:br>
              <a:rPr lang="fr-FR" smtClean="0"/>
            </a:br>
            <a:endParaRPr lang="fr-FR"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smtClean="0">
                <a:solidFill>
                  <a:srgbClr val="7B9899"/>
                </a:solidFill>
              </a:rPr>
              <a:t>13. Investissement Initial</a:t>
            </a:r>
          </a:p>
        </p:txBody>
      </p:sp>
      <p:sp>
        <p:nvSpPr>
          <p:cNvPr id="38915" name="Espace réservé du contenu 4"/>
          <p:cNvSpPr>
            <a:spLocks noGrp="1"/>
          </p:cNvSpPr>
          <p:nvPr>
            <p:ph sz="quarter" idx="1"/>
          </p:nvPr>
        </p:nvSpPr>
        <p:spPr>
          <a:xfrm>
            <a:off x="301625" y="1527175"/>
            <a:ext cx="8504238" cy="4572000"/>
          </a:xfrm>
        </p:spPr>
        <p:txBody>
          <a:bodyPr/>
          <a:lstStyle/>
          <a:p>
            <a:r>
              <a:rPr lang="fr-FR" smtClean="0"/>
              <a:t>ETAT ? COOPERATION? PRIVES?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4"/>
          <p:cNvSpPr>
            <a:spLocks noGrp="1"/>
          </p:cNvSpPr>
          <p:nvPr>
            <p:ph type="title"/>
          </p:nvPr>
        </p:nvSpPr>
        <p:spPr/>
        <p:txBody>
          <a:bodyPr/>
          <a:lstStyle/>
          <a:p>
            <a:r>
              <a:rPr lang="fr-FR" smtClean="0">
                <a:solidFill>
                  <a:srgbClr val="7B9899"/>
                </a:solidFill>
              </a:rPr>
              <a:t>Annexe dossier jeu de dames</a:t>
            </a:r>
          </a:p>
        </p:txBody>
      </p:sp>
      <p:sp>
        <p:nvSpPr>
          <p:cNvPr id="3" name="Espace réservé du contenu 2"/>
          <p:cNvSpPr>
            <a:spLocks noGrp="1"/>
          </p:cNvSpPr>
          <p:nvPr>
            <p:ph sz="quarter" idx="1"/>
          </p:nvPr>
        </p:nvSpPr>
        <p:spPr>
          <a:xfrm>
            <a:off x="301625" y="1527175"/>
            <a:ext cx="8504238" cy="4572000"/>
          </a:xfrm>
        </p:spPr>
        <p:txBody>
          <a:bodyPr>
            <a:normAutofit fontScale="25000" lnSpcReduction="20000"/>
          </a:bodyPr>
          <a:lstStyle/>
          <a:p>
            <a:pPr marL="274320" indent="-274320" fontAlgn="auto">
              <a:spcAft>
                <a:spcPts val="0"/>
              </a:spcAft>
              <a:buFont typeface="Wingdings 2"/>
              <a:buChar char=""/>
              <a:defRPr/>
            </a:pPr>
            <a:r>
              <a:rPr lang="fr-FR" sz="7000" b="1" dirty="0" smtClean="0"/>
              <a:t>LIEUX D’INTERVENTION</a:t>
            </a:r>
            <a:r>
              <a:rPr lang="fr-FR" dirty="0" smtClean="0"/>
              <a:t/>
            </a:r>
            <a:br>
              <a:rPr lang="fr-FR" dirty="0" smtClean="0"/>
            </a:br>
            <a:r>
              <a:rPr lang="fr-FR" dirty="0" smtClean="0"/>
              <a:t/>
            </a:r>
            <a:br>
              <a:rPr lang="fr-FR" dirty="0" smtClean="0"/>
            </a:br>
            <a:r>
              <a:rPr lang="fr-FR" sz="11200" dirty="0" smtClean="0"/>
              <a:t> les collèges publics </a:t>
            </a:r>
            <a:br>
              <a:rPr lang="fr-FR" sz="11200" dirty="0" smtClean="0"/>
            </a:br>
            <a:r>
              <a:rPr lang="fr-FR" sz="11200" dirty="0" smtClean="0"/>
              <a:t/>
            </a:r>
            <a:br>
              <a:rPr lang="fr-FR" sz="11200" dirty="0" smtClean="0"/>
            </a:br>
            <a:r>
              <a:rPr lang="fr-FR" sz="11200" dirty="0" smtClean="0"/>
              <a:t> collèges privés </a:t>
            </a:r>
            <a:br>
              <a:rPr lang="fr-FR" sz="11200" dirty="0" smtClean="0"/>
            </a:br>
            <a:r>
              <a:rPr lang="fr-FR" sz="11200" dirty="0" smtClean="0"/>
              <a:t/>
            </a:r>
            <a:br>
              <a:rPr lang="fr-FR" sz="11200" dirty="0" smtClean="0"/>
            </a:br>
            <a:r>
              <a:rPr lang="fr-FR" sz="11200" dirty="0" smtClean="0"/>
              <a:t>clubs de quartier, centres culturels, foyer de jeunes  </a:t>
            </a:r>
            <a:br>
              <a:rPr lang="fr-FR" sz="11200" dirty="0" smtClean="0"/>
            </a:br>
            <a:r>
              <a:rPr lang="fr-FR" sz="11200" dirty="0" smtClean="0"/>
              <a:t/>
            </a:r>
            <a:br>
              <a:rPr lang="fr-FR" sz="11200" dirty="0" smtClean="0"/>
            </a:br>
            <a:r>
              <a:rPr lang="fr-FR" sz="11200" dirty="0" smtClean="0"/>
              <a:t>Divers festivals axes sur le jeu</a:t>
            </a:r>
            <a:br>
              <a:rPr lang="fr-FR" sz="11200" dirty="0" smtClean="0"/>
            </a:br>
            <a:r>
              <a:rPr lang="fr-FR" sz="11200" dirty="0" smtClean="0"/>
              <a:t/>
            </a:r>
            <a:br>
              <a:rPr lang="fr-FR" sz="11200" dirty="0" smtClean="0"/>
            </a:br>
            <a:r>
              <a:rPr lang="fr-FR" sz="11200" dirty="0" smtClean="0"/>
              <a:t>Centre de détention pour mineurs </a:t>
            </a:r>
            <a:br>
              <a:rPr lang="fr-FR" sz="11200" dirty="0" smtClean="0"/>
            </a:br>
            <a:r>
              <a:rPr lang="fr-FR" sz="11200" dirty="0" smtClean="0"/>
              <a:t/>
            </a:r>
            <a:br>
              <a:rPr lang="fr-FR" sz="11200" dirty="0" smtClean="0"/>
            </a:br>
            <a:r>
              <a:rPr lang="fr-FR" sz="11200" dirty="0" smtClean="0"/>
              <a:t>Centre social ,etc</a:t>
            </a:r>
            <a:r>
              <a:rPr lang="fr-FR" sz="5900" dirty="0" smtClean="0"/>
              <a:t>.</a:t>
            </a:r>
            <a:r>
              <a:rPr lang="fr-FR" dirty="0" smtClean="0"/>
              <a:t/>
            </a:r>
            <a:br>
              <a:rPr lang="fr-FR" dirty="0" smtClean="0"/>
            </a:br>
            <a:r>
              <a:rPr lang="fr-FR" dirty="0" smtClean="0"/>
              <a:t/>
            </a:r>
            <a:br>
              <a:rPr lang="fr-FR" dirty="0" smtClean="0"/>
            </a:br>
            <a:endParaRPr lang="fr-F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u contenu 2"/>
          <p:cNvSpPr>
            <a:spLocks noGrp="1"/>
          </p:cNvSpPr>
          <p:nvPr>
            <p:ph sz="quarter" idx="1"/>
          </p:nvPr>
        </p:nvSpPr>
        <p:spPr>
          <a:xfrm>
            <a:off x="301625" y="1527175"/>
            <a:ext cx="8504238" cy="4572000"/>
          </a:xfrm>
        </p:spPr>
        <p:txBody>
          <a:bodyPr/>
          <a:lstStyle/>
          <a:p>
            <a:pPr>
              <a:buFont typeface="Wingdings 2" pitchFamily="18" charset="2"/>
              <a:buNone/>
            </a:pPr>
            <a:r>
              <a:rPr lang="fr-FR" sz="2800" smtClean="0"/>
              <a:t/>
            </a:r>
            <a:br>
              <a:rPr lang="fr-FR" sz="2800" smtClean="0"/>
            </a:br>
            <a:r>
              <a:rPr lang="fr-FR" sz="2800" smtClean="0"/>
              <a:t/>
            </a:r>
            <a:br>
              <a:rPr lang="fr-FR" sz="2800" smtClean="0"/>
            </a:br>
            <a:r>
              <a:rPr lang="fr-FR" sz="2800" smtClean="0"/>
              <a:t> Interventions entre midi trente et treize heures trente et  après dix sept heures dans le cadre de l’accompagnement éducatif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p:cNvSpPr>
          <p:nvPr>
            <p:ph type="title"/>
          </p:nvPr>
        </p:nvSpPr>
        <p:spPr/>
        <p:txBody>
          <a:bodyPr/>
          <a:lstStyle/>
          <a:p>
            <a:r>
              <a:rPr lang="fr-FR" smtClean="0">
                <a:solidFill>
                  <a:srgbClr val="7B9899"/>
                </a:solidFill>
              </a:rPr>
              <a:t>Contenu des ateliers </a:t>
            </a:r>
          </a:p>
        </p:txBody>
      </p:sp>
      <p:sp>
        <p:nvSpPr>
          <p:cNvPr id="3" name="Espace réservé du contenu 2"/>
          <p:cNvSpPr>
            <a:spLocks noGrp="1"/>
          </p:cNvSpPr>
          <p:nvPr>
            <p:ph sz="quarter" idx="1"/>
          </p:nvPr>
        </p:nvSpPr>
        <p:spPr>
          <a:xfrm>
            <a:off x="301625" y="1527175"/>
            <a:ext cx="8504238" cy="4572000"/>
          </a:xfrm>
        </p:spPr>
        <p:txBody>
          <a:bodyPr>
            <a:normAutofit fontScale="85000" lnSpcReduction="10000"/>
          </a:bodyPr>
          <a:lstStyle/>
          <a:p>
            <a:pPr marL="274320" indent="-274320" fontAlgn="auto">
              <a:spcAft>
                <a:spcPts val="0"/>
              </a:spcAft>
              <a:buFont typeface="Wingdings 2"/>
              <a:buChar char=""/>
              <a:defRPr/>
            </a:pPr>
            <a:r>
              <a:rPr lang="fr-FR" dirty="0"/>
              <a:t>Cours théorique sur damiers mural puis parties entre les élèves avec intervention de l’animateur pour corriger et expliquer les coups joues </a:t>
            </a:r>
            <a:br>
              <a:rPr lang="fr-FR" dirty="0"/>
            </a:br>
            <a:r>
              <a:rPr lang="fr-FR" dirty="0"/>
              <a:t/>
            </a:r>
            <a:br>
              <a:rPr lang="fr-FR" dirty="0"/>
            </a:br>
            <a:r>
              <a:rPr lang="fr-FR" dirty="0"/>
              <a:t>Des tournois inter collèges ponctuent les ateliers, des tournois inter cites sont aussi organises, il y a la possibilité d’amener des jeunes au championnat de  jeunes </a:t>
            </a:r>
            <a:br>
              <a:rPr lang="fr-FR" dirty="0"/>
            </a:br>
            <a:r>
              <a:rPr lang="fr-FR" dirty="0" smtClean="0"/>
              <a:t> </a:t>
            </a:r>
            <a:r>
              <a:rPr lang="fr-FR" dirty="0"/>
              <a:t/>
            </a:r>
            <a:br>
              <a:rPr lang="fr-FR" dirty="0"/>
            </a:br>
            <a:r>
              <a:rPr lang="fr-FR" dirty="0" smtClean="0"/>
              <a:t>L’activité mené </a:t>
            </a:r>
            <a:r>
              <a:rPr lang="fr-FR" dirty="0"/>
              <a:t>au près des jeunes s’articule sur une triple </a:t>
            </a:r>
            <a:r>
              <a:rPr lang="fr-FR" dirty="0" smtClean="0"/>
              <a:t>mixité </a:t>
            </a:r>
            <a:r>
              <a:rPr lang="fr-FR" dirty="0"/>
              <a:t/>
            </a:r>
            <a:br>
              <a:rPr lang="fr-FR" dirty="0"/>
            </a:br>
            <a:r>
              <a:rPr lang="fr-FR" dirty="0" smtClean="0"/>
              <a:t>- </a:t>
            </a:r>
            <a:r>
              <a:rPr lang="fr-FR" dirty="0"/>
              <a:t>Inter </a:t>
            </a:r>
            <a:r>
              <a:rPr lang="fr-FR" dirty="0" smtClean="0"/>
              <a:t>générationnel</a:t>
            </a:r>
            <a:r>
              <a:rPr lang="fr-FR" dirty="0"/>
              <a:t/>
            </a:r>
            <a:br>
              <a:rPr lang="fr-FR" dirty="0"/>
            </a:br>
            <a:r>
              <a:rPr lang="fr-FR" dirty="0" smtClean="0"/>
              <a:t>-hommes/femmes</a:t>
            </a:r>
            <a:r>
              <a:rPr lang="fr-FR" dirty="0"/>
              <a:t/>
            </a:r>
            <a:br>
              <a:rPr lang="fr-FR" dirty="0"/>
            </a:br>
            <a:r>
              <a:rPr lang="fr-FR" dirty="0" smtClean="0"/>
              <a:t>-mixité </a:t>
            </a:r>
            <a:r>
              <a:rPr lang="fr-FR" dirty="0"/>
              <a:t>sociale</a:t>
            </a:r>
            <a:br>
              <a:rPr lang="fr-FR" dirty="0"/>
            </a:b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FR" smtClean="0">
                <a:solidFill>
                  <a:srgbClr val="7B9899"/>
                </a:solidFill>
              </a:rPr>
              <a:t> </a:t>
            </a:r>
          </a:p>
        </p:txBody>
      </p:sp>
      <p:sp>
        <p:nvSpPr>
          <p:cNvPr id="15363" name="Espace réservé du contenu 2"/>
          <p:cNvSpPr>
            <a:spLocks noGrp="1"/>
          </p:cNvSpPr>
          <p:nvPr>
            <p:ph sz="quarter" idx="1"/>
          </p:nvPr>
        </p:nvSpPr>
        <p:spPr>
          <a:xfrm>
            <a:off x="301625" y="1527175"/>
            <a:ext cx="8504238" cy="4572000"/>
          </a:xfrm>
        </p:spPr>
        <p:txBody>
          <a:bodyPr/>
          <a:lstStyle/>
          <a:p>
            <a:r>
              <a:rPr lang="fr-FR" sz="2800" b="1" dirty="0" smtClean="0"/>
              <a:t>Secteur d’intervention </a:t>
            </a:r>
            <a:r>
              <a:rPr lang="fr-FR" sz="2800" dirty="0" smtClean="0"/>
              <a:t>: secteur socio-éducatif</a:t>
            </a:r>
            <a:br>
              <a:rPr lang="fr-FR" sz="2800" dirty="0" smtClean="0"/>
            </a:br>
            <a:r>
              <a:rPr lang="fr-FR" sz="2800" b="1" dirty="0" smtClean="0"/>
              <a:t>Objet</a:t>
            </a:r>
            <a:r>
              <a:rPr lang="fr-FR" sz="2800" dirty="0" smtClean="0"/>
              <a:t> : il a pour objet l’utilisation du jeu de dames comme outil pédagogique et </a:t>
            </a:r>
            <a:r>
              <a:rPr lang="fr-FR" sz="2800" smtClean="0"/>
              <a:t>de cohésion </a:t>
            </a:r>
            <a:r>
              <a:rPr lang="fr-FR" sz="2800" dirty="0" smtClean="0"/>
              <a:t>sociale </a:t>
            </a:r>
            <a:br>
              <a:rPr lang="fr-FR" sz="2800" dirty="0" smtClean="0"/>
            </a:br>
            <a:r>
              <a:rPr lang="fr-FR" sz="2800" dirty="0" smtClean="0"/>
              <a:t>Public visé : les jeunes, notamment ceux rencontrant des difficultés scolaires, les personnes âgés ainsi que les personnes handicapées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301625" y="1527175"/>
            <a:ext cx="8504238" cy="4572000"/>
          </a:xfrm>
        </p:spPr>
        <p:txBody>
          <a:bodyPr>
            <a:normAutofit fontScale="25000" lnSpcReduction="20000"/>
          </a:bodyPr>
          <a:lstStyle/>
          <a:p>
            <a:pPr marL="274320" indent="-274320" fontAlgn="auto">
              <a:spcAft>
                <a:spcPts val="0"/>
              </a:spcAft>
              <a:buFont typeface="Wingdings 2"/>
              <a:buChar char=""/>
              <a:defRPr/>
            </a:pPr>
            <a:r>
              <a:rPr lang="fr-FR" sz="9600" dirty="0"/>
              <a:t>Les tournois hors collèges sont l’occasion pour les jeunes de rencontrer et de s’affronter avec des joueurs plus </a:t>
            </a:r>
            <a:r>
              <a:rPr lang="fr-FR" sz="9600" dirty="0" smtClean="0"/>
              <a:t>âgés </a:t>
            </a:r>
            <a:r>
              <a:rPr lang="fr-FR" sz="9600" dirty="0"/>
              <a:t>voir très </a:t>
            </a:r>
            <a:r>
              <a:rPr lang="fr-FR" sz="9600" dirty="0" smtClean="0"/>
              <a:t>âgés </a:t>
            </a:r>
            <a:r>
              <a:rPr lang="fr-FR" sz="9600" dirty="0"/>
              <a:t>cela favorise une meilleure compréhension de part et d’autre </a:t>
            </a:r>
            <a:br>
              <a:rPr lang="fr-FR" sz="9600" dirty="0"/>
            </a:br>
            <a:r>
              <a:rPr lang="fr-FR" sz="9600" dirty="0"/>
              <a:t/>
            </a:r>
            <a:br>
              <a:rPr lang="fr-FR" sz="9600" dirty="0"/>
            </a:br>
            <a:r>
              <a:rPr lang="fr-FR" sz="9600" dirty="0"/>
              <a:t>Il en va de mène pour les rencontres hommes/femmes qui sont propices à faire tomber certains préjuges </a:t>
            </a:r>
            <a:br>
              <a:rPr lang="fr-FR" sz="9600" dirty="0"/>
            </a:br>
            <a:r>
              <a:rPr lang="fr-FR" sz="9600" dirty="0"/>
              <a:t/>
            </a:r>
            <a:br>
              <a:rPr lang="fr-FR" sz="9600" dirty="0"/>
            </a:br>
            <a:r>
              <a:rPr lang="fr-FR" sz="9600" dirty="0"/>
              <a:t>Idem pour le brassage sociale qu’implique ces manifestations et qui favorise une plus grande connaissance des uns et des d’autres </a:t>
            </a:r>
            <a:br>
              <a:rPr lang="fr-FR" sz="9600" dirty="0"/>
            </a:br>
            <a:r>
              <a:rPr lang="fr-FR" sz="9600" dirty="0"/>
              <a:t/>
            </a:r>
            <a:br>
              <a:rPr lang="fr-FR" sz="9600" dirty="0"/>
            </a:br>
            <a:r>
              <a:rPr lang="fr-FR" sz="9600" dirty="0"/>
              <a:t>Une réelle socialisation s’effectue au travers de ces confrontations </a:t>
            </a:r>
            <a:br>
              <a:rPr lang="fr-FR" sz="9600" dirty="0"/>
            </a:br>
            <a:r>
              <a:rPr lang="fr-FR" dirty="0"/>
              <a:t/>
            </a:r>
            <a:br>
              <a:rPr lang="fr-FR" dirty="0"/>
            </a:br>
            <a:endParaRPr lang="fr-F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p:txBody>
          <a:bodyPr/>
          <a:lstStyle/>
          <a:p>
            <a:r>
              <a:rPr lang="fr-FR" smtClean="0">
                <a:solidFill>
                  <a:srgbClr val="7B9899"/>
                </a:solidFill>
              </a:rPr>
              <a:t>Apport du jeu de dames</a:t>
            </a:r>
          </a:p>
        </p:txBody>
      </p:sp>
      <p:sp>
        <p:nvSpPr>
          <p:cNvPr id="3" name="Espace réservé du contenu 2"/>
          <p:cNvSpPr>
            <a:spLocks noGrp="1"/>
          </p:cNvSpPr>
          <p:nvPr>
            <p:ph sz="quarter" idx="1"/>
          </p:nvPr>
        </p:nvSpPr>
        <p:spPr>
          <a:xfrm>
            <a:off x="301625" y="1527175"/>
            <a:ext cx="8504238" cy="4572000"/>
          </a:xfrm>
        </p:spPr>
        <p:txBody>
          <a:bodyPr>
            <a:normAutofit fontScale="85000" lnSpcReduction="20000"/>
          </a:bodyPr>
          <a:lstStyle/>
          <a:p>
            <a:pPr marL="274320" indent="-274320" fontAlgn="auto">
              <a:spcAft>
                <a:spcPts val="0"/>
              </a:spcAft>
              <a:buFont typeface="Wingdings 2"/>
              <a:buChar char=""/>
              <a:defRPr/>
            </a:pPr>
            <a:r>
              <a:rPr lang="fr-FR" sz="3600" dirty="0" smtClean="0"/>
              <a:t>Le </a:t>
            </a:r>
            <a:r>
              <a:rPr lang="fr-FR" sz="3600" dirty="0"/>
              <a:t>jeu de dames à l’instar de tous jeux </a:t>
            </a:r>
            <a:r>
              <a:rPr lang="fr-FR" sz="3600" dirty="0" smtClean="0"/>
              <a:t>stratégiques favorise:</a:t>
            </a:r>
            <a:r>
              <a:rPr lang="fr-FR" sz="3600" dirty="0"/>
              <a:t/>
            </a:r>
            <a:br>
              <a:rPr lang="fr-FR" sz="3600" dirty="0"/>
            </a:br>
            <a:r>
              <a:rPr lang="fr-FR" sz="3600" dirty="0" smtClean="0"/>
              <a:t>-la réflexion, </a:t>
            </a:r>
            <a:r>
              <a:rPr lang="fr-FR" sz="3600" dirty="0"/>
              <a:t>la concentration (une partie de championnat peut durer plusieurs  heures), la maîtrise du stress,</a:t>
            </a:r>
            <a:br>
              <a:rPr lang="fr-FR" sz="3600" dirty="0"/>
            </a:br>
            <a:r>
              <a:rPr lang="fr-FR" sz="3600" dirty="0"/>
              <a:t>_capacité d’analyse, abstraction, calcul</a:t>
            </a:r>
            <a:br>
              <a:rPr lang="fr-FR" sz="3600" dirty="0"/>
            </a:br>
            <a:r>
              <a:rPr lang="fr-FR" sz="3600" dirty="0"/>
              <a:t>_compréhension et prise en compte de l’autre, acceptation des règles </a:t>
            </a:r>
            <a:br>
              <a:rPr lang="fr-FR" sz="3600" dirty="0"/>
            </a:br>
            <a:r>
              <a:rPr lang="fr-FR" sz="3600" dirty="0"/>
              <a:t>_volonté, dépassement de soi, envie de vaincre </a:t>
            </a:r>
            <a:br>
              <a:rPr lang="fr-FR" sz="3600" dirty="0"/>
            </a:br>
            <a:r>
              <a:rPr lang="fr-FR" sz="3600" dirty="0"/>
              <a:t>_gestion du temps (pendule)</a:t>
            </a:r>
            <a:r>
              <a:rPr lang="fr-FR" dirty="0"/>
              <a:t/>
            </a:r>
            <a:br>
              <a:rPr lang="fr-FR" dirty="0"/>
            </a:br>
            <a:endParaRPr lang="fr-F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u contenu 2"/>
          <p:cNvSpPr>
            <a:spLocks noGrp="1"/>
          </p:cNvSpPr>
          <p:nvPr>
            <p:ph sz="quarter" idx="1"/>
          </p:nvPr>
        </p:nvSpPr>
        <p:spPr>
          <a:xfrm>
            <a:off x="301625" y="1527175"/>
            <a:ext cx="8504238" cy="4572000"/>
          </a:xfrm>
        </p:spPr>
        <p:txBody>
          <a:bodyPr/>
          <a:lstStyle/>
          <a:p>
            <a:r>
              <a:rPr lang="fr-FR" sz="2800" smtClean="0"/>
              <a:t>Les règles du jeu de dames sont simples et de fait assimilables par tous très vite mais le jeu en lui-même est extrêmement complexe</a:t>
            </a:r>
            <a:br>
              <a:rPr lang="fr-FR" sz="2800" smtClean="0"/>
            </a:br>
            <a:r>
              <a:rPr lang="fr-FR" sz="2800" smtClean="0"/>
              <a:t>Cette dualité favorise grandement la possibilité d’amener un jeune ,petit à petit ,du simple vers le complexe et fait du Jeu de Dames une discipline transversale qui ajoute une touche artistique et de l’efficience  à la pratique de toutes les autres disciplines sportives</a:t>
            </a:r>
          </a:p>
          <a:p>
            <a:r>
              <a:rPr lang="fr-FR" sz="2800" b="1" smtClean="0"/>
              <a:t>MERCI DE VOTRE ATTENTION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301625" y="1527175"/>
            <a:ext cx="8504238" cy="4572000"/>
          </a:xfrm>
        </p:spPr>
        <p:txBody>
          <a:bodyPr>
            <a:normAutofit fontScale="85000" lnSpcReduction="20000"/>
          </a:bodyPr>
          <a:lstStyle/>
          <a:p>
            <a:pPr marL="274320" indent="-274320" fontAlgn="auto">
              <a:spcAft>
                <a:spcPts val="0"/>
              </a:spcAft>
              <a:buFont typeface="Wingdings 2"/>
              <a:buChar char=""/>
              <a:defRPr/>
            </a:pPr>
            <a:r>
              <a:rPr lang="fr-FR" sz="3300" dirty="0"/>
              <a:t>Par son action sur le développement des processus cognitifs intervenant dans l’acquis du savoir et de l’apprentissage, le jeu de dames est un vecteur certain du développement de soi.</a:t>
            </a:r>
            <a:br>
              <a:rPr lang="fr-FR" sz="3300" dirty="0"/>
            </a:br>
            <a:r>
              <a:rPr lang="fr-FR" sz="3300" dirty="0"/>
              <a:t>Sa structuration en tant que sport intellectuel, offre des possibilités de socialisation et d’intégration. </a:t>
            </a:r>
            <a:br>
              <a:rPr lang="fr-FR" sz="3300" dirty="0"/>
            </a:br>
            <a:r>
              <a:rPr lang="fr-FR" sz="3300" dirty="0"/>
              <a:t>En effet, le jeu de dames permet une mixité triple, et cela de façon immédiate : </a:t>
            </a:r>
            <a:br>
              <a:rPr lang="fr-FR" sz="3300" dirty="0"/>
            </a:br>
            <a:r>
              <a:rPr lang="fr-FR" sz="3300" dirty="0"/>
              <a:t>A. Hommes / Femmes</a:t>
            </a:r>
            <a:br>
              <a:rPr lang="fr-FR" sz="3300" dirty="0"/>
            </a:br>
            <a:r>
              <a:rPr lang="fr-FR" sz="3300" dirty="0"/>
              <a:t>B. Jeunes / Adultes</a:t>
            </a:r>
            <a:br>
              <a:rPr lang="fr-FR" sz="3300" dirty="0"/>
            </a:br>
            <a:r>
              <a:rPr lang="fr-FR" sz="3300" dirty="0"/>
              <a:t>C. Mixité sociale</a:t>
            </a:r>
            <a:r>
              <a:rPr lang="fr-FR" dirty="0"/>
              <a:t/>
            </a:r>
            <a:br>
              <a:rPr lang="fr-FR" dirty="0"/>
            </a:b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2"/>
          <p:cNvSpPr>
            <a:spLocks noGrp="1"/>
          </p:cNvSpPr>
          <p:nvPr>
            <p:ph sz="quarter" idx="1"/>
          </p:nvPr>
        </p:nvSpPr>
        <p:spPr>
          <a:xfrm>
            <a:off x="301625" y="1527175"/>
            <a:ext cx="8504238" cy="4572000"/>
          </a:xfrm>
        </p:spPr>
        <p:txBody>
          <a:bodyPr/>
          <a:lstStyle/>
          <a:p>
            <a:r>
              <a:rPr lang="fr-FR" sz="2800" smtClean="0"/>
              <a:t>Cette mixité inhérente au jeu de dames permet très vite de constater une évidence : l’homme n’a pas de supériorité intellectuelle sur la femme, cette constatation est un outil pour combattre les préjugés courant dans certain milieu et aide à poser l’égalité entre les sexes de façon simple et immédiate car issue du jeu lui-même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contenu 2"/>
          <p:cNvSpPr>
            <a:spLocks noGrp="1"/>
          </p:cNvSpPr>
          <p:nvPr>
            <p:ph sz="quarter" idx="1"/>
          </p:nvPr>
        </p:nvSpPr>
        <p:spPr>
          <a:xfrm>
            <a:off x="301625" y="1527175"/>
            <a:ext cx="8504238" cy="4572000"/>
          </a:xfrm>
        </p:spPr>
        <p:txBody>
          <a:bodyPr/>
          <a:lstStyle/>
          <a:p>
            <a:r>
              <a:rPr lang="fr-FR" sz="2800" smtClean="0"/>
              <a:t>Il en va de même de la mixité jeunes / adultes, un jeune enfant, à travers ses résultats positifs lors de ses confrontations avec l’adulte, peut prendre conscience de ses possibilités et par la même entrer dans un processus de revalorisation de soi.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contenu 2"/>
          <p:cNvSpPr>
            <a:spLocks noGrp="1"/>
          </p:cNvSpPr>
          <p:nvPr>
            <p:ph sz="quarter" idx="1"/>
          </p:nvPr>
        </p:nvSpPr>
        <p:spPr>
          <a:xfrm>
            <a:off x="301625" y="1527175"/>
            <a:ext cx="8504238" cy="4572000"/>
          </a:xfrm>
        </p:spPr>
        <p:txBody>
          <a:bodyPr/>
          <a:lstStyle/>
          <a:p>
            <a:r>
              <a:rPr lang="fr-FR" sz="2800" smtClean="0"/>
              <a:t>La troisième mixité est d’ordre social : le jeu engendre une confrontation entre les divers milieux sociaux et amène à mieux se connaître et à relativiser les préjugés des uns et des autres. </a:t>
            </a:r>
            <a:br>
              <a:rPr lang="fr-FR" sz="2800" smtClean="0"/>
            </a:br>
            <a:r>
              <a:rPr lang="fr-FR" sz="2800" smtClean="0"/>
              <a:t>Tous ses facteurs favorisent la paix sociale en désamorçant les processus qui engendrent la violence, et aussi par la création de liens sociaux  profondément solides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contenu 2"/>
          <p:cNvSpPr>
            <a:spLocks noGrp="1"/>
          </p:cNvSpPr>
          <p:nvPr>
            <p:ph sz="quarter" idx="1"/>
          </p:nvPr>
        </p:nvSpPr>
        <p:spPr>
          <a:xfrm>
            <a:off x="301625" y="1527175"/>
            <a:ext cx="8504238" cy="4572000"/>
          </a:xfrm>
        </p:spPr>
        <p:txBody>
          <a:bodyPr/>
          <a:lstStyle/>
          <a:p>
            <a:r>
              <a:rPr lang="fr-FR" sz="2800" smtClean="0"/>
              <a:t>En tant que jeu de loisir et gymnastique de l’esprit, il permet, d’une part, une approche simple et rapide pour et avec les personnes âgées et les personnes handicapées, une approche humaine qui tend à rompre l’isolement par une socialisation immédiate, et, d’autre part, un entretien intellectuel qui favorise la santé du corps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4"/>
          <p:cNvSpPr>
            <a:spLocks noGrp="1"/>
          </p:cNvSpPr>
          <p:nvPr>
            <p:ph type="title"/>
          </p:nvPr>
        </p:nvSpPr>
        <p:spPr/>
        <p:txBody>
          <a:bodyPr/>
          <a:lstStyle/>
          <a:p>
            <a:r>
              <a:rPr lang="fr-FR" smtClean="0">
                <a:solidFill>
                  <a:srgbClr val="7B9899"/>
                </a:solidFill>
              </a:rPr>
              <a:t>2. Les motivations</a:t>
            </a:r>
          </a:p>
        </p:txBody>
      </p:sp>
      <p:sp>
        <p:nvSpPr>
          <p:cNvPr id="21507" name="Espace réservé du contenu 2"/>
          <p:cNvSpPr>
            <a:spLocks noGrp="1"/>
          </p:cNvSpPr>
          <p:nvPr>
            <p:ph sz="quarter" idx="1"/>
          </p:nvPr>
        </p:nvSpPr>
        <p:spPr>
          <a:xfrm>
            <a:off x="301625" y="1527175"/>
            <a:ext cx="8504238" cy="4572000"/>
          </a:xfrm>
        </p:spPr>
        <p:txBody>
          <a:bodyPr/>
          <a:lstStyle/>
          <a:p>
            <a:r>
              <a:rPr lang="fr-FR" sz="2400" i="1" smtClean="0"/>
              <a:t>Ma connaissance du jeu de dames et mon travail d’éducateur et d’enseignant et un long militantisme dans le mouvement associatif et sportif  m’ont convaincu :</a:t>
            </a:r>
            <a:br>
              <a:rPr lang="fr-FR" sz="2400" i="1" smtClean="0"/>
            </a:br>
            <a:r>
              <a:rPr lang="fr-FR" sz="2400" i="1" smtClean="0"/>
              <a:t>- de la nécessité d’intervenir auprès de populations spécifiques afin de leurs apporter un service simple, ludique et efficace pour les aider dans leurs problématiques</a:t>
            </a:r>
            <a:br>
              <a:rPr lang="fr-FR" sz="2400" i="1" smtClean="0"/>
            </a:br>
            <a:r>
              <a:rPr lang="fr-FR" sz="2400" i="1" smtClean="0"/>
              <a:t>- que le jeu de dames, de par sa simplicité apparente, sa facilité de mise en œuvre, son faible coût et ses propriétés cognitives spécifiques, me parait être l’outil idéal pour mener un travail réel et profitable pour la formation de ressources humaines de qualité</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148</TotalTime>
  <Words>874</Words>
  <Application>Microsoft Office PowerPoint</Application>
  <PresentationFormat>Affichage à l'écran (4:3)</PresentationFormat>
  <Paragraphs>53</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Civil</vt:lpstr>
      <vt:lpstr>Projet socio éducatif de Jeu de Dames/Par C S SENE  </vt:lpstr>
      <vt:lpstr>1-NATURE DU PROJET</vt:lpstr>
      <vt:lpstr> </vt:lpstr>
      <vt:lpstr>Diapositive 4</vt:lpstr>
      <vt:lpstr>Diapositive 5</vt:lpstr>
      <vt:lpstr>Diapositive 6</vt:lpstr>
      <vt:lpstr>Diapositive 7</vt:lpstr>
      <vt:lpstr>Diapositive 8</vt:lpstr>
      <vt:lpstr>2. Les motivations</vt:lpstr>
      <vt:lpstr>Diapositive 10</vt:lpstr>
      <vt:lpstr>3. Les apports de l’outil pédagogique</vt:lpstr>
      <vt:lpstr>Diapositive 12</vt:lpstr>
      <vt:lpstr>Diapositive 13</vt:lpstr>
      <vt:lpstr>4. Produit proposé</vt:lpstr>
      <vt:lpstr>Déroulement type d’une intervention  </vt:lpstr>
      <vt:lpstr>Diapositive 16</vt:lpstr>
      <vt:lpstr>Diapositive 17</vt:lpstr>
      <vt:lpstr>5. Organismes et structures concernées</vt:lpstr>
      <vt:lpstr>6. Tarifs</vt:lpstr>
      <vt:lpstr>7. Zone géographique </vt:lpstr>
      <vt:lpstr>8. Public visé</vt:lpstr>
      <vt:lpstr>9. Concurrence </vt:lpstr>
      <vt:lpstr>10. Moyens</vt:lpstr>
      <vt:lpstr>11. Stratégie de développement</vt:lpstr>
      <vt:lpstr>12. Points forts et points faibles</vt:lpstr>
      <vt:lpstr>13. Investissement Initial</vt:lpstr>
      <vt:lpstr>Annexe dossier jeu de dames</vt:lpstr>
      <vt:lpstr>Diapositive 28</vt:lpstr>
      <vt:lpstr>Contenu des ateliers </vt:lpstr>
      <vt:lpstr>Diapositive 30</vt:lpstr>
      <vt:lpstr>Apport du jeu de dames</vt:lpstr>
      <vt:lpstr>Diapositive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éducatif de jeu de dames</dc:title>
  <dc:creator>ndeya</dc:creator>
  <cp:lastModifiedBy>USER</cp:lastModifiedBy>
  <cp:revision>124</cp:revision>
  <dcterms:created xsi:type="dcterms:W3CDTF">2013-04-22T00:55:07Z</dcterms:created>
  <dcterms:modified xsi:type="dcterms:W3CDTF">2019-01-30T16:41:38Z</dcterms:modified>
</cp:coreProperties>
</file>