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>
        <p:scale>
          <a:sx n="33" d="100"/>
          <a:sy n="33" d="100"/>
        </p:scale>
        <p:origin x="-3030" y="55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8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1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4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92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6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65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7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1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84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1E5C-6899-453A-B48E-CE3DF47CB509}" type="datetimeFigureOut">
              <a:rPr lang="ko-KR" altLang="en-US" smtClean="0"/>
              <a:t>2020-11-20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119F-F79F-4D1F-9E13-AF18EE47B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09D75D-E3AC-4A51-B9F9-C5CE182C5E80}"/>
              </a:ext>
            </a:extLst>
          </p:cNvPr>
          <p:cNvSpPr txBox="1"/>
          <p:nvPr/>
        </p:nvSpPr>
        <p:spPr>
          <a:xfrm>
            <a:off x="4642720" y="438150"/>
            <a:ext cx="1209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/>
              <a:t>부동산 정보 제공 </a:t>
            </a:r>
            <a:r>
              <a:rPr lang="ko-KR" altLang="en-US" sz="7200" b="1" dirty="0"/>
              <a:t>서비스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288AD7-B237-4C88-A651-C9D7AB4C77DC}"/>
              </a:ext>
            </a:extLst>
          </p:cNvPr>
          <p:cNvSpPr txBox="1"/>
          <p:nvPr/>
        </p:nvSpPr>
        <p:spPr>
          <a:xfrm>
            <a:off x="11239500" y="2152650"/>
            <a:ext cx="938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공주대학교 산업시스템공학과 </a:t>
            </a:r>
            <a:r>
              <a:rPr lang="ko-KR" altLang="en-US" sz="3600" b="1" dirty="0" err="1"/>
              <a:t>최현제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김윤환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5061A9-74CE-4B02-A5E8-8883BBAA22D8}"/>
              </a:ext>
            </a:extLst>
          </p:cNvPr>
          <p:cNvSpPr txBox="1"/>
          <p:nvPr/>
        </p:nvSpPr>
        <p:spPr>
          <a:xfrm>
            <a:off x="16999090" y="2907952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지도 교수 박동진</a:t>
            </a: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626476" y="4152600"/>
            <a:ext cx="10062487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요약</a:t>
            </a:r>
            <a:endParaRPr lang="ko-KR" altLang="en-US" sz="3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0" y="1038314"/>
            <a:ext cx="2928920" cy="31049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6760" y="5058675"/>
            <a:ext cx="198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dirty="0">
                <a:latin typeface="+mn-ea"/>
              </a:rPr>
              <a:t>기존의 부동산 어플리케이션은 다수의 이용자들을 위해 유저 인터페이스 기반으로 부동산 정보 제공을 한다</a:t>
            </a:r>
            <a:r>
              <a:rPr lang="en-US" altLang="ko-KR" sz="3600" dirty="0">
                <a:latin typeface="+mn-ea"/>
              </a:rPr>
              <a:t>. </a:t>
            </a:r>
            <a:r>
              <a:rPr lang="ko-KR" altLang="en-US" sz="3600" dirty="0" smtClean="0">
                <a:latin typeface="+mn-ea"/>
              </a:rPr>
              <a:t>하지만 이것은 </a:t>
            </a:r>
            <a:r>
              <a:rPr lang="ko-KR" altLang="en-US" sz="3600" dirty="0">
                <a:latin typeface="+mn-ea"/>
              </a:rPr>
              <a:t>통일 된 정보 </a:t>
            </a:r>
            <a:r>
              <a:rPr lang="ko-KR" altLang="en-US" sz="3600" dirty="0" smtClean="0">
                <a:latin typeface="+mn-ea"/>
              </a:rPr>
              <a:t>항목을 제공하여 </a:t>
            </a:r>
            <a:r>
              <a:rPr lang="ko-KR" altLang="en-US" sz="3600" dirty="0">
                <a:latin typeface="+mn-ea"/>
              </a:rPr>
              <a:t>이용자 개개인이 필요로 하는 </a:t>
            </a:r>
            <a:r>
              <a:rPr lang="ko-KR" altLang="en-US" sz="3600" dirty="0" smtClean="0">
                <a:latin typeface="+mn-ea"/>
              </a:rPr>
              <a:t>정보의 모든 요구를 </a:t>
            </a:r>
            <a:r>
              <a:rPr lang="ko-KR" altLang="en-US" sz="3600" dirty="0">
                <a:latin typeface="+mn-ea"/>
              </a:rPr>
              <a:t>충족시킬 수 없고 </a:t>
            </a:r>
            <a:r>
              <a:rPr lang="ko-KR" altLang="en-US" sz="3600" dirty="0" smtClean="0">
                <a:latin typeface="+mn-ea"/>
              </a:rPr>
              <a:t>각 </a:t>
            </a:r>
            <a:r>
              <a:rPr lang="ko-KR" altLang="en-US" sz="3600" dirty="0">
                <a:latin typeface="+mn-ea"/>
              </a:rPr>
              <a:t>어플리케이션마다 인터페이스 조작이 다르기 때문에 조작을 익혀야 한다는 단점이 있다</a:t>
            </a:r>
            <a:r>
              <a:rPr lang="en-US" altLang="ko-KR" sz="3600" dirty="0">
                <a:latin typeface="+mn-ea"/>
              </a:rPr>
              <a:t>. </a:t>
            </a:r>
            <a:r>
              <a:rPr lang="ko-KR" altLang="en-US" sz="3600" dirty="0" smtClean="0">
                <a:latin typeface="+mn-ea"/>
              </a:rPr>
              <a:t>이러한 </a:t>
            </a:r>
            <a:r>
              <a:rPr lang="ko-KR" altLang="en-US" sz="3600" dirty="0">
                <a:latin typeface="+mn-ea"/>
              </a:rPr>
              <a:t>부동산 어플리케이션의 </a:t>
            </a:r>
            <a:r>
              <a:rPr lang="ko-KR" altLang="en-US" sz="3600" dirty="0" smtClean="0">
                <a:latin typeface="+mn-ea"/>
              </a:rPr>
              <a:t>두 가지 단점을 해</a:t>
            </a:r>
            <a:r>
              <a:rPr lang="ko-KR" altLang="en-US" sz="3600" dirty="0">
                <a:latin typeface="+mn-ea"/>
              </a:rPr>
              <a:t>결</a:t>
            </a:r>
            <a:r>
              <a:rPr lang="ko-KR" altLang="en-US" sz="3600" dirty="0" smtClean="0">
                <a:latin typeface="+mn-ea"/>
              </a:rPr>
              <a:t>하고자 해당 프로젝트를 기획하였다</a:t>
            </a:r>
            <a:r>
              <a:rPr lang="en-US" altLang="ko-KR" sz="3600" dirty="0">
                <a:latin typeface="+mn-ea"/>
              </a:rPr>
              <a:t>. </a:t>
            </a:r>
            <a:r>
              <a:rPr lang="ko-KR" altLang="en-US" sz="3600" dirty="0" smtClean="0">
                <a:latin typeface="+mn-ea"/>
              </a:rPr>
              <a:t>임의의 고객이 특정 요구에 대한 상황을 시뮬레이션 하며 해당 프로젝트를 기획하였다</a:t>
            </a:r>
            <a:r>
              <a:rPr lang="en-US" altLang="ko-KR" sz="3600" dirty="0" smtClean="0">
                <a:latin typeface="+mn-ea"/>
              </a:rPr>
              <a:t>.</a:t>
            </a:r>
            <a:endParaRPr lang="ko-KR" altLang="en-US" sz="3600" dirty="0">
              <a:latin typeface="+mn-ea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722933" y="8762100"/>
            <a:ext cx="9721690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개발 환경</a:t>
            </a:r>
            <a:endParaRPr lang="ko-KR" altLang="en-US" sz="3600" b="1" dirty="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10785420" y="8762100"/>
            <a:ext cx="9721690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프로젝트의 이슈사항 및 해결책 </a:t>
            </a:r>
            <a:endParaRPr lang="ko-KR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4063" y="9905100"/>
            <a:ext cx="919501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/>
              <a:t>- IDE : Anaconda3 </a:t>
            </a:r>
            <a:r>
              <a:rPr lang="en-US" altLang="ko-KR" sz="3400" dirty="0" err="1" smtClean="0"/>
              <a:t>Jupyter</a:t>
            </a:r>
            <a:r>
              <a:rPr lang="en-US" altLang="ko-KR" sz="3400" dirty="0" smtClean="0"/>
              <a:t> Notebook 6.0.3, VSCODE</a:t>
            </a:r>
          </a:p>
          <a:p>
            <a:r>
              <a:rPr lang="en-US" altLang="ko-KR" sz="3400" dirty="0" smtClean="0"/>
              <a:t>  1.51.1</a:t>
            </a:r>
          </a:p>
          <a:p>
            <a:r>
              <a:rPr lang="en-US" altLang="ko-KR" sz="3400" dirty="0" smtClean="0"/>
              <a:t>- Language : Python 3.8.3</a:t>
            </a:r>
          </a:p>
          <a:p>
            <a:r>
              <a:rPr lang="en-US" altLang="ko-KR" sz="3400" dirty="0" smtClean="0"/>
              <a:t>- Front End : HTML5, CSS3, JS </a:t>
            </a:r>
          </a:p>
          <a:p>
            <a:r>
              <a:rPr lang="en-US" altLang="ko-KR" sz="3400" dirty="0" smtClean="0"/>
              <a:t>- Library : Pandas, </a:t>
            </a:r>
            <a:r>
              <a:rPr lang="en-US" altLang="ko-KR" sz="3400" dirty="0" err="1" smtClean="0"/>
              <a:t>Plotly</a:t>
            </a:r>
            <a:r>
              <a:rPr lang="en-US" altLang="ko-KR" sz="3400" dirty="0" smtClean="0"/>
              <a:t>, </a:t>
            </a:r>
            <a:r>
              <a:rPr lang="en-US" altLang="ko-KR" sz="3400" dirty="0" err="1" smtClean="0"/>
              <a:t>Sklearn</a:t>
            </a:r>
            <a:r>
              <a:rPr lang="en-US" altLang="ko-KR" sz="3400" dirty="0" smtClean="0"/>
              <a:t>, Flask</a:t>
            </a:r>
          </a:p>
          <a:p>
            <a:r>
              <a:rPr lang="en-US" altLang="ko-KR" sz="3400" dirty="0" smtClean="0"/>
              <a:t>- Database : MySQL 8.0.21, </a:t>
            </a:r>
            <a:r>
              <a:rPr lang="en-US" altLang="ko-KR" sz="3400" dirty="0" err="1" smtClean="0"/>
              <a:t>MongoDB</a:t>
            </a:r>
            <a:r>
              <a:rPr lang="en-US" altLang="ko-KR" sz="3400" dirty="0" smtClean="0"/>
              <a:t> 4.4.1</a:t>
            </a:r>
          </a:p>
          <a:p>
            <a:r>
              <a:rPr lang="en-US" altLang="ko-KR" sz="3400" dirty="0" smtClean="0"/>
              <a:t>- </a:t>
            </a:r>
            <a:r>
              <a:rPr lang="ko-KR" altLang="en-US" sz="3400" dirty="0" smtClean="0"/>
              <a:t>배포 </a:t>
            </a:r>
            <a:r>
              <a:rPr lang="en-US" altLang="ko-KR" sz="3400" dirty="0" smtClean="0"/>
              <a:t>: </a:t>
            </a:r>
            <a:r>
              <a:rPr lang="en-US" altLang="ko-KR" sz="3400" dirty="0" err="1" smtClean="0"/>
              <a:t>ngrox</a:t>
            </a:r>
            <a:endParaRPr lang="en-US" altLang="ko-KR" sz="3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821692" y="9896808"/>
            <a:ext cx="9744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+mn-ea"/>
              </a:rPr>
              <a:t>→ </a:t>
            </a:r>
            <a:r>
              <a:rPr lang="en-US" altLang="ko-KR" sz="2800" dirty="0" err="1">
                <a:latin typeface="+mn-ea"/>
              </a:rPr>
              <a:t>L</a:t>
            </a:r>
            <a:r>
              <a:rPr lang="en-US" altLang="ko-KR" sz="2800" dirty="0" err="1" smtClean="0">
                <a:latin typeface="+mn-ea"/>
              </a:rPr>
              <a:t>inearRegression</a:t>
            </a:r>
            <a:r>
              <a:rPr lang="en-US" altLang="ko-KR" sz="2800" dirty="0">
                <a:latin typeface="+mn-ea"/>
              </a:rPr>
              <a:t>() </a:t>
            </a:r>
            <a:r>
              <a:rPr lang="ko-KR" altLang="en-US" sz="2800" dirty="0">
                <a:latin typeface="+mn-ea"/>
              </a:rPr>
              <a:t>모델을 </a:t>
            </a:r>
            <a:r>
              <a:rPr lang="ko-KR" altLang="en-US" sz="2800" dirty="0" smtClean="0">
                <a:latin typeface="+mn-ea"/>
              </a:rPr>
              <a:t>사용하여 다중 </a:t>
            </a:r>
            <a:r>
              <a:rPr lang="ko-KR" altLang="en-US" sz="2800" dirty="0">
                <a:latin typeface="+mn-ea"/>
              </a:rPr>
              <a:t>선형 회귀분석을 </a:t>
            </a:r>
            <a:r>
              <a:rPr lang="ko-KR" altLang="en-US" sz="2800" dirty="0" smtClean="0">
                <a:latin typeface="+mn-ea"/>
              </a:rPr>
              <a:t>실시한 </a:t>
            </a:r>
            <a:r>
              <a:rPr lang="ko-KR" altLang="en-US" sz="2800" dirty="0">
                <a:latin typeface="+mn-ea"/>
              </a:rPr>
              <a:t>결과 </a:t>
            </a:r>
            <a:r>
              <a:rPr lang="en-US" altLang="ko-KR" sz="2800" dirty="0">
                <a:latin typeface="+mn-ea"/>
              </a:rPr>
              <a:t>MAE</a:t>
            </a:r>
            <a:r>
              <a:rPr lang="ko-KR" altLang="en-US" sz="2800" dirty="0">
                <a:latin typeface="+mn-ea"/>
              </a:rPr>
              <a:t>와 </a:t>
            </a:r>
            <a:r>
              <a:rPr lang="en-US" altLang="ko-KR" sz="2800" dirty="0">
                <a:latin typeface="+mn-ea"/>
              </a:rPr>
              <a:t>RMSE</a:t>
            </a:r>
            <a:r>
              <a:rPr lang="ko-KR" altLang="en-US" sz="2800" dirty="0">
                <a:latin typeface="+mn-ea"/>
              </a:rPr>
              <a:t>의 </a:t>
            </a:r>
            <a:r>
              <a:rPr lang="ko-KR" altLang="en-US" sz="2800" dirty="0" smtClean="0">
                <a:latin typeface="+mn-ea"/>
              </a:rPr>
              <a:t>평가지표가 아주 </a:t>
            </a:r>
            <a:r>
              <a:rPr lang="ko-KR" altLang="en-US" sz="2800" dirty="0">
                <a:latin typeface="+mn-ea"/>
              </a:rPr>
              <a:t>큰 숫자가 나와 </a:t>
            </a:r>
            <a:r>
              <a:rPr lang="en-US" altLang="ko-KR" sz="2800" dirty="0">
                <a:latin typeface="+mn-ea"/>
              </a:rPr>
              <a:t>Value Type Error</a:t>
            </a:r>
            <a:r>
              <a:rPr lang="ko-KR" altLang="en-US" sz="2800" dirty="0" smtClean="0">
                <a:latin typeface="+mn-ea"/>
              </a:rPr>
              <a:t>를 발생하였다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이는 훈련데이터에 초점이 맞추어져 </a:t>
            </a:r>
            <a:r>
              <a:rPr lang="ko-KR" altLang="en-US" sz="2800" dirty="0" err="1" smtClean="0">
                <a:latin typeface="+mn-ea"/>
              </a:rPr>
              <a:t>과적합이</a:t>
            </a:r>
            <a:r>
              <a:rPr lang="ko-KR" altLang="en-US" sz="2800" dirty="0" smtClean="0">
                <a:latin typeface="+mn-ea"/>
              </a:rPr>
              <a:t> 발생 된 상황이었으며</a:t>
            </a:r>
            <a:r>
              <a:rPr lang="en-US" altLang="ko-KR" sz="2800" dirty="0" smtClean="0">
                <a:latin typeface="+mn-ea"/>
              </a:rPr>
              <a:t>, R</a:t>
            </a:r>
            <a:r>
              <a:rPr lang="en-US" altLang="ko-KR" sz="2800" dirty="0" smtClean="0">
                <a:latin typeface="+mn-ea"/>
              </a:rPr>
              <a:t>idge</a:t>
            </a:r>
            <a:r>
              <a:rPr lang="ko-KR" altLang="en-US" sz="2800" dirty="0" smtClean="0">
                <a:latin typeface="+mn-ea"/>
              </a:rPr>
              <a:t>와 </a:t>
            </a:r>
            <a:r>
              <a:rPr lang="en-US" altLang="ko-KR" sz="2800" dirty="0" smtClean="0">
                <a:latin typeface="+mn-ea"/>
              </a:rPr>
              <a:t>Lasso</a:t>
            </a:r>
            <a:r>
              <a:rPr lang="ko-KR" altLang="en-US" sz="2800" dirty="0" smtClean="0">
                <a:latin typeface="+mn-ea"/>
              </a:rPr>
              <a:t>같은 규제 모델을 사용하여 해결 할 수 있었다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algn="just"/>
            <a:endParaRPr lang="en-US" altLang="ko-KR" sz="2800" dirty="0" smtClean="0">
              <a:latin typeface="+mn-ea"/>
            </a:endParaRPr>
          </a:p>
          <a:p>
            <a:pPr algn="just"/>
            <a:r>
              <a:rPr lang="ko-KR" altLang="en-US" sz="2800" dirty="0" smtClean="0">
                <a:latin typeface="+mn-ea"/>
              </a:rPr>
              <a:t>→ </a:t>
            </a:r>
            <a:r>
              <a:rPr lang="ko-KR" altLang="en-US" sz="2800" dirty="0" err="1" smtClean="0">
                <a:latin typeface="+mn-ea"/>
              </a:rPr>
              <a:t>이메일</a:t>
            </a:r>
            <a:r>
              <a:rPr lang="ko-KR" altLang="en-US" sz="2800" dirty="0" smtClean="0">
                <a:latin typeface="+mn-ea"/>
              </a:rPr>
              <a:t> 구독 기능에 대한 수 차례 이슈가 발생하였다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해당 기능에 대한 이슈를 해결하기 위해 </a:t>
            </a:r>
            <a:r>
              <a:rPr lang="ko-KR" altLang="en-US" sz="2800" dirty="0" err="1" smtClean="0">
                <a:latin typeface="+mn-ea"/>
              </a:rPr>
              <a:t>라우팅</a:t>
            </a:r>
            <a:r>
              <a:rPr lang="ko-KR" altLang="en-US" sz="2800" dirty="0" smtClean="0">
                <a:latin typeface="+mn-ea"/>
              </a:rPr>
              <a:t> 경로와 패스워드 재 지정으로 해결 할 수 있었다</a:t>
            </a:r>
            <a:r>
              <a:rPr lang="en-US" altLang="ko-KR" sz="2800" dirty="0" smtClean="0">
                <a:latin typeface="+mn-ea"/>
              </a:rPr>
              <a:t>.</a:t>
            </a:r>
            <a:endParaRPr lang="en-US" altLang="ko-KR" sz="2800" dirty="0">
              <a:latin typeface="+mn-ea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10785420" y="14298013"/>
            <a:ext cx="9721690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프로젝트 이후의 보완사항</a:t>
            </a:r>
            <a:endParaRPr lang="ko-KR" altLang="en-US" sz="3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821692" y="15486450"/>
            <a:ext cx="9744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smtClean="0">
                <a:latin typeface="+mn-ea"/>
              </a:rPr>
              <a:t>→ 기존 데이터는 </a:t>
            </a:r>
            <a:r>
              <a:rPr lang="ko-KR" altLang="en-US" sz="2800" dirty="0" err="1" smtClean="0">
                <a:latin typeface="+mn-ea"/>
              </a:rPr>
              <a:t>선형성을</a:t>
            </a:r>
            <a:r>
              <a:rPr lang="ko-KR" altLang="en-US" sz="2800" dirty="0" smtClean="0">
                <a:latin typeface="+mn-ea"/>
              </a:rPr>
              <a:t> 띄는 필드가 층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err="1" smtClean="0">
                <a:latin typeface="+mn-ea"/>
              </a:rPr>
              <a:t>건축년도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평수밖에 없었다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기존의 데이터에 추가로 예측에 영향을 끼칠 수 있는 필드 데이터를 추가하여 회귀 평가지표를 줄여 나가야 할 것이다</a:t>
            </a:r>
            <a:r>
              <a:rPr lang="en-US" altLang="ko-KR" sz="2800" dirty="0" smtClean="0">
                <a:latin typeface="+mn-ea"/>
              </a:rPr>
              <a:t>. </a:t>
            </a:r>
          </a:p>
          <a:p>
            <a:pPr algn="just"/>
            <a:endParaRPr lang="en-US" altLang="ko-KR" sz="2800" dirty="0" smtClean="0">
              <a:latin typeface="+mn-ea"/>
            </a:endParaRPr>
          </a:p>
          <a:p>
            <a:pPr algn="just"/>
            <a:r>
              <a:rPr lang="ko-KR" altLang="en-US" sz="2800" dirty="0" smtClean="0">
                <a:latin typeface="+mn-ea"/>
              </a:rPr>
              <a:t>→ 웹사이트의 구성을 </a:t>
            </a:r>
            <a:r>
              <a:rPr lang="ko-KR" altLang="en-US" sz="2800" dirty="0" err="1" smtClean="0">
                <a:latin typeface="+mn-ea"/>
              </a:rPr>
              <a:t>이메일</a:t>
            </a:r>
            <a:r>
              <a:rPr lang="ko-KR" altLang="en-US" sz="2800" dirty="0" smtClean="0">
                <a:latin typeface="+mn-ea"/>
              </a:rPr>
              <a:t> 구독 기능 뿐만 아니라 설문지 폼 형식의 웹 페이지를 하나 만들어 고객이 요구하는 사항을 데이터베이스에 저장하는 방식으로 구성해야 할 것이다</a:t>
            </a:r>
            <a:r>
              <a:rPr lang="en-US" altLang="ko-KR" sz="2800" dirty="0" smtClean="0">
                <a:latin typeface="+mn-ea"/>
              </a:rPr>
              <a:t>.</a:t>
            </a:r>
            <a:endParaRPr lang="en-US" altLang="ko-KR" sz="2800" dirty="0">
              <a:latin typeface="+mn-ea"/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694062" y="14298013"/>
            <a:ext cx="9721690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프로젝트 설계 및 분석</a:t>
            </a:r>
            <a:endParaRPr lang="ko-KR" alt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2933" y="15486449"/>
            <a:ext cx="95710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/>
              <a:t>→ </a:t>
            </a:r>
            <a:r>
              <a:rPr lang="en-US" altLang="ko-KR" sz="3400" dirty="0" smtClean="0"/>
              <a:t>Flask  Structure (MVC Architecture) &amp; SQL </a:t>
            </a:r>
            <a:r>
              <a:rPr lang="ko-KR" altLang="en-US" sz="3400" dirty="0" smtClean="0"/>
              <a:t>스키마</a:t>
            </a:r>
            <a:r>
              <a:rPr lang="en-US" altLang="ko-KR" sz="3400" dirty="0" smtClean="0"/>
              <a:t> </a:t>
            </a:r>
            <a:endParaRPr lang="en-US" altLang="ko-KR" sz="34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0" y="16272253"/>
            <a:ext cx="7321390" cy="5114108"/>
          </a:xfrm>
          <a:prstGeom prst="rect">
            <a:avLst/>
          </a:prstGeom>
        </p:spPr>
      </p:pic>
      <p:sp>
        <p:nvSpPr>
          <p:cNvPr id="37" name="양쪽 모서리가 둥근 사각형 36"/>
          <p:cNvSpPr/>
          <p:nvPr/>
        </p:nvSpPr>
        <p:spPr>
          <a:xfrm>
            <a:off x="10821692" y="19194650"/>
            <a:ext cx="9721690" cy="838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프로젝트의 결과</a:t>
            </a:r>
            <a:endParaRPr lang="ko-KR" altLang="en-US" sz="3600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2834600"/>
            <a:ext cx="7886700" cy="3016937"/>
          </a:xfrm>
          <a:prstGeom prst="rect">
            <a:avLst/>
          </a:prstGeom>
        </p:spPr>
      </p:pic>
      <p:pic>
        <p:nvPicPr>
          <p:cNvPr id="1026" name="Picture 2" descr="C:\Users\HJ\jupyter_code\new_gradiation-master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690" y="26204303"/>
            <a:ext cx="7886700" cy="356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78" y="20231099"/>
            <a:ext cx="7363022" cy="26035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3" y="25427658"/>
            <a:ext cx="9459588" cy="40532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99959" y="24810904"/>
            <a:ext cx="6987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/>
              <a:t>→ </a:t>
            </a:r>
            <a:r>
              <a:rPr lang="en-US" altLang="ko-KR" sz="3400" dirty="0" smtClean="0"/>
              <a:t>Open API XML </a:t>
            </a:r>
            <a:r>
              <a:rPr lang="ko-KR" altLang="en-US" sz="3400" dirty="0" smtClean="0"/>
              <a:t>형식의 데이터 추출</a:t>
            </a:r>
            <a:endParaRPr lang="en-US" altLang="ko-KR" sz="3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2" y="21743087"/>
            <a:ext cx="7386401" cy="205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287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윤환</dc:creator>
  <cp:lastModifiedBy>HJ</cp:lastModifiedBy>
  <cp:revision>22</cp:revision>
  <dcterms:created xsi:type="dcterms:W3CDTF">2020-11-16T05:38:13Z</dcterms:created>
  <dcterms:modified xsi:type="dcterms:W3CDTF">2020-11-20T12:34:57Z</dcterms:modified>
</cp:coreProperties>
</file>