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 id="2147483771" r:id="rId2"/>
  </p:sldMasterIdLst>
  <p:notesMasterIdLst>
    <p:notesMasterId r:id="rId26"/>
  </p:notesMasterIdLst>
  <p:sldIdLst>
    <p:sldId id="258" r:id="rId3"/>
    <p:sldId id="285" r:id="rId4"/>
    <p:sldId id="263" r:id="rId5"/>
    <p:sldId id="266" r:id="rId6"/>
    <p:sldId id="271" r:id="rId7"/>
    <p:sldId id="291" r:id="rId8"/>
    <p:sldId id="272" r:id="rId9"/>
    <p:sldId id="287" r:id="rId10"/>
    <p:sldId id="288" r:id="rId11"/>
    <p:sldId id="275" r:id="rId12"/>
    <p:sldId id="278" r:id="rId13"/>
    <p:sldId id="276" r:id="rId14"/>
    <p:sldId id="284" r:id="rId15"/>
    <p:sldId id="281" r:id="rId16"/>
    <p:sldId id="295" r:id="rId17"/>
    <p:sldId id="292" r:id="rId18"/>
    <p:sldId id="267" r:id="rId19"/>
    <p:sldId id="294" r:id="rId20"/>
    <p:sldId id="296" r:id="rId21"/>
    <p:sldId id="270" r:id="rId22"/>
    <p:sldId id="283" r:id="rId23"/>
    <p:sldId id="268" r:id="rId24"/>
    <p:sldId id="26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B217DE5-1B18-6C45-BF2B-36B085F70804}">
          <p14:sldIdLst>
            <p14:sldId id="258"/>
            <p14:sldId id="285"/>
            <p14:sldId id="263"/>
            <p14:sldId id="266"/>
            <p14:sldId id="271"/>
          </p14:sldIdLst>
        </p14:section>
        <p14:section name="Technologies" id="{6EE987FF-98D1-1C46-A376-2F7F3D1113F3}">
          <p14:sldIdLst>
            <p14:sldId id="291"/>
            <p14:sldId id="272"/>
            <p14:sldId id="287"/>
            <p14:sldId id="288"/>
            <p14:sldId id="275"/>
            <p14:sldId id="278"/>
            <p14:sldId id="276"/>
            <p14:sldId id="284"/>
            <p14:sldId id="281"/>
            <p14:sldId id="295"/>
          </p14:sldIdLst>
        </p14:section>
        <p14:section name="Engagement" id="{B0165388-7B9D-9446-B64F-06E0BD4E9E88}">
          <p14:sldIdLst>
            <p14:sldId id="292"/>
            <p14:sldId id="267"/>
            <p14:sldId id="294"/>
            <p14:sldId id="296"/>
            <p14:sldId id="270"/>
          </p14:sldIdLst>
        </p14:section>
        <p14:section name="Coordination Committee" id="{6F043207-746E-5A48-A078-C935E17FFC63}">
          <p14:sldIdLst>
            <p14:sldId id="283"/>
          </p14:sldIdLst>
        </p14:section>
        <p14:section name="Closing" id="{3634BB3D-E3A8-E646-974A-86AC5D3EDF62}">
          <p14:sldIdLst>
            <p14:sldId id="268"/>
            <p14:sldId id="269"/>
          </p14:sldIdLst>
        </p14:section>
      </p14:sectionLst>
    </p:ext>
    <p:ext uri="{EFAFB233-063F-42B5-8137-9DF3F51BA10A}">
      <p15:sldGuideLst xmlns:p15="http://schemas.microsoft.com/office/powerpoint/2012/main">
        <p15:guide id="1" orient="horz" pos="271">
          <p15:clr>
            <a:srgbClr val="A4A3A4"/>
          </p15:clr>
        </p15:guide>
        <p15:guide id="2" orient="horz" pos="3092">
          <p15:clr>
            <a:srgbClr val="A4A3A4"/>
          </p15:clr>
        </p15:guide>
        <p15:guide id="3" orient="horz" pos="517">
          <p15:clr>
            <a:srgbClr val="A4A3A4"/>
          </p15:clr>
        </p15:guide>
        <p15:guide id="4" orient="horz" pos="895">
          <p15:clr>
            <a:srgbClr val="A4A3A4"/>
          </p15:clr>
        </p15:guide>
        <p15:guide id="5" orient="horz" pos="1500" userDrawn="1">
          <p15:clr>
            <a:srgbClr val="A4A3A4"/>
          </p15:clr>
        </p15:guide>
        <p15:guide id="6" pos="5565">
          <p15:clr>
            <a:srgbClr val="A4A3A4"/>
          </p15:clr>
        </p15:guide>
        <p15:guide id="7" pos="317">
          <p15:clr>
            <a:srgbClr val="A4A3A4"/>
          </p15:clr>
        </p15:guide>
        <p15:guide id="8" pos="1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A0CE"/>
    <a:srgbClr val="0B1F8F"/>
    <a:srgbClr val="A12B2F"/>
    <a:srgbClr val="007836"/>
    <a:srgbClr val="ECAA00"/>
    <a:srgbClr val="76777B"/>
    <a:srgbClr val="00609C"/>
    <a:srgbClr val="ECAC00"/>
    <a:srgbClr val="00A19C"/>
    <a:srgbClr val="0082C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6" autoAdjust="0"/>
    <p:restoredTop sz="76923" autoAdjust="0"/>
  </p:normalViewPr>
  <p:slideViewPr>
    <p:cSldViewPr snapToGrid="0" showGuides="1">
      <p:cViewPr>
        <p:scale>
          <a:sx n="110" d="100"/>
          <a:sy n="110" d="100"/>
        </p:scale>
        <p:origin x="288" y="144"/>
      </p:cViewPr>
      <p:guideLst>
        <p:guide orient="horz" pos="271"/>
        <p:guide orient="horz" pos="3092"/>
        <p:guide orient="horz" pos="517"/>
        <p:guide orient="horz" pos="895"/>
        <p:guide orient="horz" pos="1500"/>
        <p:guide pos="5565"/>
        <p:guide pos="317"/>
        <p:guide pos="151"/>
      </p:guideLst>
    </p:cSldViewPr>
  </p:slideViewPr>
  <p:outlineViewPr>
    <p:cViewPr>
      <p:scale>
        <a:sx n="33" d="100"/>
        <a:sy n="33" d="100"/>
      </p:scale>
      <p:origin x="0" y="-788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Thanks for the opportunity to speak</a:t>
            </a:r>
          </a:p>
          <a:p>
            <a:r>
              <a:rPr lang="en-US" sz="1200" kern="1200" dirty="0" smtClean="0">
                <a:solidFill>
                  <a:schemeClr val="tx1"/>
                </a:solidFill>
                <a:effectLst/>
                <a:latin typeface="+mn-lt"/>
                <a:ea typeface="+mn-ea"/>
                <a:cs typeface="+mn-cs"/>
              </a:rPr>
              <a:t>- New </a:t>
            </a:r>
            <a:r>
              <a:rPr lang="en-US" sz="1200" kern="1200" dirty="0" err="1" smtClean="0">
                <a:solidFill>
                  <a:schemeClr val="tx1"/>
                </a:solidFill>
                <a:effectLst/>
                <a:latin typeface="+mn-lt"/>
                <a:ea typeface="+mn-ea"/>
                <a:cs typeface="+mn-cs"/>
              </a:rPr>
              <a:t>SciDAC</a:t>
            </a:r>
            <a:r>
              <a:rPr lang="en-US" sz="1200" kern="1200" dirty="0" smtClean="0">
                <a:solidFill>
                  <a:schemeClr val="tx1"/>
                </a:solidFill>
                <a:effectLst/>
                <a:latin typeface="+mn-lt"/>
                <a:ea typeface="+mn-ea"/>
                <a:cs typeface="+mn-cs"/>
              </a:rPr>
              <a:t> Institute just spinning up</a:t>
            </a:r>
          </a:p>
          <a:p>
            <a:r>
              <a:rPr lang="en-US" sz="1200" kern="1200" dirty="0" smtClean="0">
                <a:solidFill>
                  <a:schemeClr val="tx1"/>
                </a:solidFill>
                <a:effectLst/>
                <a:latin typeface="+mn-lt"/>
                <a:ea typeface="+mn-ea"/>
                <a:cs typeface="+mn-cs"/>
              </a:rPr>
              <a:t>- Tell you what RAPIDS is, how it's organized</a:t>
            </a:r>
          </a:p>
          <a:p>
            <a:r>
              <a:rPr lang="en-US" sz="1200" kern="1200" dirty="0" smtClean="0">
                <a:solidFill>
                  <a:schemeClr val="tx1"/>
                </a:solidFill>
                <a:effectLst/>
                <a:latin typeface="+mn-lt"/>
                <a:ea typeface="+mn-ea"/>
                <a:cs typeface="+mn-cs"/>
              </a:rPr>
              <a:t>- Through some examples of past work, how we plan to help DOE scientists to their work</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a:t>
            </a:fld>
            <a:endParaRPr lang="en-US"/>
          </a:p>
        </p:txBody>
      </p:sp>
    </p:spTree>
    <p:extLst>
      <p:ext uri="{BB962C8B-B14F-4D97-AF65-F5344CB8AC3E}">
        <p14:creationId xmlns:p14="http://schemas.microsoft.com/office/powerpoint/2010/main" val="202613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This slide highlights the roofline performance modeling technology</a:t>
            </a:r>
          </a:p>
          <a:p>
            <a:r>
              <a:rPr lang="en-US" sz="1200" kern="1200" dirty="0" smtClean="0">
                <a:solidFill>
                  <a:schemeClr val="tx1"/>
                </a:solidFill>
                <a:effectLst/>
                <a:latin typeface="+mn-lt"/>
                <a:ea typeface="+mn-ea"/>
                <a:cs typeface="+mn-cs"/>
              </a:rPr>
              <a:t>- Integrated into the Intel Advisor product</a:t>
            </a:r>
          </a:p>
          <a:p>
            <a:r>
              <a:rPr lang="en-US" sz="1200" kern="1200" dirty="0" smtClean="0">
                <a:solidFill>
                  <a:schemeClr val="tx1"/>
                </a:solidFill>
                <a:effectLst/>
                <a:latin typeface="+mn-lt"/>
                <a:ea typeface="+mn-ea"/>
                <a:cs typeface="+mn-cs"/>
              </a:rPr>
              <a:t>- Timeline view also highlights how many of these technologies transition from research to production</a:t>
            </a:r>
          </a:p>
          <a:p>
            <a:r>
              <a:rPr lang="en-US" sz="1200" kern="1200" dirty="0" smtClean="0">
                <a:solidFill>
                  <a:schemeClr val="tx1"/>
                </a:solidFill>
                <a:effectLst/>
                <a:latin typeface="+mn-lt"/>
                <a:ea typeface="+mn-ea"/>
                <a:cs typeface="+mn-cs"/>
              </a:rPr>
              <a:t>  - Sometimes over very long timescales</a:t>
            </a:r>
          </a:p>
          <a:p>
            <a:r>
              <a:rPr lang="en-US" sz="1200" kern="1200" dirty="0" smtClean="0">
                <a:solidFill>
                  <a:schemeClr val="tx1"/>
                </a:solidFill>
                <a:effectLst/>
                <a:latin typeface="+mn-lt"/>
                <a:ea typeface="+mn-ea"/>
                <a:cs typeface="+mn-cs"/>
              </a:rPr>
              <a:t>- While we'll be employing Roofline to help codes, ...</a:t>
            </a:r>
          </a:p>
          <a:p>
            <a:r>
              <a:rPr lang="en-US" sz="1200" kern="1200" dirty="0" smtClean="0">
                <a:solidFill>
                  <a:schemeClr val="tx1"/>
                </a:solidFill>
                <a:effectLst/>
                <a:latin typeface="+mn-lt"/>
                <a:ea typeface="+mn-ea"/>
                <a:cs typeface="+mn-cs"/>
              </a:rPr>
              <a:t>- Will also be working to enhance modeling of GPUs, network, ML codes, etc.</a:t>
            </a:r>
          </a:p>
          <a:p>
            <a:endParaRPr lang="en-US" dirty="0" smtClean="0"/>
          </a:p>
          <a:p>
            <a:r>
              <a:rPr lang="en-US" dirty="0" smtClean="0"/>
              <a:t>---</a:t>
            </a:r>
          </a:p>
          <a:p>
            <a:r>
              <a:rPr lang="en-US" dirty="0" smtClean="0"/>
              <a:t>Insightful </a:t>
            </a:r>
            <a:r>
              <a:rPr lang="en-US" dirty="0" smtClean="0"/>
              <a:t>visual</a:t>
            </a:r>
            <a:r>
              <a:rPr lang="en-US" baseline="0" dirty="0" smtClean="0"/>
              <a:t> performance modeling.</a:t>
            </a:r>
          </a:p>
          <a:p>
            <a:r>
              <a:rPr lang="en-US" baseline="0" dirty="0" smtClean="0"/>
              <a:t>Also a good example of the pipeline that is being sustained under RAPIDS.</a:t>
            </a:r>
          </a:p>
          <a:p>
            <a:endParaRPr lang="en-US" baseline="0" dirty="0" smtClean="0"/>
          </a:p>
          <a:p>
            <a:pPr lvl="0"/>
            <a:r>
              <a:rPr lang="en" dirty="0" smtClean="0"/>
              <a:t>Prototype Roofline for GPUs</a:t>
            </a:r>
          </a:p>
          <a:p>
            <a:pPr lvl="1"/>
            <a:r>
              <a:rPr lang="en" dirty="0" smtClean="0"/>
              <a:t>ERT already supports GPUs (machine characterization)</a:t>
            </a:r>
          </a:p>
          <a:p>
            <a:pPr lvl="1"/>
            <a:r>
              <a:rPr lang="en" dirty="0" smtClean="0"/>
              <a:t>Initially leverage </a:t>
            </a:r>
            <a:r>
              <a:rPr lang="en" dirty="0" err="1" smtClean="0"/>
              <a:t>NVProf</a:t>
            </a:r>
            <a:r>
              <a:rPr lang="en" dirty="0" smtClean="0"/>
              <a:t> to capture application execution characterizations</a:t>
            </a:r>
          </a:p>
          <a:p>
            <a:pPr lvl="1"/>
            <a:r>
              <a:rPr lang="en" dirty="0" smtClean="0"/>
              <a:t>Incorporate thread divergence and sub-warp effects into model</a:t>
            </a:r>
          </a:p>
          <a:p>
            <a:pPr lvl="1"/>
            <a:r>
              <a:rPr lang="en" dirty="0" smtClean="0"/>
              <a:t>Include UVM thrashing</a:t>
            </a:r>
          </a:p>
          <a:p>
            <a:pPr lvl="0"/>
            <a:r>
              <a:rPr lang="en" dirty="0" smtClean="0"/>
              <a:t>Extend Roofline to more accurately capture CPU cache effects</a:t>
            </a:r>
          </a:p>
          <a:p>
            <a:pPr lvl="0"/>
            <a:r>
              <a:rPr lang="en" dirty="0" smtClean="0"/>
              <a:t>Extend Roofline to support non-FP codes (e.g. bio, graphs, </a:t>
            </a:r>
            <a:r>
              <a:rPr lang="en" dirty="0" err="1" smtClean="0"/>
              <a:t>etc</a:t>
            </a:r>
            <a:r>
              <a:rPr lang="en" dirty="0" smtClean="0"/>
              <a:t>…)</a:t>
            </a:r>
          </a:p>
          <a:p>
            <a:pPr lvl="1"/>
            <a:r>
              <a:rPr lang="en" dirty="0" smtClean="0"/>
              <a:t>e.g. integer-heavy codes and corresponding throughput metrics</a:t>
            </a:r>
          </a:p>
          <a:p>
            <a:pPr lvl="0"/>
            <a:r>
              <a:rPr lang="en" dirty="0" smtClean="0"/>
              <a:t>Evaluate feasibility of Roofline </a:t>
            </a:r>
            <a:r>
              <a:rPr lang="en-US" dirty="0" smtClean="0"/>
              <a:t>for</a:t>
            </a:r>
            <a:r>
              <a:rPr lang="en-US" baseline="0" dirty="0" smtClean="0"/>
              <a:t> </a:t>
            </a:r>
            <a:r>
              <a:rPr lang="en" dirty="0" smtClean="0"/>
              <a:t>ML codes</a:t>
            </a:r>
            <a:r>
              <a:rPr lang="en-US" dirty="0" smtClean="0"/>
              <a:t> (and other arch.)</a:t>
            </a:r>
            <a:endParaRPr lang="en" dirty="0" smtClean="0"/>
          </a:p>
          <a:p>
            <a:pPr lvl="0"/>
            <a:r>
              <a:rPr lang="en" dirty="0" smtClean="0"/>
              <a:t>Extend Roofline to the network (e.g. MPI)</a:t>
            </a:r>
          </a:p>
          <a:p>
            <a:pPr lvl="1"/>
            <a:r>
              <a:rPr lang="en" dirty="0" smtClean="0"/>
              <a:t>Initially focus on P2P communication patterns</a:t>
            </a:r>
          </a:p>
          <a:p>
            <a:pPr lvl="1"/>
            <a:r>
              <a:rPr lang="en" dirty="0" smtClean="0"/>
              <a:t>Assumes message concurrency is high enough that we are throughput limited</a:t>
            </a:r>
          </a:p>
          <a:p>
            <a:endParaRPr lang="en-US" baseline="0" dirty="0" smtClean="0"/>
          </a:p>
          <a:p>
            <a:r>
              <a:rPr lang="en-US" baseline="0" dirty="0" smtClean="0"/>
              <a:t>---</a:t>
            </a:r>
          </a:p>
          <a:p>
            <a:r>
              <a:rPr lang="en-US" b="0" dirty="0" smtClean="0"/>
              <a:t>Contacts:</a:t>
            </a:r>
          </a:p>
          <a:p>
            <a:r>
              <a:rPr lang="en-US" b="0" dirty="0" smtClean="0"/>
              <a:t/>
            </a:r>
            <a:br>
              <a:rPr lang="en-US" b="0" dirty="0" smtClean="0"/>
            </a:br>
            <a:r>
              <a:rPr lang="en-US" b="0" dirty="0" smtClean="0"/>
              <a:t>Sam</a:t>
            </a:r>
            <a:r>
              <a:rPr lang="en-US" b="0" baseline="0" dirty="0" smtClean="0"/>
              <a:t> Williams (</a:t>
            </a:r>
            <a:r>
              <a:rPr lang="en-US" b="0" baseline="0" dirty="0" err="1" smtClean="0"/>
              <a:t>swwilliams@lbl.gov</a:t>
            </a:r>
            <a:r>
              <a:rPr lang="en-US" b="0" baseline="0" dirty="0" smtClean="0"/>
              <a:t>) and Lenny </a:t>
            </a:r>
            <a:r>
              <a:rPr lang="en-US" b="0" baseline="0" dirty="0" err="1" smtClean="0"/>
              <a:t>Oliker</a:t>
            </a:r>
            <a:r>
              <a:rPr lang="en-US" b="0" baseline="0" dirty="0" smtClean="0"/>
              <a:t> (</a:t>
            </a:r>
            <a:r>
              <a:rPr lang="en-US" b="0" baseline="0" dirty="0" err="1" smtClean="0"/>
              <a:t>loliker@lbl.gov</a:t>
            </a:r>
            <a:r>
              <a:rPr lang="en-US" b="0" baseline="0" dirty="0" smtClean="0"/>
              <a:t>) LBNL</a:t>
            </a:r>
            <a:endParaRPr lang="en-US" b="0" dirty="0" smtClean="0"/>
          </a:p>
          <a:p>
            <a:endParaRPr lang="en-US" b="1" dirty="0" smtClean="0"/>
          </a:p>
          <a:p>
            <a:r>
              <a:rPr lang="en-US" b="1" dirty="0" smtClean="0"/>
              <a:t>Roofline</a:t>
            </a:r>
            <a:r>
              <a:rPr lang="en-US" b="1" baseline="0" dirty="0" smtClean="0"/>
              <a:t> publications supported by SUPER funding:</a:t>
            </a:r>
          </a:p>
          <a:p>
            <a:endParaRPr lang="en-US" baseline="0" dirty="0" smtClean="0"/>
          </a:p>
          <a:p>
            <a:r>
              <a:rPr lang="en-US" sz="1200" kern="1200" dirty="0" smtClean="0">
                <a:solidFill>
                  <a:schemeClr val="tx1"/>
                </a:solidFill>
                <a:latin typeface="+mn-lt"/>
                <a:ea typeface="+mn-ea"/>
                <a:cs typeface="+mn-cs"/>
              </a:rPr>
              <a:t>* Taylor Barnes, Brandon Cook, Jack </a:t>
            </a:r>
            <a:r>
              <a:rPr lang="en-US" sz="1200" kern="1200" dirty="0" err="1" smtClean="0">
                <a:solidFill>
                  <a:schemeClr val="tx1"/>
                </a:solidFill>
                <a:latin typeface="+mn-lt"/>
                <a:ea typeface="+mn-ea"/>
                <a:cs typeface="+mn-cs"/>
              </a:rPr>
              <a:t>Deslippe</a:t>
            </a:r>
            <a:r>
              <a:rPr lang="en-US" sz="1200" kern="1200" dirty="0" smtClean="0">
                <a:solidFill>
                  <a:schemeClr val="tx1"/>
                </a:solidFill>
                <a:latin typeface="+mn-lt"/>
                <a:ea typeface="+mn-ea"/>
                <a:cs typeface="+mn-cs"/>
              </a:rPr>
              <a:t>, Douglas </a:t>
            </a:r>
            <a:r>
              <a:rPr lang="en-US" sz="1200" kern="1200" dirty="0" err="1" smtClean="0">
                <a:solidFill>
                  <a:schemeClr val="tx1"/>
                </a:solidFill>
                <a:latin typeface="+mn-lt"/>
                <a:ea typeface="+mn-ea"/>
                <a:cs typeface="+mn-cs"/>
              </a:rPr>
              <a:t>Doerfler</a:t>
            </a:r>
            <a:r>
              <a:rPr lang="en-US" sz="1200" kern="1200" dirty="0" smtClean="0">
                <a:solidFill>
                  <a:schemeClr val="tx1"/>
                </a:solidFill>
                <a:latin typeface="+mn-lt"/>
                <a:ea typeface="+mn-ea"/>
                <a:cs typeface="+mn-cs"/>
              </a:rPr>
              <a:t>, Brian Friesen, Yun (Helen) He, Thorsten </a:t>
            </a:r>
            <a:r>
              <a:rPr lang="en-US" sz="1200" kern="1200" dirty="0" err="1" smtClean="0">
                <a:solidFill>
                  <a:schemeClr val="tx1"/>
                </a:solidFill>
                <a:latin typeface="+mn-lt"/>
                <a:ea typeface="+mn-ea"/>
                <a:cs typeface="+mn-cs"/>
              </a:rPr>
              <a:t>Kurth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Tuomas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Koskela</a:t>
            </a:r>
            <a:r>
              <a:rPr lang="en-US" sz="1200" kern="1200" dirty="0" smtClean="0">
                <a:solidFill>
                  <a:schemeClr val="tx1"/>
                </a:solidFill>
                <a:latin typeface="+mn-lt"/>
                <a:ea typeface="+mn-ea"/>
                <a:cs typeface="+mn-cs"/>
              </a:rPr>
              <a:t>, Mathieu </a:t>
            </a:r>
            <a:r>
              <a:rPr lang="en-US" sz="1200" kern="1200" dirty="0" err="1" smtClean="0">
                <a:solidFill>
                  <a:schemeClr val="tx1"/>
                </a:solidFill>
                <a:latin typeface="+mn-lt"/>
                <a:ea typeface="+mn-ea"/>
                <a:cs typeface="+mn-cs"/>
              </a:rPr>
              <a:t>Lobet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Tareq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Malas</a:t>
            </a:r>
            <a:r>
              <a:rPr lang="en-US" sz="1200" kern="1200" dirty="0" smtClean="0">
                <a:solidFill>
                  <a:schemeClr val="tx1"/>
                </a:solidFill>
                <a:latin typeface="+mn-lt"/>
                <a:ea typeface="+mn-ea"/>
                <a:cs typeface="+mn-cs"/>
              </a:rPr>
              <a:t>, Leonid </a:t>
            </a:r>
            <a:r>
              <a:rPr lang="en-US" sz="1200" kern="1200" dirty="0" err="1" smtClean="0">
                <a:solidFill>
                  <a:schemeClr val="tx1"/>
                </a:solidFill>
                <a:latin typeface="+mn-lt"/>
                <a:ea typeface="+mn-ea"/>
                <a:cs typeface="+mn-cs"/>
              </a:rPr>
              <a:t>Oliker</a:t>
            </a:r>
            <a:r>
              <a:rPr lang="en-US" sz="1200" kern="1200" dirty="0" smtClean="0">
                <a:solidFill>
                  <a:schemeClr val="tx1"/>
                </a:solidFill>
                <a:latin typeface="+mn-lt"/>
                <a:ea typeface="+mn-ea"/>
                <a:cs typeface="+mn-cs"/>
              </a:rPr>
              <a:t>, Andrey </a:t>
            </a:r>
            <a:r>
              <a:rPr lang="en-US" sz="1200" kern="1200" dirty="0" err="1" smtClean="0">
                <a:solidFill>
                  <a:schemeClr val="tx1"/>
                </a:solidFill>
                <a:latin typeface="+mn-lt"/>
                <a:ea typeface="+mn-ea"/>
                <a:cs typeface="+mn-cs"/>
              </a:rPr>
              <a:t>Ovsyannikov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Abhinav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Sarje</a:t>
            </a:r>
            <a:r>
              <a:rPr lang="en-US" sz="1200" kern="1200" dirty="0" smtClean="0">
                <a:solidFill>
                  <a:schemeClr val="tx1"/>
                </a:solidFill>
                <a:latin typeface="+mn-lt"/>
                <a:ea typeface="+mn-ea"/>
                <a:cs typeface="+mn-cs"/>
              </a:rPr>
              <a:t>, Jean-Luc </a:t>
            </a:r>
            <a:r>
              <a:rPr lang="en-US" sz="1200" kern="1200" dirty="0" err="1" smtClean="0">
                <a:solidFill>
                  <a:schemeClr val="tx1"/>
                </a:solidFill>
                <a:latin typeface="+mn-lt"/>
                <a:ea typeface="+mn-ea"/>
                <a:cs typeface="+mn-cs"/>
              </a:rPr>
              <a:t>Vay</a:t>
            </a:r>
            <a:r>
              <a:rPr lang="en-US" sz="1200" kern="1200" dirty="0" smtClean="0">
                <a:solidFill>
                  <a:schemeClr val="tx1"/>
                </a:solidFill>
                <a:latin typeface="+mn-lt"/>
                <a:ea typeface="+mn-ea"/>
                <a:cs typeface="+mn-cs"/>
              </a:rPr>
              <a:t>, Henri </a:t>
            </a:r>
            <a:r>
              <a:rPr lang="en-US" sz="1200" kern="1200" dirty="0" err="1" smtClean="0">
                <a:solidFill>
                  <a:schemeClr val="tx1"/>
                </a:solidFill>
                <a:latin typeface="+mn-lt"/>
                <a:ea typeface="+mn-ea"/>
                <a:cs typeface="+mn-cs"/>
              </a:rPr>
              <a:t>Vincenti</a:t>
            </a:r>
            <a:r>
              <a:rPr lang="en-US" sz="1200" kern="1200" dirty="0" smtClean="0">
                <a:solidFill>
                  <a:schemeClr val="tx1"/>
                </a:solidFill>
                <a:latin typeface="+mn-lt"/>
                <a:ea typeface="+mn-ea"/>
                <a:cs typeface="+mn-cs"/>
              </a:rPr>
              <a:t>, Samuel Williams, Pierre Carrier, Nathan Wichmann, Marcus Wagner, Paul Kent, Christopher Kerr, John Dennis, "Evaluating and Optimizing the NERSC Workload on Knights Landing", Performance Modeling, Benchmarking and Simulation of High Performance Computer Systems (PMBS), November 2016,</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Hasan </a:t>
            </a:r>
            <a:r>
              <a:rPr lang="en-US" sz="1200" kern="1200" dirty="0" err="1" smtClean="0">
                <a:solidFill>
                  <a:schemeClr val="tx1"/>
                </a:solidFill>
                <a:latin typeface="+mn-lt"/>
                <a:ea typeface="+mn-ea"/>
                <a:cs typeface="+mn-cs"/>
              </a:rPr>
              <a:t>Metin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Aktulga</a:t>
            </a:r>
            <a:r>
              <a:rPr lang="en-US" sz="1200" kern="1200" dirty="0" smtClean="0">
                <a:solidFill>
                  <a:schemeClr val="tx1"/>
                </a:solidFill>
                <a:latin typeface="+mn-lt"/>
                <a:ea typeface="+mn-ea"/>
                <a:cs typeface="+mn-cs"/>
              </a:rPr>
              <a:t>, Md. </a:t>
            </a:r>
            <a:r>
              <a:rPr lang="en-US" sz="1200" kern="1200" dirty="0" err="1" smtClean="0">
                <a:solidFill>
                  <a:schemeClr val="tx1"/>
                </a:solidFill>
                <a:latin typeface="+mn-lt"/>
                <a:ea typeface="+mn-ea"/>
                <a:cs typeface="+mn-cs"/>
              </a:rPr>
              <a:t>Afibuzzaman</a:t>
            </a:r>
            <a:r>
              <a:rPr lang="en-US" sz="1200" kern="1200" dirty="0" smtClean="0">
                <a:solidFill>
                  <a:schemeClr val="tx1"/>
                </a:solidFill>
                <a:latin typeface="+mn-lt"/>
                <a:ea typeface="+mn-ea"/>
                <a:cs typeface="+mn-cs"/>
              </a:rPr>
              <a:t>, Samuel Williams, Aydın </a:t>
            </a:r>
            <a:r>
              <a:rPr lang="en-US" sz="1200" kern="1200" dirty="0" err="1" smtClean="0">
                <a:solidFill>
                  <a:schemeClr val="tx1"/>
                </a:solidFill>
                <a:latin typeface="+mn-lt"/>
                <a:ea typeface="+mn-ea"/>
                <a:cs typeface="+mn-cs"/>
              </a:rPr>
              <a:t>Buluc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Meiyue</a:t>
            </a:r>
            <a:r>
              <a:rPr lang="en-US" sz="1200" kern="1200" dirty="0" smtClean="0">
                <a:solidFill>
                  <a:schemeClr val="tx1"/>
                </a:solidFill>
                <a:latin typeface="+mn-lt"/>
                <a:ea typeface="+mn-ea"/>
                <a:cs typeface="+mn-cs"/>
              </a:rPr>
              <a:t> Shao, Chao Yang, Esmond G. Ng, Pieter Maris, James P. Vary, "A High Performance Block </a:t>
            </a:r>
            <a:r>
              <a:rPr lang="en-US" sz="1200" kern="1200" dirty="0" err="1" smtClean="0">
                <a:solidFill>
                  <a:schemeClr val="tx1"/>
                </a:solidFill>
                <a:latin typeface="+mn-lt"/>
                <a:ea typeface="+mn-ea"/>
                <a:cs typeface="+mn-cs"/>
              </a:rPr>
              <a:t>Eigensolver</a:t>
            </a:r>
            <a:r>
              <a:rPr lang="en-US" sz="1200" kern="1200" dirty="0" smtClean="0">
                <a:solidFill>
                  <a:schemeClr val="tx1"/>
                </a:solidFill>
                <a:latin typeface="+mn-lt"/>
                <a:ea typeface="+mn-ea"/>
                <a:cs typeface="+mn-cs"/>
              </a:rPr>
              <a:t> for Nuclear Configuration Interaction Calculations", IEEE Transactions on Parallel and Distributed Systems (TPDS), November 2016, </a:t>
            </a:r>
            <a:r>
              <a:rPr lang="en-US" sz="1200" kern="1200" dirty="0" err="1" smtClean="0">
                <a:solidFill>
                  <a:schemeClr val="tx1"/>
                </a:solidFill>
                <a:latin typeface="+mn-lt"/>
                <a:ea typeface="+mn-ea"/>
                <a:cs typeface="+mn-cs"/>
              </a:rPr>
              <a:t>doi</a:t>
            </a:r>
            <a:r>
              <a:rPr lang="en-US" sz="1200" kern="1200" dirty="0" smtClean="0">
                <a:solidFill>
                  <a:schemeClr val="tx1"/>
                </a:solidFill>
                <a:latin typeface="+mn-lt"/>
                <a:ea typeface="+mn-ea"/>
                <a:cs typeface="+mn-cs"/>
              </a:rPr>
              <a:t>: 10.1109/TPDS.2016.2630699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Zhaoyi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Meng</a:t>
            </a:r>
            <a:r>
              <a:rPr lang="en-US" sz="1200" kern="1200" dirty="0" smtClean="0">
                <a:solidFill>
                  <a:schemeClr val="tx1"/>
                </a:solidFill>
                <a:latin typeface="+mn-lt"/>
                <a:ea typeface="+mn-ea"/>
                <a:cs typeface="+mn-cs"/>
              </a:rPr>
              <a:t>, Alice </a:t>
            </a:r>
            <a:r>
              <a:rPr lang="en-US" sz="1200" kern="1200" dirty="0" err="1" smtClean="0">
                <a:solidFill>
                  <a:schemeClr val="tx1"/>
                </a:solidFill>
                <a:latin typeface="+mn-lt"/>
                <a:ea typeface="+mn-ea"/>
                <a:cs typeface="+mn-cs"/>
              </a:rPr>
              <a:t>Koniges</a:t>
            </a:r>
            <a:r>
              <a:rPr lang="en-US" sz="1200" kern="1200" dirty="0" smtClean="0">
                <a:solidFill>
                  <a:schemeClr val="tx1"/>
                </a:solidFill>
                <a:latin typeface="+mn-lt"/>
                <a:ea typeface="+mn-ea"/>
                <a:cs typeface="+mn-cs"/>
              </a:rPr>
              <a:t>, Yun (Helen) He, Samuel Williams, Thorsten </a:t>
            </a:r>
            <a:r>
              <a:rPr lang="en-US" sz="1200" kern="1200" dirty="0" err="1" smtClean="0">
                <a:solidFill>
                  <a:schemeClr val="tx1"/>
                </a:solidFill>
                <a:latin typeface="+mn-lt"/>
                <a:ea typeface="+mn-ea"/>
                <a:cs typeface="+mn-cs"/>
              </a:rPr>
              <a:t>Kurth</a:t>
            </a:r>
            <a:r>
              <a:rPr lang="en-US" sz="1200" kern="1200" dirty="0" smtClean="0">
                <a:solidFill>
                  <a:schemeClr val="tx1"/>
                </a:solidFill>
                <a:latin typeface="+mn-lt"/>
                <a:ea typeface="+mn-ea"/>
                <a:cs typeface="+mn-cs"/>
              </a:rPr>
              <a:t>, Brandon Cook, Jack </a:t>
            </a:r>
            <a:r>
              <a:rPr lang="en-US" sz="1200" kern="1200" dirty="0" err="1" smtClean="0">
                <a:solidFill>
                  <a:schemeClr val="tx1"/>
                </a:solidFill>
                <a:latin typeface="+mn-lt"/>
                <a:ea typeface="+mn-ea"/>
                <a:cs typeface="+mn-cs"/>
              </a:rPr>
              <a:t>Deslippe</a:t>
            </a:r>
            <a:r>
              <a:rPr lang="en-US" sz="1200" kern="1200" dirty="0" smtClean="0">
                <a:solidFill>
                  <a:schemeClr val="tx1"/>
                </a:solidFill>
                <a:latin typeface="+mn-lt"/>
                <a:ea typeface="+mn-ea"/>
                <a:cs typeface="+mn-cs"/>
              </a:rPr>
              <a:t>, and Andrea L. </a:t>
            </a:r>
            <a:r>
              <a:rPr lang="en-US" sz="1200" kern="1200" dirty="0" err="1" smtClean="0">
                <a:solidFill>
                  <a:schemeClr val="tx1"/>
                </a:solidFill>
                <a:latin typeface="+mn-lt"/>
                <a:ea typeface="+mn-ea"/>
                <a:cs typeface="+mn-cs"/>
              </a:rPr>
              <a:t>Bertozzi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OpenMP</a:t>
            </a:r>
            <a:r>
              <a:rPr lang="en-US" sz="1200" kern="1200" dirty="0" smtClean="0">
                <a:solidFill>
                  <a:schemeClr val="tx1"/>
                </a:solidFill>
                <a:latin typeface="+mn-lt"/>
                <a:ea typeface="+mn-ea"/>
                <a:cs typeface="+mn-cs"/>
              </a:rPr>
              <a:t> Parallelization and Optimization of Graph-Based Machine Learning Algorithms",12th International Workshop on </a:t>
            </a:r>
            <a:r>
              <a:rPr lang="en-US" sz="1200" kern="1200" dirty="0" err="1" smtClean="0">
                <a:solidFill>
                  <a:schemeClr val="tx1"/>
                </a:solidFill>
                <a:latin typeface="+mn-lt"/>
                <a:ea typeface="+mn-ea"/>
                <a:cs typeface="+mn-cs"/>
              </a:rPr>
              <a:t>OpenMP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iWOMP</a:t>
            </a:r>
            <a:r>
              <a:rPr lang="en-US" sz="1200" kern="1200" dirty="0" smtClean="0">
                <a:solidFill>
                  <a:schemeClr val="tx1"/>
                </a:solidFill>
                <a:latin typeface="+mn-lt"/>
                <a:ea typeface="+mn-ea"/>
                <a:cs typeface="+mn-cs"/>
              </a:rPr>
              <a:t>), October 2016, </a:t>
            </a:r>
            <a:r>
              <a:rPr lang="en-US" sz="1200" kern="1200" dirty="0" err="1" smtClean="0">
                <a:solidFill>
                  <a:schemeClr val="tx1"/>
                </a:solidFill>
                <a:latin typeface="+mn-lt"/>
                <a:ea typeface="+mn-ea"/>
                <a:cs typeface="+mn-cs"/>
              </a:rPr>
              <a:t>doi</a:t>
            </a:r>
            <a:r>
              <a:rPr lang="en-US" sz="1200" kern="1200" dirty="0" smtClean="0">
                <a:solidFill>
                  <a:schemeClr val="tx1"/>
                </a:solidFill>
                <a:latin typeface="+mn-lt"/>
                <a:ea typeface="+mn-ea"/>
                <a:cs typeface="+mn-cs"/>
              </a:rPr>
              <a:t>: 10.1007/978-3-319-45550-1_2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Douglas </a:t>
            </a:r>
            <a:r>
              <a:rPr lang="en-US" sz="1200" kern="1200" dirty="0" err="1" smtClean="0">
                <a:solidFill>
                  <a:schemeClr val="tx1"/>
                </a:solidFill>
                <a:latin typeface="+mn-lt"/>
                <a:ea typeface="+mn-ea"/>
                <a:cs typeface="+mn-cs"/>
              </a:rPr>
              <a:t>Doerfer</a:t>
            </a:r>
            <a:r>
              <a:rPr lang="en-US" sz="1200" kern="1200" dirty="0" smtClean="0">
                <a:solidFill>
                  <a:schemeClr val="tx1"/>
                </a:solidFill>
                <a:latin typeface="+mn-lt"/>
                <a:ea typeface="+mn-ea"/>
                <a:cs typeface="+mn-cs"/>
              </a:rPr>
              <a:t>, Jack </a:t>
            </a:r>
            <a:r>
              <a:rPr lang="en-US" sz="1200" kern="1200" dirty="0" err="1" smtClean="0">
                <a:solidFill>
                  <a:schemeClr val="tx1"/>
                </a:solidFill>
                <a:latin typeface="+mn-lt"/>
                <a:ea typeface="+mn-ea"/>
                <a:cs typeface="+mn-cs"/>
              </a:rPr>
              <a:t>Deslippe</a:t>
            </a:r>
            <a:r>
              <a:rPr lang="en-US" sz="1200" kern="1200" dirty="0" smtClean="0">
                <a:solidFill>
                  <a:schemeClr val="tx1"/>
                </a:solidFill>
                <a:latin typeface="+mn-lt"/>
                <a:ea typeface="+mn-ea"/>
                <a:cs typeface="+mn-cs"/>
              </a:rPr>
              <a:t>, Samuel Williams, Leonid </a:t>
            </a:r>
            <a:r>
              <a:rPr lang="en-US" sz="1200" kern="1200" dirty="0" err="1" smtClean="0">
                <a:solidFill>
                  <a:schemeClr val="tx1"/>
                </a:solidFill>
                <a:latin typeface="+mn-lt"/>
                <a:ea typeface="+mn-ea"/>
                <a:cs typeface="+mn-cs"/>
              </a:rPr>
              <a:t>Oliker</a:t>
            </a:r>
            <a:r>
              <a:rPr lang="en-US" sz="1200" kern="1200" dirty="0" smtClean="0">
                <a:solidFill>
                  <a:schemeClr val="tx1"/>
                </a:solidFill>
                <a:latin typeface="+mn-lt"/>
                <a:ea typeface="+mn-ea"/>
                <a:cs typeface="+mn-cs"/>
              </a:rPr>
              <a:t>, Brandon Cook, Thorsten </a:t>
            </a:r>
            <a:r>
              <a:rPr lang="en-US" sz="1200" kern="1200" dirty="0" err="1" smtClean="0">
                <a:solidFill>
                  <a:schemeClr val="tx1"/>
                </a:solidFill>
                <a:latin typeface="+mn-lt"/>
                <a:ea typeface="+mn-ea"/>
                <a:cs typeface="+mn-cs"/>
              </a:rPr>
              <a:t>Kurth</a:t>
            </a:r>
            <a:r>
              <a:rPr lang="en-US" sz="1200" kern="1200" dirty="0" smtClean="0">
                <a:solidFill>
                  <a:schemeClr val="tx1"/>
                </a:solidFill>
                <a:latin typeface="+mn-lt"/>
                <a:ea typeface="+mn-ea"/>
                <a:cs typeface="+mn-cs"/>
              </a:rPr>
              <a:t>, Mathieu </a:t>
            </a:r>
            <a:r>
              <a:rPr lang="en-US" sz="1200" kern="1200" dirty="0" err="1" smtClean="0">
                <a:solidFill>
                  <a:schemeClr val="tx1"/>
                </a:solidFill>
                <a:latin typeface="+mn-lt"/>
                <a:ea typeface="+mn-ea"/>
                <a:cs typeface="+mn-cs"/>
              </a:rPr>
              <a:t>Lobet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Tareq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Malas</a:t>
            </a:r>
            <a:r>
              <a:rPr lang="en-US" sz="1200" kern="1200" dirty="0" smtClean="0">
                <a:solidFill>
                  <a:schemeClr val="tx1"/>
                </a:solidFill>
                <a:latin typeface="+mn-lt"/>
                <a:ea typeface="+mn-ea"/>
                <a:cs typeface="+mn-cs"/>
              </a:rPr>
              <a:t>, Jean-Luc </a:t>
            </a:r>
            <a:r>
              <a:rPr lang="en-US" sz="1200" kern="1200" dirty="0" err="1" smtClean="0">
                <a:solidFill>
                  <a:schemeClr val="tx1"/>
                </a:solidFill>
                <a:latin typeface="+mn-lt"/>
                <a:ea typeface="+mn-ea"/>
                <a:cs typeface="+mn-cs"/>
              </a:rPr>
              <a:t>Vay</a:t>
            </a:r>
            <a:r>
              <a:rPr lang="en-US" sz="1200" kern="1200" dirty="0" smtClean="0">
                <a:solidFill>
                  <a:schemeClr val="tx1"/>
                </a:solidFill>
                <a:latin typeface="+mn-lt"/>
                <a:ea typeface="+mn-ea"/>
                <a:cs typeface="+mn-cs"/>
              </a:rPr>
              <a:t>, and Henri </a:t>
            </a:r>
            <a:r>
              <a:rPr lang="en-US" sz="1200" kern="1200" dirty="0" err="1" smtClean="0">
                <a:solidFill>
                  <a:schemeClr val="tx1"/>
                </a:solidFill>
                <a:latin typeface="+mn-lt"/>
                <a:ea typeface="+mn-ea"/>
                <a:cs typeface="+mn-cs"/>
              </a:rPr>
              <a:t>Vincenti</a:t>
            </a:r>
            <a:r>
              <a:rPr lang="en-US" sz="1200" kern="1200" dirty="0" smtClean="0">
                <a:solidFill>
                  <a:schemeClr val="tx1"/>
                </a:solidFill>
                <a:latin typeface="+mn-lt"/>
                <a:ea typeface="+mn-ea"/>
                <a:cs typeface="+mn-cs"/>
              </a:rPr>
              <a:t>, "Applying the Roofline Performance Model to the Intel Xeon Phi Knights Landing Processor", Intel Xeon Phi User Group Workshop (IXPUG), June 2016,</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Alex </a:t>
            </a:r>
            <a:r>
              <a:rPr lang="en-US" sz="1200" kern="1200" dirty="0" err="1" smtClean="0">
                <a:solidFill>
                  <a:schemeClr val="tx1"/>
                </a:solidFill>
                <a:latin typeface="+mn-lt"/>
                <a:ea typeface="+mn-ea"/>
                <a:cs typeface="+mn-cs"/>
              </a:rPr>
              <a:t>Druinsky</a:t>
            </a:r>
            <a:r>
              <a:rPr lang="en-US" sz="1200" kern="1200" dirty="0" smtClean="0">
                <a:solidFill>
                  <a:schemeClr val="tx1"/>
                </a:solidFill>
                <a:latin typeface="+mn-lt"/>
                <a:ea typeface="+mn-ea"/>
                <a:cs typeface="+mn-cs"/>
              </a:rPr>
              <a:t>, Pieter </a:t>
            </a:r>
            <a:r>
              <a:rPr lang="en-US" sz="1200" kern="1200" dirty="0" err="1" smtClean="0">
                <a:solidFill>
                  <a:schemeClr val="tx1"/>
                </a:solidFill>
                <a:latin typeface="+mn-lt"/>
                <a:ea typeface="+mn-ea"/>
                <a:cs typeface="+mn-cs"/>
              </a:rPr>
              <a:t>Ghysels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Xiaoye</a:t>
            </a:r>
            <a:r>
              <a:rPr lang="en-US" sz="1200" kern="1200" dirty="0" smtClean="0">
                <a:solidFill>
                  <a:schemeClr val="tx1"/>
                </a:solidFill>
                <a:latin typeface="+mn-lt"/>
                <a:ea typeface="+mn-ea"/>
                <a:cs typeface="+mn-cs"/>
              </a:rPr>
              <a:t> S. Li, </a:t>
            </a:r>
            <a:r>
              <a:rPr lang="en-US" sz="1200" kern="1200" dirty="0" err="1" smtClean="0">
                <a:solidFill>
                  <a:schemeClr val="tx1"/>
                </a:solidFill>
                <a:latin typeface="+mn-lt"/>
                <a:ea typeface="+mn-ea"/>
                <a:cs typeface="+mn-cs"/>
              </a:rPr>
              <a:t>Osni</a:t>
            </a:r>
            <a:r>
              <a:rPr lang="en-US" sz="1200" kern="1200" dirty="0" smtClean="0">
                <a:solidFill>
                  <a:schemeClr val="tx1"/>
                </a:solidFill>
                <a:latin typeface="+mn-lt"/>
                <a:ea typeface="+mn-ea"/>
                <a:cs typeface="+mn-cs"/>
              </a:rPr>
              <a:t> Marques, Samuel Williams, Andrew Barker, </a:t>
            </a:r>
            <a:r>
              <a:rPr lang="en-US" sz="1200" kern="1200" dirty="0" err="1" smtClean="0">
                <a:solidFill>
                  <a:schemeClr val="tx1"/>
                </a:solidFill>
                <a:latin typeface="+mn-lt"/>
                <a:ea typeface="+mn-ea"/>
                <a:cs typeface="+mn-cs"/>
              </a:rPr>
              <a:t>Delyan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Kalchev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Panayot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Vassilevski</a:t>
            </a:r>
            <a:r>
              <a:rPr lang="en-US" sz="1200" kern="1200" dirty="0" smtClean="0">
                <a:solidFill>
                  <a:schemeClr val="tx1"/>
                </a:solidFill>
                <a:latin typeface="+mn-lt"/>
                <a:ea typeface="+mn-ea"/>
                <a:cs typeface="+mn-cs"/>
              </a:rPr>
              <a:t>, "Comparative Performance Analysis of Coarse Solvers for Algebraic Multigrid on Multicore and </a:t>
            </a:r>
            <a:r>
              <a:rPr lang="en-US" sz="1200" kern="1200" dirty="0" err="1" smtClean="0">
                <a:solidFill>
                  <a:schemeClr val="tx1"/>
                </a:solidFill>
                <a:latin typeface="+mn-lt"/>
                <a:ea typeface="+mn-ea"/>
                <a:cs typeface="+mn-cs"/>
              </a:rPr>
              <a:t>Manycore</a:t>
            </a:r>
            <a:r>
              <a:rPr lang="en-US" sz="1200" kern="1200" dirty="0" smtClean="0">
                <a:solidFill>
                  <a:schemeClr val="tx1"/>
                </a:solidFill>
                <a:latin typeface="+mn-lt"/>
                <a:ea typeface="+mn-ea"/>
                <a:cs typeface="+mn-cs"/>
              </a:rPr>
              <a:t> Architectures", International Conference on Parallel Processing and Applied Mathematics (PPAM),September 6, 2015, </a:t>
            </a:r>
            <a:r>
              <a:rPr lang="en-US" sz="1200" kern="1200" dirty="0" err="1" smtClean="0">
                <a:solidFill>
                  <a:schemeClr val="tx1"/>
                </a:solidFill>
                <a:latin typeface="+mn-lt"/>
                <a:ea typeface="+mn-ea"/>
                <a:cs typeface="+mn-cs"/>
              </a:rPr>
              <a:t>doi</a:t>
            </a:r>
            <a:r>
              <a:rPr lang="en-US" sz="1200" kern="1200" dirty="0" smtClean="0">
                <a:solidFill>
                  <a:schemeClr val="tx1"/>
                </a:solidFill>
                <a:latin typeface="+mn-lt"/>
                <a:ea typeface="+mn-ea"/>
                <a:cs typeface="+mn-cs"/>
              </a:rPr>
              <a:t>: 10.1007/978-3-319-32149-3_12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Yu Jung Lo, Samuel Williams, Brian Van </a:t>
            </a:r>
            <a:r>
              <a:rPr lang="en-US" sz="1200" kern="1200" dirty="0" err="1" smtClean="0">
                <a:solidFill>
                  <a:schemeClr val="tx1"/>
                </a:solidFill>
                <a:latin typeface="+mn-lt"/>
                <a:ea typeface="+mn-ea"/>
                <a:cs typeface="+mn-cs"/>
              </a:rPr>
              <a:t>Straalen</a:t>
            </a:r>
            <a:r>
              <a:rPr lang="en-US" sz="1200" kern="1200" dirty="0" smtClean="0">
                <a:solidFill>
                  <a:schemeClr val="tx1"/>
                </a:solidFill>
                <a:latin typeface="+mn-lt"/>
                <a:ea typeface="+mn-ea"/>
                <a:cs typeface="+mn-cs"/>
              </a:rPr>
              <a:t>, Terry J. </a:t>
            </a:r>
            <a:r>
              <a:rPr lang="en-US" sz="1200" kern="1200" dirty="0" err="1" smtClean="0">
                <a:solidFill>
                  <a:schemeClr val="tx1"/>
                </a:solidFill>
                <a:latin typeface="+mn-lt"/>
                <a:ea typeface="+mn-ea"/>
                <a:cs typeface="+mn-cs"/>
              </a:rPr>
              <a:t>Ligocki</a:t>
            </a:r>
            <a:r>
              <a:rPr lang="en-US" sz="1200" kern="1200" dirty="0" smtClean="0">
                <a:solidFill>
                  <a:schemeClr val="tx1"/>
                </a:solidFill>
                <a:latin typeface="+mn-lt"/>
                <a:ea typeface="+mn-ea"/>
                <a:cs typeface="+mn-cs"/>
              </a:rPr>
              <a:t>, Matthew J. </a:t>
            </a:r>
            <a:r>
              <a:rPr lang="en-US" sz="1200" kern="1200" dirty="0" err="1" smtClean="0">
                <a:solidFill>
                  <a:schemeClr val="tx1"/>
                </a:solidFill>
                <a:latin typeface="+mn-lt"/>
                <a:ea typeface="+mn-ea"/>
                <a:cs typeface="+mn-cs"/>
              </a:rPr>
              <a:t>Cordery</a:t>
            </a:r>
            <a:r>
              <a:rPr lang="en-US" sz="1200" kern="1200" dirty="0" smtClean="0">
                <a:solidFill>
                  <a:schemeClr val="tx1"/>
                </a:solidFill>
                <a:latin typeface="+mn-lt"/>
                <a:ea typeface="+mn-ea"/>
                <a:cs typeface="+mn-cs"/>
              </a:rPr>
              <a:t>, Leonid </a:t>
            </a:r>
            <a:r>
              <a:rPr lang="en-US" sz="1200" kern="1200" dirty="0" err="1" smtClean="0">
                <a:solidFill>
                  <a:schemeClr val="tx1"/>
                </a:solidFill>
                <a:latin typeface="+mn-lt"/>
                <a:ea typeface="+mn-ea"/>
                <a:cs typeface="+mn-cs"/>
              </a:rPr>
              <a:t>Oliker</a:t>
            </a:r>
            <a:r>
              <a:rPr lang="en-US" sz="1200" kern="1200" dirty="0" smtClean="0">
                <a:solidFill>
                  <a:schemeClr val="tx1"/>
                </a:solidFill>
                <a:latin typeface="+mn-lt"/>
                <a:ea typeface="+mn-ea"/>
                <a:cs typeface="+mn-cs"/>
              </a:rPr>
              <a:t>, Mary W. Hall, "Roofline Model Toolkit: A Practical Tool for Architectural and Program Analysis", Performance Modeling, Benchmarking and Simulation of High Performance Computer Systems (PMBS), November 2014, </a:t>
            </a:r>
            <a:r>
              <a:rPr lang="en-US" sz="1200" kern="1200" dirty="0" err="1" smtClean="0">
                <a:solidFill>
                  <a:schemeClr val="tx1"/>
                </a:solidFill>
                <a:latin typeface="+mn-lt"/>
                <a:ea typeface="+mn-ea"/>
                <a:cs typeface="+mn-cs"/>
              </a:rPr>
              <a:t>doi</a:t>
            </a:r>
            <a:r>
              <a:rPr lang="en-US" sz="1200" kern="1200" dirty="0" smtClean="0">
                <a:solidFill>
                  <a:schemeClr val="tx1"/>
                </a:solidFill>
                <a:latin typeface="+mn-lt"/>
                <a:ea typeface="+mn-ea"/>
                <a:cs typeface="+mn-cs"/>
              </a:rPr>
              <a:t>: 10.1007/978-3-319-17248-4_7</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H. M. </a:t>
            </a:r>
            <a:r>
              <a:rPr lang="en-US" sz="1200" kern="1200" dirty="0" err="1" smtClean="0">
                <a:solidFill>
                  <a:schemeClr val="tx1"/>
                </a:solidFill>
                <a:latin typeface="+mn-lt"/>
                <a:ea typeface="+mn-ea"/>
                <a:cs typeface="+mn-cs"/>
              </a:rPr>
              <a:t>Aktulga</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Buluc</a:t>
            </a:r>
            <a:r>
              <a:rPr lang="en-US" sz="1200" kern="1200" dirty="0" smtClean="0">
                <a:solidFill>
                  <a:schemeClr val="tx1"/>
                </a:solidFill>
                <a:latin typeface="+mn-lt"/>
                <a:ea typeface="+mn-ea"/>
                <a:cs typeface="+mn-cs"/>
              </a:rPr>
              <a:t>, S. Williams, C. Yang, "Optimizing Sparse Matrix-Multiple Vector Multiplication for Nuclear Configuration Interaction Calculations", International Parallel and Distributed Processing Symposium (IPDPS 2014),May 2014, </a:t>
            </a:r>
            <a:r>
              <a:rPr lang="en-US" sz="1200" kern="1200" dirty="0" err="1" smtClean="0">
                <a:solidFill>
                  <a:schemeClr val="tx1"/>
                </a:solidFill>
                <a:latin typeface="+mn-lt"/>
                <a:ea typeface="+mn-ea"/>
                <a:cs typeface="+mn-cs"/>
              </a:rPr>
              <a:t>doi</a:t>
            </a:r>
            <a:r>
              <a:rPr lang="en-US" sz="1200" kern="1200" dirty="0" smtClean="0">
                <a:solidFill>
                  <a:schemeClr val="tx1"/>
                </a:solidFill>
                <a:latin typeface="+mn-lt"/>
                <a:ea typeface="+mn-ea"/>
                <a:cs typeface="+mn-cs"/>
              </a:rPr>
              <a:t>: 10.1109/IPDPS.2014.125</a:t>
            </a:r>
            <a:endParaRPr lang="en-US" baseline="0" dirty="0" smtClean="0"/>
          </a:p>
        </p:txBody>
      </p:sp>
      <p:sp>
        <p:nvSpPr>
          <p:cNvPr id="4" name="Slide Number Placeholder 3"/>
          <p:cNvSpPr>
            <a:spLocks noGrp="1"/>
          </p:cNvSpPr>
          <p:nvPr>
            <p:ph type="sldNum" sz="quarter" idx="10"/>
          </p:nvPr>
        </p:nvSpPr>
        <p:spPr/>
        <p:txBody>
          <a:bodyPr/>
          <a:lstStyle/>
          <a:p>
            <a:fld id="{3EAA7A1A-8011-3A42-91B8-EE1BD44E4455}" type="slidenum">
              <a:rPr lang="en-US" smtClean="0"/>
              <a:t>11</a:t>
            </a:fld>
            <a:endParaRPr lang="en-US"/>
          </a:p>
        </p:txBody>
      </p:sp>
    </p:spTree>
    <p:extLst>
      <p:ext uri="{BB962C8B-B14F-4D97-AF65-F5344CB8AC3E}">
        <p14:creationId xmlns:p14="http://schemas.microsoft.com/office/powerpoint/2010/main" val="46040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Third technology area</a:t>
            </a:r>
          </a:p>
          <a:p>
            <a:r>
              <a:rPr lang="en-US" sz="1200" kern="1200" dirty="0" smtClean="0">
                <a:solidFill>
                  <a:schemeClr val="tx1"/>
                </a:solidFill>
                <a:effectLst/>
                <a:latin typeface="+mn-lt"/>
                <a:ea typeface="+mn-ea"/>
                <a:cs typeface="+mn-cs"/>
              </a:rPr>
              <a:t>- Addresses needs in storing, accessing, and managing large volumes of data</a:t>
            </a:r>
          </a:p>
          <a:p>
            <a:r>
              <a:rPr lang="en-US" sz="1200" kern="1200" dirty="0" smtClean="0">
                <a:solidFill>
                  <a:schemeClr val="tx1"/>
                </a:solidFill>
                <a:effectLst/>
                <a:latin typeface="+mn-lt"/>
                <a:ea typeface="+mn-ea"/>
                <a:cs typeface="+mn-cs"/>
              </a:rPr>
              <a:t>- Includes work on traditional I/O libraries such as HDF5, Parallel </a:t>
            </a:r>
            <a:r>
              <a:rPr lang="en-US" sz="1200" kern="1200" dirty="0" err="1" smtClean="0">
                <a:solidFill>
                  <a:schemeClr val="tx1"/>
                </a:solidFill>
                <a:effectLst/>
                <a:latin typeface="+mn-lt"/>
                <a:ea typeface="+mn-ea"/>
                <a:cs typeface="+mn-cs"/>
              </a:rPr>
              <a:t>netCDF</a:t>
            </a:r>
            <a:r>
              <a:rPr lang="en-US" sz="1200" kern="1200" dirty="0" smtClean="0">
                <a:solidFill>
                  <a:schemeClr val="tx1"/>
                </a:solidFill>
                <a:effectLst/>
                <a:latin typeface="+mn-lt"/>
                <a:ea typeface="+mn-ea"/>
                <a:cs typeface="+mn-cs"/>
              </a:rPr>
              <a:t>, and ADIOS</a:t>
            </a:r>
          </a:p>
          <a:p>
            <a:r>
              <a:rPr lang="en-US" sz="1200" kern="1200" dirty="0" smtClean="0">
                <a:solidFill>
                  <a:schemeClr val="tx1"/>
                </a:solidFill>
                <a:effectLst/>
                <a:latin typeface="+mn-lt"/>
                <a:ea typeface="+mn-ea"/>
                <a:cs typeface="+mn-cs"/>
              </a:rPr>
              <a:t>  - Used by many scientific codes</a:t>
            </a:r>
          </a:p>
          <a:p>
            <a:r>
              <a:rPr lang="en-US" sz="1200" kern="1200" dirty="0" smtClean="0">
                <a:solidFill>
                  <a:schemeClr val="tx1"/>
                </a:solidFill>
                <a:effectLst/>
                <a:latin typeface="+mn-lt"/>
                <a:ea typeface="+mn-ea"/>
                <a:cs typeface="+mn-cs"/>
              </a:rPr>
              <a:t>  - First time these three have been in a project together?</a:t>
            </a:r>
          </a:p>
          <a:p>
            <a:r>
              <a:rPr lang="en-US" sz="1200" kern="1200" dirty="0" smtClean="0">
                <a:solidFill>
                  <a:schemeClr val="tx1"/>
                </a:solidFill>
                <a:effectLst/>
                <a:latin typeface="+mn-lt"/>
                <a:ea typeface="+mn-ea"/>
                <a:cs typeface="+mn-cs"/>
              </a:rPr>
              <a:t>- Work on coupling codes together as an alternative to pushing data to/from external storage</a:t>
            </a:r>
          </a:p>
          <a:p>
            <a:r>
              <a:rPr lang="en-US" sz="1200" kern="1200" dirty="0" smtClean="0">
                <a:solidFill>
                  <a:schemeClr val="tx1"/>
                </a:solidFill>
                <a:effectLst/>
                <a:latin typeface="+mn-lt"/>
                <a:ea typeface="+mn-ea"/>
                <a:cs typeface="+mn-cs"/>
              </a:rPr>
              <a:t>- And work to capture provenance, help in feature detection, etc. under these common I/O libraries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On the right is a compression example from fusion</a:t>
            </a:r>
          </a:p>
          <a:p>
            <a:r>
              <a:rPr lang="en-US" sz="1200" kern="1200" dirty="0" smtClean="0">
                <a:solidFill>
                  <a:schemeClr val="tx1"/>
                </a:solidFill>
                <a:effectLst/>
                <a:latin typeface="+mn-lt"/>
                <a:ea typeface="+mn-ea"/>
                <a:cs typeface="+mn-cs"/>
              </a:rPr>
              <a:t>  - Showing </a:t>
            </a:r>
            <a:r>
              <a:rPr lang="en-US" sz="1200" kern="1200" dirty="0" err="1" smtClean="0">
                <a:solidFill>
                  <a:schemeClr val="tx1"/>
                </a:solidFill>
                <a:effectLst/>
                <a:latin typeface="+mn-lt"/>
                <a:ea typeface="+mn-ea"/>
                <a:cs typeface="+mn-cs"/>
              </a:rPr>
              <a:t>isosurfaces</a:t>
            </a:r>
            <a:r>
              <a:rPr lang="en-US" sz="1200" kern="1200" dirty="0" smtClean="0">
                <a:solidFill>
                  <a:schemeClr val="tx1"/>
                </a:solidFill>
                <a:effectLst/>
                <a:latin typeface="+mn-lt"/>
                <a:ea typeface="+mn-ea"/>
                <a:cs typeface="+mn-cs"/>
              </a:rPr>
              <a:t> here</a:t>
            </a:r>
          </a:p>
          <a:p>
            <a:r>
              <a:rPr lang="en-US" sz="1200" kern="1200" dirty="0" smtClean="0">
                <a:solidFill>
                  <a:schemeClr val="tx1"/>
                </a:solidFill>
                <a:effectLst/>
                <a:latin typeface="+mn-lt"/>
                <a:ea typeface="+mn-ea"/>
                <a:cs typeface="+mn-cs"/>
              </a:rPr>
              <a:t>  - Entropy-based analysis to determine when data reduction should be applied</a:t>
            </a:r>
          </a:p>
          <a:p>
            <a:pPr marL="0" indent="0">
              <a:spcBef>
                <a:spcPts val="450"/>
              </a:spcBef>
              <a:buClr>
                <a:schemeClr val="accent4">
                  <a:lumMod val="75000"/>
                </a:schemeClr>
              </a:buClr>
              <a:buSzPct val="100000"/>
              <a:buFont typeface="Wingdings" charset="2"/>
              <a:buNone/>
            </a:pPr>
            <a:endParaRPr lang="en-US" sz="1200" b="0" dirty="0" smtClean="0">
              <a:solidFill>
                <a:prstClr val="black"/>
              </a:solidFill>
              <a:latin typeface="Arial" pitchFamily="34" charset="0"/>
              <a:cs typeface="Arial" pitchFamily="34" charset="0"/>
            </a:endParaRPr>
          </a:p>
          <a:p>
            <a:pPr marL="0" indent="0">
              <a:spcBef>
                <a:spcPts val="450"/>
              </a:spcBef>
              <a:buClr>
                <a:schemeClr val="accent4">
                  <a:lumMod val="75000"/>
                </a:schemeClr>
              </a:buClr>
              <a:buSzPct val="100000"/>
              <a:buFont typeface="Wingdings" charset="2"/>
              <a:buNone/>
            </a:pPr>
            <a:r>
              <a:rPr lang="en-US" sz="1200" b="0" dirty="0" smtClean="0">
                <a:solidFill>
                  <a:prstClr val="black"/>
                </a:solidFill>
                <a:latin typeface="Arial" pitchFamily="34" charset="0"/>
                <a:cs typeface="Arial" pitchFamily="34" charset="0"/>
              </a:rPr>
              <a:t>---</a:t>
            </a:r>
          </a:p>
          <a:p>
            <a:pPr marL="175022" indent="-175022">
              <a:spcBef>
                <a:spcPts val="450"/>
              </a:spcBef>
              <a:buClr>
                <a:schemeClr val="accent4">
                  <a:lumMod val="75000"/>
                </a:schemeClr>
              </a:buClr>
              <a:buSzPct val="100000"/>
              <a:buFont typeface="Wingdings" charset="2"/>
              <a:buChar char="§"/>
            </a:pPr>
            <a:r>
              <a:rPr lang="en-US" sz="1200" b="0" dirty="0" smtClean="0">
                <a:solidFill>
                  <a:prstClr val="black"/>
                </a:solidFill>
                <a:latin typeface="Arial" pitchFamily="34" charset="0"/>
                <a:cs typeface="Arial" pitchFamily="34" charset="0"/>
              </a:rPr>
              <a:t>Accelerated </a:t>
            </a:r>
            <a:r>
              <a:rPr lang="en-US" sz="1200" b="0" dirty="0" smtClean="0">
                <a:solidFill>
                  <a:prstClr val="black"/>
                </a:solidFill>
                <a:latin typeface="Arial" pitchFamily="34" charset="0"/>
                <a:cs typeface="Arial" pitchFamily="34" charset="0"/>
              </a:rPr>
              <a:t>the data-to-insights process by up to 75% for a large-scale AMR-based simulation-analytic workflow</a:t>
            </a:r>
          </a:p>
          <a:p>
            <a:pPr marL="175022" indent="-175022">
              <a:spcBef>
                <a:spcPts val="450"/>
              </a:spcBef>
              <a:buClr>
                <a:schemeClr val="accent4">
                  <a:lumMod val="75000"/>
                </a:schemeClr>
              </a:buClr>
              <a:buSzPct val="100000"/>
              <a:buFont typeface="Wingdings" charset="2"/>
              <a:buChar char="§"/>
            </a:pPr>
            <a:r>
              <a:rPr lang="en-US" sz="1200" b="0" dirty="0" smtClean="0">
                <a:solidFill>
                  <a:prstClr val="black"/>
                </a:solidFill>
                <a:latin typeface="Arial" pitchFamily="34" charset="0"/>
                <a:cs typeface="Arial" pitchFamily="34" charset="0"/>
              </a:rPr>
              <a:t>Reduced overall data movement between the AMR-based simulation and in-situ analytics by 45%</a:t>
            </a:r>
          </a:p>
          <a:p>
            <a:pPr marL="175022" indent="-175022">
              <a:spcBef>
                <a:spcPts val="450"/>
              </a:spcBef>
              <a:buClr>
                <a:schemeClr val="accent4">
                  <a:lumMod val="75000"/>
                </a:schemeClr>
              </a:buClr>
              <a:buSzPct val="100000"/>
              <a:buFont typeface="Wingdings" charset="2"/>
              <a:buChar char="§"/>
            </a:pPr>
            <a:endParaRPr lang="en-US" sz="1200" b="1" dirty="0" smtClean="0">
              <a:solidFill>
                <a:prstClr val="black"/>
              </a:solidFill>
              <a:latin typeface="Arial" pitchFamily="34" charset="0"/>
              <a:cs typeface="Arial" pitchFamily="34" charset="0"/>
            </a:endParaRPr>
          </a:p>
          <a:p>
            <a:pPr marL="175022" indent="-175022">
              <a:spcBef>
                <a:spcPts val="450"/>
              </a:spcBef>
              <a:buClr>
                <a:schemeClr val="accent4">
                  <a:lumMod val="75000"/>
                </a:schemeClr>
              </a:buClr>
              <a:buSzPct val="100000"/>
              <a:buFont typeface="Wingdings" charset="2"/>
              <a:buChar char="§"/>
            </a:pPr>
            <a:r>
              <a:rPr lang="en-US" sz="1200" b="0" i="0" kern="1200" dirty="0" smtClean="0">
                <a:solidFill>
                  <a:schemeClr val="tx1"/>
                </a:solidFill>
                <a:effectLst/>
                <a:latin typeface="+mn-lt"/>
                <a:ea typeface="+mn-ea"/>
                <a:cs typeface="+mn-cs"/>
              </a:rPr>
              <a:t>Figure 6: Evaluation of application layer adaptation of the spatial resolution of the data using entropy based data down-sampling. (a) shows a simultaneous rendering of two </a:t>
            </a:r>
            <a:r>
              <a:rPr lang="en-US" sz="1200" b="0" i="0" kern="1200" dirty="0" err="1" smtClean="0">
                <a:solidFill>
                  <a:schemeClr val="tx1"/>
                </a:solidFill>
                <a:effectLst/>
                <a:latin typeface="+mn-lt"/>
                <a:ea typeface="+mn-ea"/>
                <a:cs typeface="+mn-cs"/>
              </a:rPr>
              <a:t>isosurfaces</a:t>
            </a:r>
            <a:r>
              <a:rPr lang="en-US" sz="1200" b="0" i="0" kern="1200" dirty="0" smtClean="0">
                <a:solidFill>
                  <a:schemeClr val="tx1"/>
                </a:solidFill>
                <a:effectLst/>
                <a:latin typeface="+mn-lt"/>
                <a:ea typeface="+mn-ea"/>
                <a:cs typeface="+mn-cs"/>
              </a:rPr>
              <a:t> of the full-resolution </a:t>
            </a:r>
            <a:r>
              <a:rPr lang="en-US" sz="1200" b="0" i="0" kern="1200" dirty="0" err="1" smtClean="0">
                <a:solidFill>
                  <a:schemeClr val="tx1"/>
                </a:solidFill>
                <a:effectLst/>
                <a:latin typeface="+mn-lt"/>
                <a:ea typeface="+mn-ea"/>
                <a:cs typeface="+mn-cs"/>
              </a:rPr>
              <a:t>Polytropic</a:t>
            </a:r>
            <a:r>
              <a:rPr lang="en-US" sz="1200" b="0" i="0" kern="1200" dirty="0" smtClean="0">
                <a:solidFill>
                  <a:schemeClr val="tx1"/>
                </a:solidFill>
                <a:effectLst/>
                <a:latin typeface="+mn-lt"/>
                <a:ea typeface="+mn-ea"/>
                <a:cs typeface="+mn-cs"/>
              </a:rPr>
              <a:t> Gas simulation data set. The surfaces are extracted from the density variable at the 60th time step, corresponding the </a:t>
            </a:r>
            <a:r>
              <a:rPr lang="en-US" sz="1200" b="0" i="0" kern="1200" dirty="0" err="1" smtClean="0">
                <a:solidFill>
                  <a:schemeClr val="tx1"/>
                </a:solidFill>
                <a:effectLst/>
                <a:latin typeface="+mn-lt"/>
                <a:ea typeface="+mn-ea"/>
                <a:cs typeface="+mn-cs"/>
              </a:rPr>
              <a:t>isovalues</a:t>
            </a:r>
            <a:r>
              <a:rPr lang="en-US" sz="1200" b="0" i="0" kern="1200" dirty="0" smtClean="0">
                <a:solidFill>
                  <a:schemeClr val="tx1"/>
                </a:solidFill>
                <a:effectLst/>
                <a:latin typeface="+mn-lt"/>
                <a:ea typeface="+mn-ea"/>
                <a:cs typeface="+mn-cs"/>
              </a:rPr>
              <a:t> 1.23 (red) and 4.18 (green), respectively. The right and left images show close up views of the two regions. (b) shows the result after the dynamic adaptation of its spatial resolution. The right region has its entropy value (at 5.14) that is lower than the specified threshold and thus is down-sampled at every 4th grid point. The left region has a higher entropy value (at 9.21) and its resolution is not changed.</a:t>
            </a:r>
          </a:p>
          <a:p>
            <a:pPr marL="175022" indent="-175022">
              <a:spcBef>
                <a:spcPts val="450"/>
              </a:spcBef>
              <a:buClr>
                <a:schemeClr val="accent4">
                  <a:lumMod val="75000"/>
                </a:schemeClr>
              </a:buClr>
              <a:buSzPct val="100000"/>
              <a:buFont typeface="Wingdings" charset="2"/>
              <a:buChar char="§"/>
            </a:pPr>
            <a:endParaRPr lang="en-US" sz="1200" b="1" dirty="0" smtClean="0">
              <a:solidFill>
                <a:prstClr val="black"/>
              </a:solidFill>
              <a:latin typeface="Arial" pitchFamily="34" charset="0"/>
              <a:cs typeface="Arial" pitchFamily="34" charset="0"/>
            </a:endParaRPr>
          </a:p>
          <a:p>
            <a:pPr marL="175022" marR="0" indent="-175022" algn="l" defTabSz="457200" rtl="0" eaLnBrk="1" fontAlgn="auto" latinLnBrk="0" hangingPunct="1">
              <a:lnSpc>
                <a:spcPct val="100000"/>
              </a:lnSpc>
              <a:spcBef>
                <a:spcPts val="450"/>
              </a:spcBef>
              <a:spcAft>
                <a:spcPts val="0"/>
              </a:spcAft>
              <a:buClr>
                <a:schemeClr val="accent4">
                  <a:lumMod val="75000"/>
                </a:schemeClr>
              </a:buClr>
              <a:buSzPct val="100000"/>
              <a:buFont typeface="Wingdings" charset="2"/>
              <a:buChar char="§"/>
              <a:tabLst/>
              <a:defRPr/>
            </a:pPr>
            <a:r>
              <a:rPr lang="en-US" sz="1200" i="1" dirty="0" smtClean="0"/>
              <a:t>T. </a:t>
            </a:r>
            <a:r>
              <a:rPr lang="en-US" sz="1200" i="1" dirty="0" err="1" smtClean="0"/>
              <a:t>Jin</a:t>
            </a:r>
            <a:r>
              <a:rPr lang="en-US" sz="1200" i="1" dirty="0" smtClean="0"/>
              <a:t>, F. Zhang, Q. Sun, H. Bui, M. </a:t>
            </a:r>
            <a:r>
              <a:rPr lang="en-US" sz="1200" i="1" dirty="0" err="1" smtClean="0"/>
              <a:t>Parashar</a:t>
            </a:r>
            <a:r>
              <a:rPr lang="en-US" sz="1200" i="1" dirty="0" smtClean="0"/>
              <a:t>, H. Yu, S. </a:t>
            </a:r>
            <a:r>
              <a:rPr lang="en-US" sz="1200" i="1" dirty="0" err="1" smtClean="0"/>
              <a:t>Klasky</a:t>
            </a:r>
            <a:r>
              <a:rPr lang="en-US" sz="1200" i="1" dirty="0" smtClean="0"/>
              <a:t>, N. </a:t>
            </a:r>
            <a:r>
              <a:rPr lang="en-US" sz="1200" i="1" dirty="0" err="1" smtClean="0"/>
              <a:t>Podhorszki</a:t>
            </a:r>
            <a:r>
              <a:rPr lang="en-US" sz="1200" i="1" dirty="0" smtClean="0"/>
              <a:t>, H. </a:t>
            </a:r>
            <a:r>
              <a:rPr lang="en-US" sz="1200" i="1" dirty="0" err="1" smtClean="0"/>
              <a:t>Abbasi</a:t>
            </a:r>
            <a:r>
              <a:rPr lang="en-US" sz="1200" i="1" dirty="0" smtClean="0"/>
              <a:t>, “Using Cross-Layer Adaptations for Dynamic Data Management in Large Scale Coupled Scientific Workflows”, SC 2013.</a:t>
            </a:r>
          </a:p>
          <a:p>
            <a:pPr marL="175022" indent="-175022">
              <a:spcBef>
                <a:spcPts val="450"/>
              </a:spcBef>
              <a:buClr>
                <a:schemeClr val="accent4">
                  <a:lumMod val="75000"/>
                </a:schemeClr>
              </a:buClr>
              <a:buSzPct val="100000"/>
              <a:buFont typeface="Wingdings" charset="2"/>
              <a:buChar char="§"/>
            </a:pPr>
            <a:endParaRPr lang="en-US" sz="1200" b="1" dirty="0" smtClean="0">
              <a:solidFill>
                <a:prstClr val="black"/>
              </a:solidFill>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12</a:t>
            </a:fld>
            <a:endParaRPr lang="en-US"/>
          </a:p>
        </p:txBody>
      </p:sp>
    </p:spTree>
    <p:extLst>
      <p:ext uri="{BB962C8B-B14F-4D97-AF65-F5344CB8AC3E}">
        <p14:creationId xmlns:p14="http://schemas.microsoft.com/office/powerpoint/2010/main" val="214033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This example highlights how performance data and expertise in tools can have a significant impact on code performance.</a:t>
            </a:r>
          </a:p>
          <a:p>
            <a:r>
              <a:rPr lang="en-US" sz="1200" kern="1200" dirty="0" smtClean="0">
                <a:solidFill>
                  <a:schemeClr val="tx1"/>
                </a:solidFill>
                <a:effectLst/>
                <a:latin typeface="+mn-lt"/>
                <a:ea typeface="+mn-ea"/>
                <a:cs typeface="+mn-cs"/>
              </a:rPr>
              <a:t>- WARP uses HDF5 via a python interface, something we're seeing more of</a:t>
            </a:r>
          </a:p>
          <a:p>
            <a:r>
              <a:rPr lang="en-US" sz="1200" kern="1200" dirty="0" smtClean="0">
                <a:solidFill>
                  <a:schemeClr val="tx1"/>
                </a:solidFill>
                <a:effectLst/>
                <a:latin typeface="+mn-lt"/>
                <a:ea typeface="+mn-ea"/>
                <a:cs typeface="+mn-cs"/>
              </a:rPr>
              <a:t>- Initially performance was terrible</a:t>
            </a:r>
          </a:p>
          <a:p>
            <a:r>
              <a:rPr lang="en-US" sz="1200" kern="1200" dirty="0" smtClean="0">
                <a:solidFill>
                  <a:schemeClr val="tx1"/>
                </a:solidFill>
                <a:effectLst/>
                <a:latin typeface="+mn-lt"/>
                <a:ea typeface="+mn-ea"/>
                <a:cs typeface="+mn-cs"/>
              </a:rPr>
              <a:t>- leveraged I/O performance data from a tool called </a:t>
            </a:r>
            <a:r>
              <a:rPr lang="en-US" sz="1200" kern="1200" dirty="0" err="1" smtClean="0">
                <a:solidFill>
                  <a:schemeClr val="tx1"/>
                </a:solidFill>
                <a:effectLst/>
                <a:latin typeface="+mn-lt"/>
                <a:ea typeface="+mn-ea"/>
                <a:cs typeface="+mn-cs"/>
              </a:rPr>
              <a:t>Darshan</a:t>
            </a:r>
            <a:r>
              <a:rPr lang="en-US" sz="1200" kern="1200" dirty="0" smtClean="0">
                <a:solidFill>
                  <a:schemeClr val="tx1"/>
                </a:solidFill>
                <a:effectLst/>
                <a:latin typeface="+mn-lt"/>
                <a:ea typeface="+mn-ea"/>
                <a:cs typeface="+mn-cs"/>
              </a:rPr>
              <a:t> to narrow down issues</a:t>
            </a:r>
          </a:p>
          <a:p>
            <a:r>
              <a:rPr lang="en-US" sz="1200" kern="1200" dirty="0" smtClean="0">
                <a:solidFill>
                  <a:schemeClr val="tx1"/>
                </a:solidFill>
                <a:effectLst/>
                <a:latin typeface="+mn-lt"/>
                <a:ea typeface="+mn-ea"/>
                <a:cs typeface="+mn-cs"/>
              </a:rPr>
              <a:t>  - Changes to address inefficiencies in type conversion</a:t>
            </a:r>
          </a:p>
          <a:p>
            <a:r>
              <a:rPr lang="en-US" sz="1200" kern="1200" dirty="0" smtClean="0">
                <a:solidFill>
                  <a:schemeClr val="tx1"/>
                </a:solidFill>
                <a:effectLst/>
                <a:latin typeface="+mn-lt"/>
                <a:ea typeface="+mn-ea"/>
                <a:cs typeface="+mn-cs"/>
              </a:rPr>
              <a:t>  - Adjustments to how </a:t>
            </a:r>
            <a:r>
              <a:rPr lang="en-US" sz="1200" kern="1200" dirty="0" err="1" smtClean="0">
                <a:solidFill>
                  <a:schemeClr val="tx1"/>
                </a:solidFill>
                <a:effectLst/>
                <a:latin typeface="+mn-lt"/>
                <a:ea typeface="+mn-ea"/>
                <a:cs typeface="+mn-cs"/>
              </a:rPr>
              <a:t>Lustre</a:t>
            </a:r>
            <a:r>
              <a:rPr lang="en-US" sz="1200" kern="1200" dirty="0" smtClean="0">
                <a:solidFill>
                  <a:schemeClr val="tx1"/>
                </a:solidFill>
                <a:effectLst/>
                <a:latin typeface="+mn-lt"/>
                <a:ea typeface="+mn-ea"/>
                <a:cs typeface="+mn-cs"/>
              </a:rPr>
              <a:t> was used</a:t>
            </a:r>
          </a:p>
          <a:p>
            <a:r>
              <a:rPr lang="en-US" sz="1200" kern="1200" dirty="0" smtClean="0">
                <a:solidFill>
                  <a:schemeClr val="tx1"/>
                </a:solidFill>
                <a:effectLst/>
                <a:latin typeface="+mn-lt"/>
                <a:ea typeface="+mn-ea"/>
                <a:cs typeface="+mn-cs"/>
              </a:rPr>
              <a:t>- Many orders of magnitude performance improvement in I/O</a:t>
            </a:r>
          </a:p>
          <a:p>
            <a:endParaRPr lang="en-US" dirty="0" smtClean="0"/>
          </a:p>
          <a:p>
            <a:r>
              <a:rPr lang="en-US" dirty="0" smtClean="0"/>
              <a:t>---</a:t>
            </a:r>
          </a:p>
          <a:p>
            <a:r>
              <a:rPr lang="en-US" dirty="0" smtClean="0"/>
              <a:t>Introduction</a:t>
            </a:r>
            <a:endParaRPr lang="en-US" dirty="0" smtClean="0"/>
          </a:p>
          <a:p>
            <a:pPr marL="174708" indent="-174708">
              <a:buFont typeface="Arial"/>
              <a:buChar char="•"/>
            </a:pPr>
            <a:r>
              <a:rPr lang="en-US" baseline="0" dirty="0" smtClean="0"/>
              <a:t>Warp is an extensively developed open-source particle-in-cell code designed to simulate charged particle beams with high space-charge intensity.</a:t>
            </a:r>
          </a:p>
          <a:p>
            <a:pPr marL="174708" indent="-174708">
              <a:buFont typeface="Arial"/>
              <a:buChar char="•"/>
            </a:pPr>
            <a:r>
              <a:rPr lang="en-US" baseline="0" dirty="0" smtClean="0"/>
              <a:t>Parallel I/O performance of Warp to write to a HDF5 file was worse than writing sequential I/O, where aggregating , for some unknown reason</a:t>
            </a:r>
          </a:p>
          <a:p>
            <a:endParaRPr lang="en-US" dirty="0" smtClean="0"/>
          </a:p>
          <a:p>
            <a:r>
              <a:rPr lang="en-US" baseline="0" dirty="0" smtClean="0"/>
              <a:t>2016-2017</a:t>
            </a:r>
          </a:p>
          <a:p>
            <a:endParaRPr lang="en-US" baseline="0" dirty="0" smtClean="0"/>
          </a:p>
          <a:p>
            <a:r>
              <a:rPr lang="en-US" baseline="0" dirty="0" smtClean="0"/>
              <a:t>Solution:</a:t>
            </a:r>
          </a:p>
          <a:p>
            <a:pPr marL="174708" lvl="1" indent="-174708" eaLnBrk="0" hangingPunct="0">
              <a:spcBef>
                <a:spcPct val="25000"/>
              </a:spcBef>
              <a:buFont typeface="Arial" pitchFamily="34" charset="0"/>
              <a:buChar char="•"/>
            </a:pPr>
            <a:r>
              <a:rPr lang="en-US" sz="1600" b="1" dirty="0" smtClean="0">
                <a:solidFill>
                  <a:srgbClr val="000000"/>
                </a:solidFill>
              </a:rPr>
              <a:t>Profiled Warp’s I/O performance using </a:t>
            </a:r>
            <a:r>
              <a:rPr lang="en-US" sz="1600" b="1" dirty="0" err="1" smtClean="0">
                <a:solidFill>
                  <a:srgbClr val="000000"/>
                </a:solidFill>
              </a:rPr>
              <a:t>Darshan</a:t>
            </a:r>
            <a:r>
              <a:rPr lang="en-US" sz="1600" b="1" dirty="0" smtClean="0">
                <a:solidFill>
                  <a:srgbClr val="000000"/>
                </a:solidFill>
              </a:rPr>
              <a:t> and custom instrumentation at large scales</a:t>
            </a:r>
          </a:p>
          <a:p>
            <a:pPr marL="174708" lvl="1" indent="-174708" eaLnBrk="0" hangingPunct="0">
              <a:spcBef>
                <a:spcPct val="25000"/>
              </a:spcBef>
              <a:buFont typeface="Arial" pitchFamily="34" charset="0"/>
              <a:buChar char="•"/>
            </a:pPr>
            <a:r>
              <a:rPr lang="en-US" sz="1600" b="1" dirty="0" smtClean="0">
                <a:solidFill>
                  <a:srgbClr val="000000"/>
                </a:solidFill>
              </a:rPr>
              <a:t>Identified the bottleneck in </a:t>
            </a:r>
            <a:r>
              <a:rPr lang="en-US" sz="1600" b="1" i="1" dirty="0" smtClean="0">
                <a:solidFill>
                  <a:srgbClr val="000000"/>
                </a:solidFill>
              </a:rPr>
              <a:t>type conversion </a:t>
            </a:r>
            <a:r>
              <a:rPr lang="en-US" sz="1600" b="1" dirty="0" smtClean="0">
                <a:solidFill>
                  <a:srgbClr val="000000"/>
                </a:solidFill>
              </a:rPr>
              <a:t>and resolved to improve performance Warp’s I/O significantly. </a:t>
            </a:r>
          </a:p>
          <a:p>
            <a:pPr marL="174708" lvl="1" indent="-174708" eaLnBrk="0" hangingPunct="0">
              <a:spcBef>
                <a:spcPct val="25000"/>
              </a:spcBef>
              <a:buFont typeface="Arial" pitchFamily="34" charset="0"/>
              <a:buChar char="•"/>
            </a:pPr>
            <a:endParaRPr lang="en-US" sz="1600" b="1" dirty="0" smtClean="0">
              <a:solidFill>
                <a:srgbClr val="000000"/>
              </a:solidFill>
            </a:endParaRPr>
          </a:p>
          <a:p>
            <a:pPr marL="174708" lvl="1" indent="-174708" eaLnBrk="0" hangingPunct="0">
              <a:spcBef>
                <a:spcPct val="25000"/>
              </a:spcBef>
              <a:buFont typeface="Arial" pitchFamily="34" charset="0"/>
              <a:buChar char="•"/>
            </a:pPr>
            <a:r>
              <a:rPr lang="en-US" sz="1600" b="1" dirty="0" smtClean="0">
                <a:solidFill>
                  <a:srgbClr val="000000"/>
                </a:solidFill>
              </a:rPr>
              <a:t>Results and Achievements</a:t>
            </a:r>
          </a:p>
          <a:p>
            <a:pPr marL="226473" lvl="1" indent="-226473" eaLnBrk="0" hangingPunct="0">
              <a:spcAft>
                <a:spcPts val="611"/>
              </a:spcAft>
              <a:buFont typeface="Arial" pitchFamily="34" charset="0"/>
              <a:buChar char="•"/>
            </a:pPr>
            <a:r>
              <a:rPr lang="en-US" b="1" dirty="0" smtClean="0">
                <a:solidFill>
                  <a:srgbClr val="000000"/>
                </a:solidFill>
                <a:latin typeface="Arial" charset="0"/>
                <a:cs typeface="ＭＳ Ｐゴシック" charset="0"/>
              </a:rPr>
              <a:t>Default I/O performance of Warp, was less than 0.005 GB/s in writing 1 TB data using 8K cores on Edison</a:t>
            </a:r>
          </a:p>
          <a:p>
            <a:pPr marL="226473" lvl="1" indent="-226473" eaLnBrk="0" hangingPunct="0">
              <a:spcAft>
                <a:spcPts val="611"/>
              </a:spcAft>
              <a:buFont typeface="Arial" pitchFamily="34" charset="0"/>
              <a:buChar char="•"/>
            </a:pPr>
            <a:r>
              <a:rPr lang="en-US" b="1" dirty="0" smtClean="0">
                <a:solidFill>
                  <a:srgbClr val="000000"/>
                </a:solidFill>
                <a:latin typeface="Arial" charset="0"/>
                <a:cs typeface="ＭＳ Ｐゴシック" charset="0"/>
              </a:rPr>
              <a:t>After resolving the type conversion problem, I/O performance improved </a:t>
            </a:r>
            <a:r>
              <a:rPr lang="en-US" b="1" dirty="0" smtClean="0">
                <a:solidFill>
                  <a:srgbClr val="FF0000"/>
                </a:solidFill>
                <a:latin typeface="Arial" charset="0"/>
                <a:cs typeface="ＭＳ Ｐゴシック" charset="0"/>
              </a:rPr>
              <a:t>1300X to 6 GB/s</a:t>
            </a:r>
          </a:p>
          <a:p>
            <a:pPr marL="226473" lvl="1" indent="-226473" eaLnBrk="0" hangingPunct="0">
              <a:spcAft>
                <a:spcPts val="611"/>
              </a:spcAft>
              <a:buFont typeface="Arial" pitchFamily="34" charset="0"/>
              <a:buChar char="•"/>
            </a:pPr>
            <a:r>
              <a:rPr lang="en-US" b="1" dirty="0" smtClean="0">
                <a:solidFill>
                  <a:srgbClr val="000000"/>
                </a:solidFill>
                <a:latin typeface="Arial" charset="0"/>
                <a:cs typeface="ＭＳ Ｐゴシック" charset="0"/>
              </a:rPr>
              <a:t>Wither further tuning, by optimizing </a:t>
            </a:r>
            <a:r>
              <a:rPr lang="en-US" b="1" dirty="0" err="1" smtClean="0">
                <a:solidFill>
                  <a:srgbClr val="000000"/>
                </a:solidFill>
                <a:latin typeface="Arial" charset="0"/>
                <a:cs typeface="ＭＳ Ｐゴシック" charset="0"/>
              </a:rPr>
              <a:t>Lustre</a:t>
            </a:r>
            <a:r>
              <a:rPr lang="en-US" b="1" dirty="0" smtClean="0">
                <a:solidFill>
                  <a:srgbClr val="000000"/>
                </a:solidFill>
                <a:latin typeface="Arial" charset="0"/>
                <a:cs typeface="ＭＳ Ｐゴシック" charset="0"/>
              </a:rPr>
              <a:t> striping, performance improved </a:t>
            </a:r>
            <a:r>
              <a:rPr lang="en-US" b="1" dirty="0" smtClean="0">
                <a:solidFill>
                  <a:srgbClr val="FF0000"/>
                </a:solidFill>
                <a:latin typeface="Arial" charset="0"/>
                <a:cs typeface="ＭＳ Ｐゴシック" charset="0"/>
              </a:rPr>
              <a:t>4000X to 18GB/s</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13</a:t>
            </a:fld>
            <a:endParaRPr lang="en-US"/>
          </a:p>
        </p:txBody>
      </p:sp>
    </p:spTree>
    <p:extLst>
      <p:ext uri="{BB962C8B-B14F-4D97-AF65-F5344CB8AC3E}">
        <p14:creationId xmlns:p14="http://schemas.microsoft.com/office/powerpoint/2010/main" val="969863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reason I'm able to provide all these examples of science impact is that the team has been doing this a long time.</a:t>
            </a:r>
          </a:p>
          <a:p>
            <a:r>
              <a:rPr lang="en-US" sz="1200" kern="1200" dirty="0" smtClean="0">
                <a:solidFill>
                  <a:schemeClr val="tx1"/>
                </a:solidFill>
                <a:effectLst/>
                <a:latin typeface="+mn-lt"/>
                <a:ea typeface="+mn-ea"/>
                <a:cs typeface="+mn-cs"/>
              </a:rPr>
              <a:t>- Many team members are coming out of the SUPER </a:t>
            </a:r>
            <a:r>
              <a:rPr lang="en-US" sz="1200" kern="1200" dirty="0" err="1" smtClean="0">
                <a:solidFill>
                  <a:schemeClr val="tx1"/>
                </a:solidFill>
                <a:effectLst/>
                <a:latin typeface="+mn-lt"/>
                <a:ea typeface="+mn-ea"/>
                <a:cs typeface="+mn-cs"/>
              </a:rPr>
              <a:t>SciDAC</a:t>
            </a:r>
            <a:r>
              <a:rPr lang="en-US" sz="1200" kern="1200" dirty="0" smtClean="0">
                <a:solidFill>
                  <a:schemeClr val="tx1"/>
                </a:solidFill>
                <a:effectLst/>
                <a:latin typeface="+mn-lt"/>
                <a:ea typeface="+mn-ea"/>
                <a:cs typeface="+mn-cs"/>
              </a:rPr>
              <a:t> that focused on performance and energy</a:t>
            </a:r>
          </a:p>
          <a:p>
            <a:r>
              <a:rPr lang="en-US" sz="1200" kern="1200" dirty="0" smtClean="0">
                <a:solidFill>
                  <a:schemeClr val="tx1"/>
                </a:solidFill>
                <a:effectLst/>
                <a:latin typeface="+mn-lt"/>
                <a:ea typeface="+mn-ea"/>
                <a:cs typeface="+mn-cs"/>
              </a:rPr>
              <a:t>- Many others coming from SDAV that focused on data management and analysis</a:t>
            </a:r>
          </a:p>
          <a:p>
            <a:r>
              <a:rPr lang="en-US" sz="1200" kern="1200" dirty="0" smtClean="0">
                <a:solidFill>
                  <a:schemeClr val="tx1"/>
                </a:solidFill>
                <a:effectLst/>
                <a:latin typeface="+mn-lt"/>
                <a:ea typeface="+mn-ea"/>
                <a:cs typeface="+mn-cs"/>
              </a:rPr>
              <a:t>- During </a:t>
            </a:r>
            <a:r>
              <a:rPr lang="en-US" sz="1200" kern="1200" dirty="0" err="1" smtClean="0">
                <a:solidFill>
                  <a:schemeClr val="tx1"/>
                </a:solidFill>
                <a:effectLst/>
                <a:latin typeface="+mn-lt"/>
                <a:ea typeface="+mn-ea"/>
                <a:cs typeface="+mn-cs"/>
              </a:rPr>
              <a:t>SciDAC</a:t>
            </a:r>
            <a:r>
              <a:rPr lang="en-US" sz="1200" kern="1200" dirty="0" smtClean="0">
                <a:solidFill>
                  <a:schemeClr val="tx1"/>
                </a:solidFill>
                <a:effectLst/>
                <a:latin typeface="+mn-lt"/>
                <a:ea typeface="+mn-ea"/>
                <a:cs typeface="+mn-cs"/>
              </a:rPr>
              <a:t> have had numerous collaborations with what is now </a:t>
            </a:r>
            <a:r>
              <a:rPr lang="en-US" sz="1200" kern="1200" dirty="0" err="1" smtClean="0">
                <a:solidFill>
                  <a:schemeClr val="tx1"/>
                </a:solidFill>
                <a:effectLst/>
                <a:latin typeface="+mn-lt"/>
                <a:ea typeface="+mn-ea"/>
                <a:cs typeface="+mn-cs"/>
              </a:rPr>
              <a:t>FASTMath</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and have been applying learning algorithms to science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RAPIDS </a:t>
            </a:r>
            <a:r>
              <a:rPr lang="en-US" sz="1600" dirty="0" smtClean="0"/>
              <a:t>brings together key members of the SUPER and SDAV Institutes</a:t>
            </a:r>
          </a:p>
          <a:p>
            <a:endParaRPr lang="en-US" sz="1700" b="1" dirty="0" smtClean="0"/>
          </a:p>
          <a:p>
            <a:r>
              <a:rPr lang="en-US" sz="1700" b="1" dirty="0" smtClean="0"/>
              <a:t>Institute for Sustained Performance, Energy, and Resilience (SUPER) </a:t>
            </a:r>
            <a:endParaRPr lang="en-US" sz="1700" dirty="0" smtClean="0"/>
          </a:p>
          <a:p>
            <a:pPr lvl="1"/>
            <a:r>
              <a:rPr lang="en-US" sz="1700" dirty="0" smtClean="0"/>
              <a:t>Performance Engineering – experience with numerous SciDAC-3 SAPs,</a:t>
            </a:r>
            <a:br>
              <a:rPr lang="en-US" sz="1700" dirty="0" smtClean="0"/>
            </a:br>
            <a:r>
              <a:rPr lang="en-US" sz="1700" dirty="0" smtClean="0"/>
              <a:t>speedup improvements up to 1000x on SC supercomputers</a:t>
            </a:r>
          </a:p>
          <a:p>
            <a:pPr lvl="1"/>
            <a:r>
              <a:rPr lang="en-US" sz="1700" dirty="0" smtClean="0"/>
              <a:t>Autotuning – advanced capabilities and tools to optimize </a:t>
            </a:r>
            <a:r>
              <a:rPr lang="en-US" sz="1700" dirty="0" err="1" smtClean="0"/>
              <a:t>SciDAC</a:t>
            </a:r>
            <a:r>
              <a:rPr lang="en-US" sz="1700" dirty="0" smtClean="0"/>
              <a:t> applications</a:t>
            </a:r>
          </a:p>
          <a:p>
            <a:pPr lvl="1"/>
            <a:r>
              <a:rPr lang="en-US" sz="1700" dirty="0" smtClean="0"/>
              <a:t>Performance Tools – tuning and analysis tools, Roofline modeling &amp; visualization</a:t>
            </a:r>
          </a:p>
          <a:p>
            <a:r>
              <a:rPr lang="en-US" sz="1700" b="1" dirty="0" smtClean="0"/>
              <a:t>Scalable Data Management, Analysis, and Visualization (SDAV) Institute</a:t>
            </a:r>
          </a:p>
          <a:p>
            <a:pPr lvl="1"/>
            <a:r>
              <a:rPr lang="en-US" sz="1700" dirty="0" smtClean="0"/>
              <a:t>Data Management </a:t>
            </a:r>
            <a:r>
              <a:rPr lang="mr-IN" sz="1700" dirty="0" smtClean="0"/>
              <a:t>–</a:t>
            </a:r>
            <a:r>
              <a:rPr lang="en-US" sz="1700" dirty="0" smtClean="0"/>
              <a:t> I/O libraries and frameworks, in situ processing and coupling, data compression, indexing</a:t>
            </a:r>
          </a:p>
          <a:p>
            <a:pPr lvl="1"/>
            <a:r>
              <a:rPr lang="en-US" sz="1700" dirty="0" smtClean="0"/>
              <a:t>Data Analysis </a:t>
            </a:r>
            <a:r>
              <a:rPr lang="mr-IN" sz="1700" dirty="0" smtClean="0"/>
              <a:t>–</a:t>
            </a:r>
            <a:r>
              <a:rPr lang="en-US" sz="1700" dirty="0" smtClean="0"/>
              <a:t> topological &amp; flow field, ensembles, feature driven exploration</a:t>
            </a:r>
          </a:p>
          <a:p>
            <a:pPr lvl="1"/>
            <a:r>
              <a:rPr lang="en-US" sz="1700" dirty="0" smtClean="0"/>
              <a:t>Data Visualization </a:t>
            </a:r>
            <a:r>
              <a:rPr lang="mr-IN" sz="1700" dirty="0" smtClean="0"/>
              <a:t>–</a:t>
            </a:r>
            <a:r>
              <a:rPr lang="en-US" sz="1700" dirty="0" smtClean="0"/>
              <a:t> analysis frameworks, many-core, distributed viz. and analysis</a:t>
            </a:r>
          </a:p>
          <a:p>
            <a:r>
              <a:rPr lang="en-US" sz="1700" b="1" dirty="0" err="1" smtClean="0"/>
              <a:t>FastMath</a:t>
            </a:r>
            <a:r>
              <a:rPr lang="en-US" sz="1700" b="1" dirty="0" smtClean="0"/>
              <a:t> Collaboration </a:t>
            </a:r>
            <a:r>
              <a:rPr lang="mr-IN" sz="1700" dirty="0" smtClean="0"/>
              <a:t>–</a:t>
            </a:r>
            <a:r>
              <a:rPr lang="en-US" sz="1700" dirty="0" smtClean="0"/>
              <a:t> performance improvements in solvers and applications</a:t>
            </a:r>
            <a:endParaRPr lang="en-US" sz="1700" b="1" dirty="0" smtClean="0"/>
          </a:p>
          <a:p>
            <a:r>
              <a:rPr lang="en-US" sz="1700" b="1" dirty="0" smtClean="0"/>
              <a:t>Machine Leaning and Deep Learning Thrust </a:t>
            </a:r>
            <a:r>
              <a:rPr lang="en-US" sz="1700" dirty="0" smtClean="0"/>
              <a:t>– Advance existing expertise to develop domain-specific adaptations targeted for </a:t>
            </a:r>
            <a:r>
              <a:rPr lang="en-US" sz="1700" dirty="0" err="1" smtClean="0"/>
              <a:t>SciDAC</a:t>
            </a:r>
            <a:r>
              <a:rPr lang="en-US" sz="1700" dirty="0" smtClean="0"/>
              <a:t> application data analysis</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1305490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LibTensor</a:t>
            </a:r>
            <a:r>
              <a:rPr lang="en-US" sz="1200" kern="1200" dirty="0" smtClean="0">
                <a:solidFill>
                  <a:schemeClr val="tx1"/>
                </a:solidFill>
                <a:effectLst/>
                <a:latin typeface="+mn-lt"/>
                <a:ea typeface="+mn-ea"/>
                <a:cs typeface="+mn-cs"/>
              </a:rPr>
              <a:t> - tensor contraction framework for </a:t>
            </a:r>
            <a:r>
              <a:rPr lang="en-US" sz="1200" kern="1200" dirty="0" err="1" smtClean="0">
                <a:solidFill>
                  <a:schemeClr val="tx1"/>
                </a:solidFill>
                <a:effectLst/>
                <a:latin typeface="+mn-lt"/>
                <a:ea typeface="+mn-ea"/>
                <a:cs typeface="+mn-cs"/>
              </a:rPr>
              <a:t>QChem</a:t>
            </a:r>
            <a:r>
              <a:rPr lang="en-US" sz="1200" kern="1200" dirty="0" smtClean="0">
                <a:solidFill>
                  <a:schemeClr val="tx1"/>
                </a:solidFill>
                <a:effectLst/>
                <a:latin typeface="+mn-lt"/>
                <a:ea typeface="+mn-ea"/>
                <a:cs typeface="+mn-cs"/>
              </a:rPr>
              <a:t> chemistry code.</a:t>
            </a:r>
          </a:p>
          <a:p>
            <a:r>
              <a:rPr lang="en-US" sz="1200" kern="1200" dirty="0" smtClean="0">
                <a:solidFill>
                  <a:schemeClr val="tx1"/>
                </a:solidFill>
                <a:effectLst/>
                <a:latin typeface="+mn-lt"/>
                <a:ea typeface="+mn-ea"/>
                <a:cs typeface="+mn-cs"/>
              </a:rPr>
              <a:t>  - Under SUPER this was recast as a distributed memory framework using BLAS</a:t>
            </a:r>
          </a:p>
          <a:p>
            <a:r>
              <a:rPr lang="en-US" sz="1200" kern="1200" dirty="0" smtClean="0">
                <a:solidFill>
                  <a:schemeClr val="tx1"/>
                </a:solidFill>
                <a:effectLst/>
                <a:latin typeface="+mn-lt"/>
                <a:ea typeface="+mn-ea"/>
                <a:cs typeface="+mn-cs"/>
              </a:rPr>
              <a:t>  - for big performance gains.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Xolotl</a:t>
            </a:r>
            <a:r>
              <a:rPr lang="en-US" sz="1200" kern="1200" dirty="0" smtClean="0">
                <a:solidFill>
                  <a:schemeClr val="tx1"/>
                </a:solidFill>
                <a:effectLst/>
                <a:latin typeface="+mn-lt"/>
                <a:ea typeface="+mn-ea"/>
                <a:cs typeface="+mn-cs"/>
              </a:rPr>
              <a:t> (“show-lot”)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FES code, part of one of the SciDAC-3 SAPs.</a:t>
            </a:r>
          </a:p>
          <a:p>
            <a:r>
              <a:rPr lang="en-US" sz="1200" kern="1200" dirty="0" smtClean="0">
                <a:solidFill>
                  <a:schemeClr val="tx1"/>
                </a:solidFill>
                <a:effectLst/>
                <a:latin typeface="+mn-lt"/>
                <a:ea typeface="+mn-ea"/>
                <a:cs typeface="+mn-cs"/>
              </a:rPr>
              <a:t>  - Accelerated comparisons and pruned redundant work</a:t>
            </a:r>
          </a:p>
          <a:p>
            <a:r>
              <a:rPr lang="en-US" sz="1200" kern="1200" dirty="0" smtClean="0">
                <a:solidFill>
                  <a:schemeClr val="tx1"/>
                </a:solidFill>
                <a:effectLst/>
                <a:latin typeface="+mn-lt"/>
                <a:ea typeface="+mn-ea"/>
                <a:cs typeface="+mn-cs"/>
              </a:rPr>
              <a:t>  - 1,000x overall speedup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MFDn</a:t>
            </a:r>
            <a:r>
              <a:rPr lang="en-US" sz="1200" kern="1200" dirty="0" smtClean="0">
                <a:solidFill>
                  <a:schemeClr val="tx1"/>
                </a:solidFill>
                <a:effectLst/>
                <a:latin typeface="+mn-lt"/>
                <a:ea typeface="+mn-ea"/>
                <a:cs typeface="+mn-cs"/>
              </a:rPr>
              <a:t> - nuclear configuration interaction code, sparse matrices</a:t>
            </a:r>
          </a:p>
          <a:p>
            <a:r>
              <a:rPr lang="en-US" sz="1200" kern="1200" dirty="0" smtClean="0">
                <a:solidFill>
                  <a:schemeClr val="tx1"/>
                </a:solidFill>
                <a:effectLst/>
                <a:latin typeface="+mn-lt"/>
                <a:ea typeface="+mn-ea"/>
                <a:cs typeface="+mn-cs"/>
              </a:rPr>
              <a:t>  - transformed the algorithm, for nearly 2x performance improvement on modern architectures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LibTensor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Libtensor</a:t>
            </a:r>
            <a:r>
              <a:rPr lang="en-US" sz="1200" b="0" i="0" kern="1200" dirty="0" smtClean="0">
                <a:solidFill>
                  <a:schemeClr val="tx1"/>
                </a:solidFill>
                <a:effectLst/>
                <a:latin typeface="+mn-lt"/>
                <a:ea typeface="+mn-ea"/>
                <a:cs typeface="+mn-cs"/>
              </a:rPr>
              <a:t> is a tensor contraction framework for the </a:t>
            </a:r>
            <a:r>
              <a:rPr lang="en-US" sz="1200" b="0" i="0" kern="1200" dirty="0" err="1" smtClean="0">
                <a:solidFill>
                  <a:schemeClr val="tx1"/>
                </a:solidFill>
                <a:effectLst/>
                <a:latin typeface="+mn-lt"/>
                <a:ea typeface="+mn-ea"/>
                <a:cs typeface="+mn-cs"/>
              </a:rPr>
              <a:t>QChem</a:t>
            </a:r>
            <a:r>
              <a:rPr lang="en-US" sz="1200" b="0" i="0" kern="1200" dirty="0" smtClean="0">
                <a:solidFill>
                  <a:schemeClr val="tx1"/>
                </a:solidFill>
                <a:effectLst/>
                <a:latin typeface="+mn-lt"/>
                <a:ea typeface="+mn-ea"/>
                <a:cs typeface="+mn-cs"/>
              </a:rPr>
              <a:t> chemistry code. Originally, it was a highly-optimized, single-node, out-of-core implementation.  Under the SAP partnership with CS/SUPER, the framework was extended to support the Cyclops Tensor Framework (CTF).  CTF recasts tensor contractions into distributed memory operations that can be mapped onto MPI collectives and BLAS operations (the latter can be BGQ, KNL, or GPU accelerated).  Thus, the collaboration allowed for both distributed memory execution and exploitation of emerging architectures.</a:t>
            </a:r>
            <a:r>
              <a:rPr lang="en-US" sz="1600" dirty="0" smtClean="0"/>
              <a:t/>
            </a:r>
            <a:br>
              <a:rPr lang="en-US" sz="1600" dirty="0" smtClean="0"/>
            </a:br>
            <a:r>
              <a:rPr lang="en-US" sz="1600" dirty="0" smtClean="0"/>
              <a:t/>
            </a:r>
            <a:br>
              <a:rPr lang="en-US" sz="1600" dirty="0" smtClean="0"/>
            </a:br>
            <a:r>
              <a:rPr lang="en-US" sz="1200" b="1" i="0" kern="1200" dirty="0" err="1" smtClean="0">
                <a:solidFill>
                  <a:schemeClr val="tx1"/>
                </a:solidFill>
                <a:effectLst/>
                <a:latin typeface="+mn-lt"/>
                <a:ea typeface="+mn-ea"/>
                <a:cs typeface="+mn-cs"/>
              </a:rPr>
              <a:t>MFDn</a:t>
            </a: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MFDn</a:t>
            </a:r>
            <a:r>
              <a:rPr lang="en-US" sz="1200" b="0" i="0" kern="1200" dirty="0" smtClean="0">
                <a:solidFill>
                  <a:schemeClr val="tx1"/>
                </a:solidFill>
                <a:effectLst/>
                <a:latin typeface="+mn-lt"/>
                <a:ea typeface="+mn-ea"/>
                <a:cs typeface="+mn-cs"/>
              </a:rPr>
              <a:t> is a nuclear configuration interaction code.  At its core, it performs a </a:t>
            </a:r>
            <a:r>
              <a:rPr lang="en-US" sz="1200" b="0" i="0" kern="1200" dirty="0" err="1" smtClean="0">
                <a:solidFill>
                  <a:schemeClr val="tx1"/>
                </a:solidFill>
                <a:effectLst/>
                <a:latin typeface="+mn-lt"/>
                <a:ea typeface="+mn-ea"/>
                <a:cs typeface="+mn-cs"/>
              </a:rPr>
              <a:t>Lanczos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eigensolver</a:t>
            </a:r>
            <a:r>
              <a:rPr lang="en-US" sz="1200" b="0" i="0" kern="1200" dirty="0" smtClean="0">
                <a:solidFill>
                  <a:schemeClr val="tx1"/>
                </a:solidFill>
                <a:effectLst/>
                <a:latin typeface="+mn-lt"/>
                <a:ea typeface="+mn-ea"/>
                <a:cs typeface="+mn-cs"/>
              </a:rPr>
              <a:t> using a giant, symmetric sparse matrix.  In collaboration with SUPER and </a:t>
            </a:r>
            <a:r>
              <a:rPr lang="en-US" sz="1200" b="0" i="0" kern="1200" dirty="0" err="1" smtClean="0">
                <a:solidFill>
                  <a:schemeClr val="tx1"/>
                </a:solidFill>
                <a:effectLst/>
                <a:latin typeface="+mn-lt"/>
                <a:ea typeface="+mn-ea"/>
                <a:cs typeface="+mn-cs"/>
              </a:rPr>
              <a:t>FastMath</a:t>
            </a:r>
            <a:r>
              <a:rPr lang="en-US" sz="1200" b="0" i="0" kern="1200" dirty="0" smtClean="0">
                <a:solidFill>
                  <a:schemeClr val="tx1"/>
                </a:solidFill>
                <a:effectLst/>
                <a:latin typeface="+mn-lt"/>
                <a:ea typeface="+mn-ea"/>
                <a:cs typeface="+mn-cs"/>
              </a:rPr>
              <a:t>, LOBPCG was explored as an alternative to </a:t>
            </a:r>
            <a:r>
              <a:rPr lang="en-US" sz="1200" b="0" i="0" kern="1200" dirty="0" err="1" smtClean="0">
                <a:solidFill>
                  <a:schemeClr val="tx1"/>
                </a:solidFill>
                <a:effectLst/>
                <a:latin typeface="+mn-lt"/>
                <a:ea typeface="+mn-ea"/>
                <a:cs typeface="+mn-cs"/>
              </a:rPr>
              <a:t>Lanczos</a:t>
            </a:r>
            <a:r>
              <a:rPr lang="en-US" sz="1200" b="0" i="0" kern="1200" dirty="0" smtClean="0">
                <a:solidFill>
                  <a:schemeClr val="tx1"/>
                </a:solidFill>
                <a:effectLst/>
                <a:latin typeface="+mn-lt"/>
                <a:ea typeface="+mn-ea"/>
                <a:cs typeface="+mn-cs"/>
              </a:rPr>
              <a:t>.  LOBPCG transforms </a:t>
            </a:r>
            <a:r>
              <a:rPr lang="en-US" sz="1200" b="0" i="0" kern="1200" dirty="0" err="1" smtClean="0">
                <a:solidFill>
                  <a:schemeClr val="tx1"/>
                </a:solidFill>
                <a:effectLst/>
                <a:latin typeface="+mn-lt"/>
                <a:ea typeface="+mn-ea"/>
                <a:cs typeface="+mn-cs"/>
              </a:rPr>
              <a:t>SpMV</a:t>
            </a:r>
            <a:r>
              <a:rPr lang="en-US" sz="1200" b="0" i="0" kern="1200" dirty="0" smtClean="0">
                <a:solidFill>
                  <a:schemeClr val="tx1"/>
                </a:solidFill>
                <a:effectLst/>
                <a:latin typeface="+mn-lt"/>
                <a:ea typeface="+mn-ea"/>
                <a:cs typeface="+mn-cs"/>
              </a:rPr>
              <a:t> into </a:t>
            </a:r>
            <a:r>
              <a:rPr lang="en-US" sz="1200" b="0" i="0" kern="1200" dirty="0" err="1" smtClean="0">
                <a:solidFill>
                  <a:schemeClr val="tx1"/>
                </a:solidFill>
                <a:effectLst/>
                <a:latin typeface="+mn-lt"/>
                <a:ea typeface="+mn-ea"/>
                <a:cs typeface="+mn-cs"/>
              </a:rPr>
              <a:t>SpMM</a:t>
            </a:r>
            <a:r>
              <a:rPr lang="en-US" sz="1200" b="0" i="0" kern="1200" dirty="0" smtClean="0">
                <a:solidFill>
                  <a:schemeClr val="tx1"/>
                </a:solidFill>
                <a:effectLst/>
                <a:latin typeface="+mn-lt"/>
                <a:ea typeface="+mn-ea"/>
                <a:cs typeface="+mn-cs"/>
              </a:rPr>
              <a:t> (sparse matrix times block vector), dot products into DGEMMs, and collectives on scalars into collectives on vectors.  This created a number of performance challenges on </a:t>
            </a:r>
            <a:r>
              <a:rPr lang="en-US" sz="1200" b="0" i="0" kern="1200" dirty="0" err="1" smtClean="0">
                <a:solidFill>
                  <a:schemeClr val="tx1"/>
                </a:solidFill>
                <a:effectLst/>
                <a:latin typeface="+mn-lt"/>
                <a:ea typeface="+mn-ea"/>
                <a:cs typeface="+mn-cs"/>
              </a:rPr>
              <a:t>xeon</a:t>
            </a:r>
            <a:r>
              <a:rPr lang="en-US" sz="1200" b="0" i="0" kern="1200" dirty="0" smtClean="0">
                <a:solidFill>
                  <a:schemeClr val="tx1"/>
                </a:solidFill>
                <a:effectLst/>
                <a:latin typeface="+mn-lt"/>
                <a:ea typeface="+mn-ea"/>
                <a:cs typeface="+mn-cs"/>
              </a:rPr>
              <a:t> and KNL architectures for which we were able to attain a 1.8x speedup.</a:t>
            </a:r>
            <a:r>
              <a:rPr lang="en-US" sz="1600" dirty="0" smtClean="0"/>
              <a:t/>
            </a:r>
            <a:br>
              <a:rPr lang="en-US" sz="1600" dirty="0" smtClean="0"/>
            </a:br>
            <a:endParaRPr lang="en-US" sz="16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XOLOTL: </a:t>
            </a:r>
            <a:r>
              <a:rPr lang="en-US" sz="1200" b="0" i="0" kern="1200" dirty="0" err="1" smtClean="0">
                <a:solidFill>
                  <a:schemeClr val="tx1"/>
                </a:solidFill>
                <a:effectLst/>
                <a:latin typeface="+mn-lt"/>
                <a:ea typeface="+mn-ea"/>
                <a:cs typeface="+mn-cs"/>
              </a:rPr>
              <a:t>Xolotl</a:t>
            </a:r>
            <a:r>
              <a:rPr lang="en-US" sz="1200" b="0" i="0" kern="1200" dirty="0" smtClean="0">
                <a:solidFill>
                  <a:schemeClr val="tx1"/>
                </a:solidFill>
                <a:effectLst/>
                <a:latin typeface="+mn-lt"/>
                <a:ea typeface="+mn-ea"/>
                <a:cs typeface="+mn-cs"/>
              </a:rPr>
              <a:t> (“show-lot”) is an FES code (PSI SAP).  Here, we  accelerated comparisons and pruned redundant work in the reaction network initialization routine.  On the Cray XC30 Eos at ORNL, this led to more than a 10,000× speedup in that routine (run time fell from nearly a day to 6 seconds) and an overall speedup of over 1,000×.</a:t>
            </a:r>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15</a:t>
            </a:fld>
            <a:endParaRPr lang="en-US"/>
          </a:p>
        </p:txBody>
      </p:sp>
    </p:spTree>
    <p:extLst>
      <p:ext uri="{BB962C8B-B14F-4D97-AF65-F5344CB8AC3E}">
        <p14:creationId xmlns:p14="http://schemas.microsoft.com/office/powerpoint/2010/main" val="79357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We're thinking about engagement in three distinct ways</a:t>
            </a:r>
          </a:p>
          <a:p>
            <a:r>
              <a:rPr lang="en-US" sz="1200" kern="1200" dirty="0" smtClean="0">
                <a:solidFill>
                  <a:schemeClr val="tx1"/>
                </a:solidFill>
                <a:effectLst/>
                <a:latin typeface="+mn-lt"/>
                <a:ea typeface="+mn-ea"/>
                <a:cs typeface="+mn-cs"/>
              </a:rPr>
              <a:t>- Application engagement is direct, deep assistance</a:t>
            </a:r>
          </a:p>
          <a:p>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Anshu</a:t>
            </a:r>
            <a:r>
              <a:rPr lang="en-US" sz="1200" kern="1200" dirty="0" smtClean="0">
                <a:solidFill>
                  <a:schemeClr val="tx1"/>
                </a:solidFill>
                <a:effectLst/>
                <a:latin typeface="+mn-lt"/>
                <a:ea typeface="+mn-ea"/>
                <a:cs typeface="+mn-cs"/>
              </a:rPr>
              <a:t> and Sam have lots of experience with this and are coordinating these efforts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Tutorials and workshops have a broader impact</a:t>
            </a:r>
          </a:p>
          <a:p>
            <a:r>
              <a:rPr lang="en-US" sz="1200" kern="1200" dirty="0" smtClean="0">
                <a:solidFill>
                  <a:schemeClr val="tx1"/>
                </a:solidFill>
                <a:effectLst/>
                <a:latin typeface="+mn-lt"/>
                <a:ea typeface="+mn-ea"/>
                <a:cs typeface="+mn-cs"/>
              </a:rPr>
              <a:t>  - David </a:t>
            </a:r>
            <a:r>
              <a:rPr lang="en-US" sz="1200" kern="1200" dirty="0" err="1" smtClean="0">
                <a:solidFill>
                  <a:schemeClr val="tx1"/>
                </a:solidFill>
                <a:effectLst/>
                <a:latin typeface="+mn-lt"/>
                <a:ea typeface="+mn-ea"/>
                <a:cs typeface="+mn-cs"/>
              </a:rPr>
              <a:t>Bernholdt</a:t>
            </a:r>
            <a:r>
              <a:rPr lang="en-US" sz="1200" kern="1200" dirty="0" smtClean="0">
                <a:solidFill>
                  <a:schemeClr val="tx1"/>
                </a:solidFill>
                <a:effectLst/>
                <a:latin typeface="+mn-lt"/>
                <a:ea typeface="+mn-ea"/>
                <a:cs typeface="+mn-cs"/>
              </a:rPr>
              <a:t> is coordinating</a:t>
            </a:r>
          </a:p>
          <a:p>
            <a:r>
              <a:rPr lang="en-US" sz="1200" kern="1200" dirty="0" smtClean="0">
                <a:solidFill>
                  <a:schemeClr val="tx1"/>
                </a:solidFill>
                <a:effectLst/>
                <a:latin typeface="+mn-lt"/>
                <a:ea typeface="+mn-ea"/>
                <a:cs typeface="+mn-cs"/>
              </a:rPr>
              <a:t>  - Plan to work with </a:t>
            </a:r>
            <a:r>
              <a:rPr lang="en-US" sz="1200" kern="1200" dirty="0" err="1" smtClean="0">
                <a:solidFill>
                  <a:schemeClr val="tx1"/>
                </a:solidFill>
                <a:effectLst/>
                <a:latin typeface="+mn-lt"/>
                <a:ea typeface="+mn-ea"/>
                <a:cs typeface="+mn-cs"/>
              </a:rPr>
              <a:t>FASTMath</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Finally, coordination with the facilities is absolutely essential</a:t>
            </a:r>
          </a:p>
          <a:p>
            <a:r>
              <a:rPr lang="en-US" sz="1200" kern="1200" dirty="0" smtClean="0">
                <a:solidFill>
                  <a:schemeClr val="tx1"/>
                </a:solidFill>
                <a:effectLst/>
                <a:latin typeface="+mn-lt"/>
                <a:ea typeface="+mn-ea"/>
                <a:cs typeface="+mn-cs"/>
              </a:rPr>
              <a:t>  - Both in terms of making sure that our tools are deployed and working at the sites</a:t>
            </a:r>
          </a:p>
          <a:p>
            <a:r>
              <a:rPr lang="en-US" sz="1200" kern="1200" dirty="0" smtClean="0">
                <a:solidFill>
                  <a:schemeClr val="tx1"/>
                </a:solidFill>
                <a:effectLst/>
                <a:latin typeface="+mn-lt"/>
                <a:ea typeface="+mn-ea"/>
                <a:cs typeface="+mn-cs"/>
              </a:rPr>
              <a:t>  - ... and in terms of learning from the facilities about their perceived challenges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All of these will help us adapt to changes in the community</a:t>
            </a:r>
          </a:p>
        </p:txBody>
      </p:sp>
      <p:sp>
        <p:nvSpPr>
          <p:cNvPr id="4" name="Slide Number Placeholder 3"/>
          <p:cNvSpPr>
            <a:spLocks noGrp="1"/>
          </p:cNvSpPr>
          <p:nvPr>
            <p:ph type="sldNum" sz="quarter" idx="10"/>
          </p:nvPr>
        </p:nvSpPr>
        <p:spPr/>
        <p:txBody>
          <a:bodyPr/>
          <a:lstStyle/>
          <a:p>
            <a:fld id="{3EAA7A1A-8011-3A42-91B8-EE1BD44E4455}" type="slidenum">
              <a:rPr lang="en-US" smtClean="0"/>
              <a:t>17</a:t>
            </a:fld>
            <a:endParaRPr lang="en-US"/>
          </a:p>
        </p:txBody>
      </p:sp>
    </p:spTree>
    <p:extLst>
      <p:ext uri="{BB962C8B-B14F-4D97-AF65-F5344CB8AC3E}">
        <p14:creationId xmlns:p14="http://schemas.microsoft.com/office/powerpoint/2010/main" val="45025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Tiger teams are a model for application engagement</a:t>
            </a:r>
          </a:p>
          <a:p>
            <a:r>
              <a:rPr lang="en-US" sz="1200" kern="1200" dirty="0" smtClean="0">
                <a:solidFill>
                  <a:schemeClr val="tx1"/>
                </a:solidFill>
                <a:effectLst/>
                <a:latin typeface="+mn-lt"/>
                <a:ea typeface="+mn-ea"/>
                <a:cs typeface="+mn-cs"/>
              </a:rPr>
              <a:t>- Multi-disciplinary, deep, 3-6 month interactions</a:t>
            </a:r>
          </a:p>
          <a:p>
            <a:r>
              <a:rPr lang="en-US" sz="1200" kern="1200" dirty="0" smtClean="0">
                <a:solidFill>
                  <a:schemeClr val="tx1"/>
                </a:solidFill>
                <a:effectLst/>
                <a:latin typeface="+mn-lt"/>
                <a:ea typeface="+mn-ea"/>
                <a:cs typeface="+mn-cs"/>
              </a:rPr>
              <a:t>- Clear goal and plans: for example, accelerate a kernel, address I/O performance bottleneck</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18</a:t>
            </a:fld>
            <a:endParaRPr lang="en-US"/>
          </a:p>
        </p:txBody>
      </p:sp>
    </p:spTree>
    <p:extLst>
      <p:ext uri="{BB962C8B-B14F-4D97-AF65-F5344CB8AC3E}">
        <p14:creationId xmlns:p14="http://schemas.microsoft.com/office/powerpoint/2010/main" val="7625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This is an example of the tiger team model in action, for an ocean code</a:t>
            </a:r>
          </a:p>
          <a:p>
            <a:r>
              <a:rPr lang="en-US" sz="1200" kern="1200" dirty="0" smtClean="0">
                <a:solidFill>
                  <a:schemeClr val="tx1"/>
                </a:solidFill>
                <a:effectLst/>
                <a:latin typeface="+mn-lt"/>
                <a:ea typeface="+mn-ea"/>
                <a:cs typeface="+mn-cs"/>
              </a:rPr>
              <a:t>- Brought together experts from all the SciDAC-3 Institutes, among others</a:t>
            </a:r>
          </a:p>
          <a:p>
            <a:r>
              <a:rPr lang="en-US" sz="1200" kern="1200" dirty="0" smtClean="0">
                <a:solidFill>
                  <a:schemeClr val="tx1"/>
                </a:solidFill>
                <a:effectLst/>
                <a:latin typeface="+mn-lt"/>
                <a:ea typeface="+mn-ea"/>
                <a:cs typeface="+mn-cs"/>
              </a:rPr>
              <a:t>- Code profiling and visualization to identify root causes</a:t>
            </a:r>
          </a:p>
          <a:p>
            <a:r>
              <a:rPr lang="en-US" sz="1200" kern="1200" dirty="0" smtClean="0">
                <a:solidFill>
                  <a:schemeClr val="tx1"/>
                </a:solidFill>
                <a:effectLst/>
                <a:latin typeface="+mn-lt"/>
                <a:ea typeface="+mn-ea"/>
                <a:cs typeface="+mn-cs"/>
              </a:rPr>
              <a:t>- Work to address load imbalance</a:t>
            </a:r>
          </a:p>
          <a:p>
            <a:r>
              <a:rPr lang="en-US" sz="1200" kern="1200" dirty="0" smtClean="0">
                <a:solidFill>
                  <a:schemeClr val="tx1"/>
                </a:solidFill>
                <a:effectLst/>
                <a:latin typeface="+mn-lt"/>
                <a:ea typeface="+mn-ea"/>
                <a:cs typeface="+mn-cs"/>
              </a:rPr>
              <a:t>- Threading to make better use of KNL nodes</a:t>
            </a:r>
          </a:p>
          <a:p>
            <a:pPr marL="0" indent="0">
              <a:buFontTx/>
              <a:buNone/>
            </a:pPr>
            <a:endParaRPr lang="en-US" sz="1200" b="1"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This work highlights the valuable</a:t>
            </a:r>
            <a:r>
              <a:rPr lang="en-US" sz="1200" b="0" i="0" kern="1200" baseline="0" dirty="0" smtClean="0">
                <a:solidFill>
                  <a:schemeClr val="tx1"/>
                </a:solidFill>
                <a:effectLst/>
                <a:latin typeface="+mn-lt"/>
                <a:ea typeface="+mn-ea"/>
                <a:cs typeface="+mn-cs"/>
              </a:rPr>
              <a:t> collaborative effort between the SUPER Institute and BER Application partnership (PI: William Collins) for the MPAS Ocean code, which uses a mesh based on </a:t>
            </a:r>
            <a:r>
              <a:rPr lang="en-US" sz="1200" b="0" i="0" kern="1200" baseline="0" dirty="0" err="1" smtClean="0">
                <a:solidFill>
                  <a:schemeClr val="tx1"/>
                </a:solidFill>
                <a:effectLst/>
                <a:latin typeface="+mn-lt"/>
                <a:ea typeface="+mn-ea"/>
                <a:cs typeface="+mn-cs"/>
              </a:rPr>
              <a:t>Voronoi</a:t>
            </a:r>
            <a:r>
              <a:rPr lang="en-US" sz="1200" b="0" i="0" kern="1200" baseline="0" dirty="0" smtClean="0">
                <a:solidFill>
                  <a:schemeClr val="tx1"/>
                </a:solidFill>
                <a:effectLst/>
                <a:latin typeface="+mn-lt"/>
                <a:ea typeface="+mn-ea"/>
                <a:cs typeface="+mn-cs"/>
              </a:rPr>
              <a:t> tessellations.  Our work included detailed code profiling using a variety of methods include the TAU profiling tools and integration with the </a:t>
            </a:r>
            <a:r>
              <a:rPr lang="en-US" sz="1200" b="0" i="0" kern="1200" baseline="0" dirty="0" err="1" smtClean="0">
                <a:solidFill>
                  <a:schemeClr val="tx1"/>
                </a:solidFill>
                <a:effectLst/>
                <a:latin typeface="+mn-lt"/>
                <a:ea typeface="+mn-ea"/>
                <a:cs typeface="+mn-cs"/>
              </a:rPr>
              <a:t>VisIT</a:t>
            </a:r>
            <a:r>
              <a:rPr lang="en-US" sz="1200" b="0" i="0" kern="1200" baseline="0" dirty="0" smtClean="0">
                <a:solidFill>
                  <a:schemeClr val="tx1"/>
                </a:solidFill>
                <a:effectLst/>
                <a:latin typeface="+mn-lt"/>
                <a:ea typeface="+mn-ea"/>
                <a:cs typeface="+mn-cs"/>
              </a:rPr>
              <a:t> via a </a:t>
            </a:r>
            <a:r>
              <a:rPr lang="en-US" sz="1200" b="0" i="0" kern="1200" baseline="0" dirty="0" err="1" smtClean="0">
                <a:solidFill>
                  <a:schemeClr val="tx1"/>
                </a:solidFill>
                <a:effectLst/>
                <a:latin typeface="+mn-lt"/>
                <a:ea typeface="+mn-ea"/>
                <a:cs typeface="+mn-cs"/>
              </a:rPr>
              <a:t>FASTMath</a:t>
            </a:r>
            <a:r>
              <a:rPr lang="en-US" sz="1200" b="0" i="0" kern="1200" baseline="0" dirty="0" smtClean="0">
                <a:solidFill>
                  <a:schemeClr val="tx1"/>
                </a:solidFill>
                <a:effectLst/>
                <a:latin typeface="+mn-lt"/>
                <a:ea typeface="+mn-ea"/>
                <a:cs typeface="+mn-cs"/>
              </a:rPr>
              <a:t> collaboration. </a:t>
            </a:r>
            <a:r>
              <a:rPr lang="en-US" sz="1200" kern="1200" dirty="0" smtClean="0">
                <a:solidFill>
                  <a:schemeClr val="tx1"/>
                </a:solidFill>
                <a:latin typeface="+mn-lt"/>
                <a:ea typeface="+mn-ea"/>
                <a:cs typeface="+mn-cs"/>
              </a:rPr>
              <a:t>This allowed us to identify the load imbalance bottleneck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develop</a:t>
            </a:r>
            <a:r>
              <a:rPr lang="en-US" sz="1200" kern="1200" baseline="0" dirty="0" smtClean="0">
                <a:solidFill>
                  <a:schemeClr val="tx1"/>
                </a:solidFill>
                <a:latin typeface="+mn-lt"/>
                <a:ea typeface="+mn-ea"/>
                <a:cs typeface="+mn-cs"/>
              </a:rPr>
              <a:t> new </a:t>
            </a:r>
            <a:r>
              <a:rPr lang="en-US" sz="1200" kern="1200" dirty="0" smtClean="0">
                <a:solidFill>
                  <a:schemeClr val="tx1"/>
                </a:solidFill>
                <a:latin typeface="+mn-lt"/>
                <a:ea typeface="+mn-ea"/>
                <a:cs typeface="+mn-cs"/>
              </a:rPr>
              <a:t>methods to generate mesh partitioning with better load balance and reduced communication.</a:t>
            </a:r>
            <a:r>
              <a:rPr lang="en-US" sz="1200" kern="1200" baseline="0" dirty="0" smtClean="0">
                <a:solidFill>
                  <a:schemeClr val="tx1"/>
                </a:solidFill>
                <a:latin typeface="+mn-lt"/>
                <a:ea typeface="+mn-ea"/>
                <a:cs typeface="+mn-cs"/>
              </a:rPr>
              <a:t>  Additionally we employed a number of optimization strategies to successfully implement a scalable hybrid (OpenMP/MPI) version that specifically targets the latest generation of DOE HPC systems such as Cori, where a 2.2x speedup was attained.  The SUPER institute also leveraged this irregular computation to develop and validate energy-optimization strategies and associated tools.   Many of these updates as being integrated into the </a:t>
            </a:r>
            <a:r>
              <a:rPr lang="en-US" sz="1200" kern="1200" dirty="0" smtClean="0">
                <a:solidFill>
                  <a:schemeClr val="tx1"/>
                </a:solidFill>
                <a:latin typeface="+mn-lt"/>
                <a:ea typeface="+mn-ea"/>
                <a:cs typeface="+mn-cs"/>
              </a:rPr>
              <a:t>MPAS development branch used by ACME.</a:t>
            </a:r>
            <a:endParaRPr lang="en-US" sz="1200" b="0" i="0" kern="1200" dirty="0" smtClean="0">
              <a:solidFill>
                <a:schemeClr val="tx1"/>
              </a:solidFill>
              <a:effectLst/>
              <a:latin typeface="+mn-lt"/>
              <a:ea typeface="+mn-ea"/>
              <a:cs typeface="+mn-cs"/>
            </a:endParaRPr>
          </a:p>
          <a:p>
            <a:pPr marL="0" indent="0">
              <a:buFontTx/>
              <a:buNone/>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Work was performed</a:t>
            </a:r>
            <a:r>
              <a:rPr lang="en-US" sz="1200" b="0" i="0" kern="1200" baseline="0" dirty="0" smtClean="0">
                <a:solidFill>
                  <a:schemeClr val="tx1"/>
                </a:solidFill>
                <a:effectLst/>
                <a:latin typeface="+mn-lt"/>
                <a:ea typeface="+mn-ea"/>
                <a:cs typeface="+mn-cs"/>
              </a:rPr>
              <a:t> at Lawrence Berkeley National Laboratory,  Argonne National Laboratory, Los Alamos National Laboratory, University of San Diego, University of Maryland, University Of Oregon, University of Utah</a:t>
            </a:r>
            <a:endParaRPr lang="en-US" sz="1200" b="0" i="0" kern="1200" dirty="0" smtClean="0">
              <a:solidFill>
                <a:schemeClr val="tx1"/>
              </a:solidFill>
              <a:effectLst/>
              <a:latin typeface="+mn-lt"/>
              <a:ea typeface="+mn-ea"/>
              <a:cs typeface="+mn-cs"/>
            </a:endParaRPr>
          </a:p>
          <a:p>
            <a:pPr marL="0" indent="0">
              <a:buFontTx/>
              <a:buNone/>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References</a:t>
            </a:r>
          </a:p>
          <a:p>
            <a:pPr marL="0" indent="0">
              <a:buFontTx/>
              <a:buNone/>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Taylor Barnes, Brandon Cook, Jack </a:t>
            </a:r>
            <a:r>
              <a:rPr lang="en-US" sz="1200" b="0" i="0" kern="1200" dirty="0" err="1" smtClean="0">
                <a:solidFill>
                  <a:schemeClr val="tx1"/>
                </a:solidFill>
                <a:effectLst/>
                <a:latin typeface="+mn-lt"/>
                <a:ea typeface="+mn-ea"/>
                <a:cs typeface="+mn-cs"/>
              </a:rPr>
              <a:t>Deslippe</a:t>
            </a:r>
            <a:r>
              <a:rPr lang="en-US" sz="1200" b="0" i="0" kern="1200" dirty="0" smtClean="0">
                <a:solidFill>
                  <a:schemeClr val="tx1"/>
                </a:solidFill>
                <a:effectLst/>
                <a:latin typeface="+mn-lt"/>
                <a:ea typeface="+mn-ea"/>
                <a:cs typeface="+mn-cs"/>
              </a:rPr>
              <a:t>, Douglas </a:t>
            </a:r>
            <a:r>
              <a:rPr lang="en-US" sz="1200" b="0" i="0" kern="1200" dirty="0" err="1" smtClean="0">
                <a:solidFill>
                  <a:schemeClr val="tx1"/>
                </a:solidFill>
                <a:effectLst/>
                <a:latin typeface="+mn-lt"/>
                <a:ea typeface="+mn-ea"/>
                <a:cs typeface="+mn-cs"/>
              </a:rPr>
              <a:t>Doerfler</a:t>
            </a:r>
            <a:r>
              <a:rPr lang="en-US" sz="1200" b="0" i="0" kern="1200" dirty="0" smtClean="0">
                <a:solidFill>
                  <a:schemeClr val="tx1"/>
                </a:solidFill>
                <a:effectLst/>
                <a:latin typeface="+mn-lt"/>
                <a:ea typeface="+mn-ea"/>
                <a:cs typeface="+mn-cs"/>
              </a:rPr>
              <a:t>, Brian Friesen, Yun (Helen) He, Thorsten </a:t>
            </a:r>
            <a:r>
              <a:rPr lang="en-US" sz="1200" b="0" i="0" kern="1200" dirty="0" err="1" smtClean="0">
                <a:solidFill>
                  <a:schemeClr val="tx1"/>
                </a:solidFill>
                <a:effectLst/>
                <a:latin typeface="+mn-lt"/>
                <a:ea typeface="+mn-ea"/>
                <a:cs typeface="+mn-cs"/>
              </a:rPr>
              <a:t>Kurth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Tuomas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Koskela</a:t>
            </a:r>
            <a:r>
              <a:rPr lang="en-US" sz="1200" b="0" i="0" kern="1200" dirty="0" smtClean="0">
                <a:solidFill>
                  <a:schemeClr val="tx1"/>
                </a:solidFill>
                <a:effectLst/>
                <a:latin typeface="+mn-lt"/>
                <a:ea typeface="+mn-ea"/>
                <a:cs typeface="+mn-cs"/>
              </a:rPr>
              <a:t>, Mathieu </a:t>
            </a:r>
            <a:r>
              <a:rPr lang="en-US" sz="1200" b="0" i="0" kern="1200" dirty="0" err="1" smtClean="0">
                <a:solidFill>
                  <a:schemeClr val="tx1"/>
                </a:solidFill>
                <a:effectLst/>
                <a:latin typeface="+mn-lt"/>
                <a:ea typeface="+mn-ea"/>
                <a:cs typeface="+mn-cs"/>
              </a:rPr>
              <a:t>Lobet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Tareq</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Malas</a:t>
            </a:r>
            <a:r>
              <a:rPr lang="en-US" sz="1200" b="0" i="0" kern="1200" dirty="0" smtClean="0">
                <a:solidFill>
                  <a:schemeClr val="tx1"/>
                </a:solidFill>
                <a:effectLst/>
                <a:latin typeface="+mn-lt"/>
                <a:ea typeface="+mn-ea"/>
                <a:cs typeface="+mn-cs"/>
              </a:rPr>
              <a:t>, Leonid Oliker, </a:t>
            </a:r>
            <a:r>
              <a:rPr lang="en-US" sz="1200" b="0" i="0" kern="1200" dirty="0" err="1" smtClean="0">
                <a:solidFill>
                  <a:schemeClr val="tx1"/>
                </a:solidFill>
                <a:effectLst/>
                <a:latin typeface="+mn-lt"/>
                <a:ea typeface="+mn-ea"/>
                <a:cs typeface="+mn-cs"/>
              </a:rPr>
              <a:t>Andrey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Ovsyannikov</a:t>
            </a:r>
            <a:r>
              <a:rPr lang="en-US" sz="1200" b="0" i="0" kern="1200" dirty="0" smtClean="0">
                <a:solidFill>
                  <a:schemeClr val="tx1"/>
                </a:solidFill>
                <a:effectLst/>
                <a:latin typeface="+mn-lt"/>
                <a:ea typeface="+mn-ea"/>
                <a:cs typeface="+mn-cs"/>
              </a:rPr>
              <a:t>, Abhinav Sarje, Jean-Luc </a:t>
            </a:r>
            <a:r>
              <a:rPr lang="en-US" sz="1200" b="0" i="0" kern="1200" dirty="0" err="1" smtClean="0">
                <a:solidFill>
                  <a:schemeClr val="tx1"/>
                </a:solidFill>
                <a:effectLst/>
                <a:latin typeface="+mn-lt"/>
                <a:ea typeface="+mn-ea"/>
                <a:cs typeface="+mn-cs"/>
              </a:rPr>
              <a:t>Vay</a:t>
            </a:r>
            <a:r>
              <a:rPr lang="en-US" sz="1200" b="0" i="0" kern="1200" dirty="0" smtClean="0">
                <a:solidFill>
                  <a:schemeClr val="tx1"/>
                </a:solidFill>
                <a:effectLst/>
                <a:latin typeface="+mn-lt"/>
                <a:ea typeface="+mn-ea"/>
                <a:cs typeface="+mn-cs"/>
              </a:rPr>
              <a:t>, Henri </a:t>
            </a:r>
            <a:r>
              <a:rPr lang="en-US" sz="1200" b="0" i="0" kern="1200" dirty="0" err="1" smtClean="0">
                <a:solidFill>
                  <a:schemeClr val="tx1"/>
                </a:solidFill>
                <a:effectLst/>
                <a:latin typeface="+mn-lt"/>
                <a:ea typeface="+mn-ea"/>
                <a:cs typeface="+mn-cs"/>
              </a:rPr>
              <a:t>Vincenti</a:t>
            </a:r>
            <a:r>
              <a:rPr lang="en-US" sz="1200" b="0" i="0" kern="1200" dirty="0" smtClean="0">
                <a:solidFill>
                  <a:schemeClr val="tx1"/>
                </a:solidFill>
                <a:effectLst/>
                <a:latin typeface="+mn-lt"/>
                <a:ea typeface="+mn-ea"/>
                <a:cs typeface="+mn-cs"/>
              </a:rPr>
              <a:t>, Samuel Williams, Pierre Carrier, Nathan </a:t>
            </a:r>
            <a:r>
              <a:rPr lang="en-US" sz="1200" b="0" i="0" kern="1200" dirty="0" err="1" smtClean="0">
                <a:solidFill>
                  <a:schemeClr val="tx1"/>
                </a:solidFill>
                <a:effectLst/>
                <a:latin typeface="+mn-lt"/>
                <a:ea typeface="+mn-ea"/>
                <a:cs typeface="+mn-cs"/>
              </a:rPr>
              <a:t>Wichmann</a:t>
            </a:r>
            <a:r>
              <a:rPr lang="en-US" sz="1200" b="0" i="0" kern="1200" dirty="0" smtClean="0">
                <a:solidFill>
                  <a:schemeClr val="tx1"/>
                </a:solidFill>
                <a:effectLst/>
                <a:latin typeface="+mn-lt"/>
                <a:ea typeface="+mn-ea"/>
                <a:cs typeface="+mn-cs"/>
              </a:rPr>
              <a:t>, Marcus Wagner, Paul Kent, Christopher Kerr, John Dennis, </a:t>
            </a:r>
            <a:r>
              <a:rPr lang="en-US" sz="1200" b="1" i="0" kern="1200" dirty="0" smtClean="0">
                <a:solidFill>
                  <a:schemeClr val="tx1"/>
                </a:solidFill>
                <a:effectLst/>
                <a:latin typeface="+mn-lt"/>
                <a:ea typeface="+mn-ea"/>
                <a:cs typeface="+mn-cs"/>
              </a:rPr>
              <a:t>"Evaluating and Optimizing the NERSC Workload on Knights Landing",</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Performance Modeling, Benchmarking and Simulation of High Performance Computer Systems (PMBS),</a:t>
            </a:r>
            <a:r>
              <a:rPr lang="en-US" sz="1200" b="0" i="0" kern="1200" dirty="0" smtClean="0">
                <a:solidFill>
                  <a:schemeClr val="tx1"/>
                </a:solidFill>
                <a:effectLst/>
                <a:latin typeface="+mn-lt"/>
                <a:ea typeface="+mn-ea"/>
                <a:cs typeface="+mn-cs"/>
              </a:rPr>
              <a:t> November 2016</a:t>
            </a:r>
          </a:p>
          <a:p>
            <a:pPr marL="171450" indent="-171450">
              <a:buFontTx/>
              <a:buChar char="•"/>
            </a:pPr>
            <a:r>
              <a:rPr lang="en-US" sz="1200" kern="1200" dirty="0" smtClean="0">
                <a:solidFill>
                  <a:schemeClr val="tx1"/>
                </a:solidFill>
                <a:latin typeface="+mn-lt"/>
                <a:ea typeface="+mn-ea"/>
                <a:cs typeface="+mn-cs"/>
              </a:rPr>
              <a:t>Abhinav Sarje, Douglas W. Jacobsen, Samuel W. Williams, Todd </a:t>
            </a:r>
            <a:r>
              <a:rPr lang="en-US" sz="1200" kern="1200" dirty="0" err="1" smtClean="0">
                <a:solidFill>
                  <a:schemeClr val="tx1"/>
                </a:solidFill>
                <a:latin typeface="+mn-lt"/>
                <a:ea typeface="+mn-ea"/>
                <a:cs typeface="+mn-cs"/>
              </a:rPr>
              <a:t>Ringler</a:t>
            </a:r>
            <a:r>
              <a:rPr lang="en-US" sz="1200" kern="1200" dirty="0" smtClean="0">
                <a:solidFill>
                  <a:schemeClr val="tx1"/>
                </a:solidFill>
                <a:latin typeface="+mn-lt"/>
                <a:ea typeface="+mn-ea"/>
                <a:cs typeface="+mn-cs"/>
              </a:rPr>
              <a:t>, Leonid Oliker, "</a:t>
            </a:r>
            <a:r>
              <a:rPr lang="en-US" sz="1200" b="1" kern="1200" dirty="0" smtClean="0">
                <a:solidFill>
                  <a:schemeClr val="tx1"/>
                </a:solidFill>
                <a:latin typeface="+mn-lt"/>
                <a:ea typeface="+mn-ea"/>
                <a:cs typeface="+mn-cs"/>
              </a:rPr>
              <a:t>Exploiting Thread Parallelism for Ocean Modeling on Cray XC Supercomputers</a:t>
            </a:r>
            <a:r>
              <a:rPr lang="en-US" sz="1200" kern="1200" dirty="0" smtClean="0">
                <a:solidFill>
                  <a:schemeClr val="tx1"/>
                </a:solidFill>
                <a:latin typeface="+mn-lt"/>
                <a:ea typeface="+mn-ea"/>
                <a:cs typeface="+mn-cs"/>
              </a:rPr>
              <a:t>", Cray User Group (CUG), London, UK, May 2016,</a:t>
            </a:r>
          </a:p>
          <a:p>
            <a:pPr marL="171450" indent="-171450">
              <a:buFontTx/>
              <a:buChar char="•"/>
            </a:pPr>
            <a:r>
              <a:rPr lang="en-US" sz="1200" kern="1200" dirty="0" smtClean="0">
                <a:solidFill>
                  <a:schemeClr val="tx1"/>
                </a:solidFill>
                <a:latin typeface="+mn-lt"/>
                <a:ea typeface="+mn-ea"/>
                <a:cs typeface="+mn-cs"/>
              </a:rPr>
              <a:t>Abhinav Sarje, </a:t>
            </a:r>
            <a:r>
              <a:rPr lang="en-US" sz="1200" kern="1200" dirty="0" err="1" smtClean="0">
                <a:solidFill>
                  <a:schemeClr val="tx1"/>
                </a:solidFill>
                <a:latin typeface="+mn-lt"/>
                <a:ea typeface="+mn-ea"/>
                <a:cs typeface="+mn-cs"/>
              </a:rPr>
              <a:t>Sukhyun</a:t>
            </a:r>
            <a:r>
              <a:rPr lang="en-US" sz="1200" kern="1200" dirty="0" smtClean="0">
                <a:solidFill>
                  <a:schemeClr val="tx1"/>
                </a:solidFill>
                <a:latin typeface="+mn-lt"/>
                <a:ea typeface="+mn-ea"/>
                <a:cs typeface="+mn-cs"/>
              </a:rPr>
              <a:t> Song, Douglas Jacobsen, Kevin Huck, Jeffrey Hollingsworth, Allen Malony, Samuel Williams, and Leonid Oliker, "</a:t>
            </a:r>
            <a:r>
              <a:rPr lang="en-US" sz="1200" b="1" kern="1200" dirty="0" smtClean="0">
                <a:solidFill>
                  <a:schemeClr val="tx1"/>
                </a:solidFill>
                <a:latin typeface="+mn-lt"/>
                <a:ea typeface="+mn-ea"/>
                <a:cs typeface="+mn-cs"/>
              </a:rPr>
              <a:t>Parallel Performance Optimizations on Unstructured Mesh-Based Simulations", </a:t>
            </a:r>
            <a:r>
              <a:rPr lang="en-US" sz="1200" b="1" kern="1200" dirty="0" err="1" smtClean="0">
                <a:solidFill>
                  <a:schemeClr val="tx1"/>
                </a:solidFill>
                <a:latin typeface="+mn-lt"/>
                <a:ea typeface="+mn-ea"/>
                <a:cs typeface="+mn-cs"/>
              </a:rPr>
              <a:t>Procedia</a:t>
            </a:r>
            <a:r>
              <a:rPr lang="en-US" sz="1200" b="1" kern="1200" dirty="0" smtClean="0">
                <a:solidFill>
                  <a:schemeClr val="tx1"/>
                </a:solidFill>
                <a:latin typeface="+mn-lt"/>
                <a:ea typeface="+mn-ea"/>
                <a:cs typeface="+mn-cs"/>
              </a:rPr>
              <a:t> Computer Science”</a:t>
            </a:r>
            <a:r>
              <a:rPr lang="en-US" sz="1200" kern="1200" dirty="0" smtClean="0">
                <a:solidFill>
                  <a:schemeClr val="tx1"/>
                </a:solidFill>
                <a:latin typeface="+mn-lt"/>
                <a:ea typeface="+mn-ea"/>
                <a:cs typeface="+mn-cs"/>
              </a:rPr>
              <a:t>, 1877-0509, June 2015, 51:2016-2025, </a:t>
            </a:r>
            <a:r>
              <a:rPr lang="en-US" sz="1200" kern="1200" dirty="0" err="1" smtClean="0">
                <a:solidFill>
                  <a:schemeClr val="tx1"/>
                </a:solidFill>
                <a:latin typeface="+mn-lt"/>
                <a:ea typeface="+mn-ea"/>
                <a:cs typeface="+mn-cs"/>
              </a:rPr>
              <a:t>doi</a:t>
            </a:r>
            <a:r>
              <a:rPr lang="en-US" sz="1200" kern="1200" dirty="0" smtClean="0">
                <a:solidFill>
                  <a:schemeClr val="tx1"/>
                </a:solidFill>
                <a:latin typeface="+mn-lt"/>
                <a:ea typeface="+mn-ea"/>
                <a:cs typeface="+mn-cs"/>
              </a:rPr>
              <a:t>: 10.1016/j.procs.2015.05.466</a:t>
            </a:r>
          </a:p>
          <a:p>
            <a:pPr marL="171450" indent="-171450">
              <a:buFontTx/>
              <a:buChar char="•"/>
            </a:pPr>
            <a:r>
              <a:rPr lang="en-US" sz="1200" kern="1200" dirty="0" smtClean="0">
                <a:solidFill>
                  <a:schemeClr val="tx1"/>
                </a:solidFill>
                <a:latin typeface="+mn-lt"/>
                <a:ea typeface="+mn-ea"/>
                <a:cs typeface="+mn-cs"/>
              </a:rPr>
              <a:t>Kevin A. Huck, Kristin Potter, Doug W. Jacobsen, Hank Childs, Allen D. Malony, "</a:t>
            </a:r>
            <a:r>
              <a:rPr lang="en-US" sz="1200" b="1" kern="1200" dirty="0" smtClean="0">
                <a:solidFill>
                  <a:schemeClr val="tx1"/>
                </a:solidFill>
                <a:latin typeface="+mn-lt"/>
                <a:ea typeface="+mn-ea"/>
                <a:cs typeface="+mn-cs"/>
              </a:rPr>
              <a:t>Linking performance data into scientific visualization tools</a:t>
            </a:r>
            <a:r>
              <a:rPr lang="en-US" sz="1200" kern="1200" dirty="0" smtClean="0">
                <a:solidFill>
                  <a:schemeClr val="tx1"/>
                </a:solidFill>
                <a:latin typeface="+mn-lt"/>
                <a:ea typeface="+mn-ea"/>
                <a:cs typeface="+mn-cs"/>
              </a:rPr>
              <a:t>”, Proceedings of the First Workshop on Visual Performance Analysis. IEEE Press, Piscataway, NJ, USA. 2014</a:t>
            </a:r>
            <a:endParaRPr lang="en-US" b="0" dirty="0"/>
          </a:p>
        </p:txBody>
      </p:sp>
      <p:sp>
        <p:nvSpPr>
          <p:cNvPr id="4" name="Slide Number Placeholder 3"/>
          <p:cNvSpPr>
            <a:spLocks noGrp="1"/>
          </p:cNvSpPr>
          <p:nvPr>
            <p:ph type="sldNum" sz="quarter" idx="10"/>
          </p:nvPr>
        </p:nvSpPr>
        <p:spPr/>
        <p:txBody>
          <a:bodyPr/>
          <a:lstStyle/>
          <a:p>
            <a:fld id="{16210A8A-16C0-4562-AD3A-B1BC2569C64A}" type="slidenum">
              <a:rPr lang="en-US" smtClean="0"/>
              <a:pPr/>
              <a:t>19</a:t>
            </a:fld>
            <a:endParaRPr lang="en-US"/>
          </a:p>
        </p:txBody>
      </p:sp>
    </p:spTree>
    <p:extLst>
      <p:ext uri="{BB962C8B-B14F-4D97-AF65-F5344CB8AC3E}">
        <p14:creationId xmlns:p14="http://schemas.microsoft.com/office/powerpoint/2010/main" val="46190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In terms of connecting with the science teams in </a:t>
            </a:r>
            <a:r>
              <a:rPr lang="en-US" sz="1200" kern="1200" dirty="0" err="1" smtClean="0">
                <a:solidFill>
                  <a:schemeClr val="tx1"/>
                </a:solidFill>
                <a:effectLst/>
                <a:latin typeface="+mn-lt"/>
                <a:ea typeface="+mn-ea"/>
                <a:cs typeface="+mn-cs"/>
              </a:rPr>
              <a:t>SciDAC</a:t>
            </a:r>
            <a:r>
              <a:rPr lang="en-US" sz="1200" kern="1200" dirty="0" smtClean="0">
                <a:solidFill>
                  <a:schemeClr val="tx1"/>
                </a:solidFill>
                <a:effectLst/>
                <a:latin typeface="+mn-lt"/>
                <a:ea typeface="+mn-ea"/>
                <a:cs typeface="+mn-cs"/>
              </a:rPr>
              <a:t>, we're off to a good start...</a:t>
            </a:r>
          </a:p>
          <a:p>
            <a:r>
              <a:rPr lang="en-US" sz="1200" kern="1200" dirty="0" smtClean="0">
                <a:solidFill>
                  <a:schemeClr val="tx1"/>
                </a:solidFill>
                <a:effectLst/>
                <a:latin typeface="+mn-lt"/>
                <a:ea typeface="+mn-ea"/>
                <a:cs typeface="+mn-cs"/>
              </a:rPr>
              <a:t>- RAPIDS members are participating in 16 of the partnerships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1838472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but there are 27 partnerships :).</a:t>
            </a:r>
          </a:p>
          <a:p>
            <a:r>
              <a:rPr lang="en-US" sz="1200" kern="1200" dirty="0" smtClean="0">
                <a:solidFill>
                  <a:schemeClr val="tx1"/>
                </a:solidFill>
                <a:effectLst/>
                <a:latin typeface="+mn-lt"/>
                <a:ea typeface="+mn-ea"/>
                <a:cs typeface="+mn-cs"/>
              </a:rPr>
              <a:t>- Program management thought it made sense to pull a group together to coordinate interactions</a:t>
            </a:r>
          </a:p>
          <a:p>
            <a:r>
              <a:rPr lang="en-US" sz="1200" kern="1200" dirty="0" smtClean="0">
                <a:solidFill>
                  <a:schemeClr val="tx1"/>
                </a:solidFill>
                <a:effectLst/>
                <a:latin typeface="+mn-lt"/>
                <a:ea typeface="+mn-ea"/>
                <a:cs typeface="+mn-cs"/>
              </a:rPr>
              <a:t>- Makes sense to me</a:t>
            </a:r>
          </a:p>
          <a:p>
            <a:r>
              <a:rPr lang="en-US" sz="1200" kern="1200" dirty="0" smtClean="0">
                <a:solidFill>
                  <a:schemeClr val="tx1"/>
                </a:solidFill>
                <a:effectLst/>
                <a:latin typeface="+mn-lt"/>
                <a:ea typeface="+mn-ea"/>
                <a:cs typeface="+mn-cs"/>
              </a:rPr>
              <a:t>- Met for the first time on the 7th</a:t>
            </a:r>
          </a:p>
          <a:p>
            <a:r>
              <a:rPr lang="en-US" sz="1200" kern="1200" dirty="0" smtClean="0">
                <a:solidFill>
                  <a:schemeClr val="tx1"/>
                </a:solidFill>
                <a:effectLst/>
                <a:latin typeface="+mn-lt"/>
                <a:ea typeface="+mn-ea"/>
                <a:cs typeface="+mn-cs"/>
              </a:rPr>
              <a:t>- Goals:</a:t>
            </a:r>
          </a:p>
          <a:p>
            <a:r>
              <a:rPr lang="en-US" sz="1200" kern="1200" dirty="0" smtClean="0">
                <a:solidFill>
                  <a:schemeClr val="tx1"/>
                </a:solidFill>
                <a:effectLst/>
                <a:latin typeface="+mn-lt"/>
                <a:ea typeface="+mn-ea"/>
                <a:cs typeface="+mn-cs"/>
              </a:rPr>
              <a:t>  - Facilitate interactions, first between institutes and partnerships, then with others</a:t>
            </a:r>
          </a:p>
          <a:p>
            <a:r>
              <a:rPr lang="en-US" sz="1200" kern="1200" dirty="0" smtClean="0">
                <a:solidFill>
                  <a:schemeClr val="tx1"/>
                </a:solidFill>
                <a:effectLst/>
                <a:latin typeface="+mn-lt"/>
                <a:ea typeface="+mn-ea"/>
                <a:cs typeface="+mn-cs"/>
              </a:rPr>
              <a:t>  - Assessing emerging needs as a piece of the feedback loop between facilities, ASCR R&amp;D and </a:t>
            </a:r>
            <a:r>
              <a:rPr lang="en-US" sz="1200" kern="1200" dirty="0" err="1" smtClean="0">
                <a:solidFill>
                  <a:schemeClr val="tx1"/>
                </a:solidFill>
                <a:effectLst/>
                <a:latin typeface="+mn-lt"/>
                <a:ea typeface="+mn-ea"/>
                <a:cs typeface="+mn-cs"/>
              </a:rPr>
              <a:t>SciDAC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Next steps: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January, presentations from Institutes on capabilities.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February, first institute-partnership meeting, NE, to initiate discussions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POCs represent partnerships in their program</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21</a:t>
            </a:fld>
            <a:endParaRPr lang="en-US"/>
          </a:p>
        </p:txBody>
      </p:sp>
    </p:spTree>
    <p:extLst>
      <p:ext uri="{BB962C8B-B14F-4D97-AF65-F5344CB8AC3E}">
        <p14:creationId xmlns:p14="http://schemas.microsoft.com/office/powerpoint/2010/main" val="110356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Interesting times for DOE science.</a:t>
            </a:r>
          </a:p>
          <a:p>
            <a:r>
              <a:rPr lang="en-US" sz="1200" kern="1200" dirty="0" smtClean="0">
                <a:solidFill>
                  <a:schemeClr val="tx1"/>
                </a:solidFill>
                <a:effectLst/>
                <a:latin typeface="+mn-lt"/>
                <a:ea typeface="+mn-ea"/>
                <a:cs typeface="+mn-cs"/>
              </a:rPr>
              <a:t>- Using computing in new ways, not just simulations but also data-intensive and learning applications</a:t>
            </a:r>
          </a:p>
          <a:p>
            <a:r>
              <a:rPr lang="en-US" sz="1200" kern="1200" dirty="0" smtClean="0">
                <a:solidFill>
                  <a:schemeClr val="tx1"/>
                </a:solidFill>
                <a:effectLst/>
                <a:latin typeface="+mn-lt"/>
                <a:ea typeface="+mn-ea"/>
                <a:cs typeface="+mn-cs"/>
              </a:rPr>
              <a:t>- At the same time, interesting new directions on the system side</a:t>
            </a:r>
          </a:p>
          <a:p>
            <a:r>
              <a:rPr lang="en-US" sz="1200" kern="1200" dirty="0" smtClean="0">
                <a:solidFill>
                  <a:schemeClr val="tx1"/>
                </a:solidFill>
                <a:effectLst/>
                <a:latin typeface="+mn-lt"/>
                <a:ea typeface="+mn-ea"/>
                <a:cs typeface="+mn-cs"/>
              </a:rPr>
              <a:t>- Together these bring lots of CS and Data challenges</a:t>
            </a:r>
          </a:p>
          <a:p>
            <a:r>
              <a:rPr lang="en-US" sz="1200" kern="1200" dirty="0" smtClean="0">
                <a:solidFill>
                  <a:schemeClr val="tx1"/>
                </a:solidFill>
                <a:effectLst/>
                <a:latin typeface="+mn-lt"/>
                <a:ea typeface="+mn-ea"/>
                <a:cs typeface="+mn-cs"/>
              </a:rPr>
              <a:t>- Important not just to bring this expertise to bear but to coordinate that effort</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2</a:t>
            </a:fld>
            <a:endParaRPr lang="en-US"/>
          </a:p>
        </p:txBody>
      </p:sp>
    </p:spTree>
    <p:extLst>
      <p:ext uri="{BB962C8B-B14F-4D97-AF65-F5344CB8AC3E}">
        <p14:creationId xmlns:p14="http://schemas.microsoft.com/office/powerpoint/2010/main" val="461263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Thank the</a:t>
            </a:r>
            <a:r>
              <a:rPr lang="en-US" baseline="0" smtClean="0"/>
              <a:t> team.</a:t>
            </a:r>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22</a:t>
            </a:fld>
            <a:endParaRPr lang="en-US"/>
          </a:p>
        </p:txBody>
      </p:sp>
    </p:spTree>
    <p:extLst>
      <p:ext uri="{BB962C8B-B14F-4D97-AF65-F5344CB8AC3E}">
        <p14:creationId xmlns:p14="http://schemas.microsoft.com/office/powerpoint/2010/main" val="754628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Solve CS and data problems for Office of Science teams</a:t>
            </a:r>
          </a:p>
          <a:p>
            <a:r>
              <a:rPr lang="en-US" sz="1200" kern="1200" dirty="0" smtClean="0">
                <a:solidFill>
                  <a:schemeClr val="tx1"/>
                </a:solidFill>
                <a:effectLst/>
                <a:latin typeface="+mn-lt"/>
                <a:ea typeface="+mn-ea"/>
                <a:cs typeface="+mn-cs"/>
              </a:rPr>
              <a:t>- Enable them to make best use of current and upcoming systems for this wide variety of problems and codes</a:t>
            </a:r>
          </a:p>
          <a:p>
            <a:r>
              <a:rPr lang="en-US" sz="1200" kern="1200" dirty="0" smtClean="0">
                <a:solidFill>
                  <a:schemeClr val="tx1"/>
                </a:solidFill>
                <a:effectLst/>
                <a:latin typeface="+mn-lt"/>
                <a:ea typeface="+mn-ea"/>
                <a:cs typeface="+mn-cs"/>
              </a:rPr>
              <a:t>- The way we do this, and I'll speak more to this, is through technical expertise in key areas coordinated by multiple engagement and outreach activities</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3</a:t>
            </a:fld>
            <a:endParaRPr lang="en-US"/>
          </a:p>
        </p:txBody>
      </p:sp>
    </p:spTree>
    <p:extLst>
      <p:ext uri="{BB962C8B-B14F-4D97-AF65-F5344CB8AC3E}">
        <p14:creationId xmlns:p14="http://schemas.microsoft.com/office/powerpoint/2010/main" val="79222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This is our team. Lenny </a:t>
            </a:r>
            <a:r>
              <a:rPr lang="en-US" sz="1200" kern="1200" dirty="0" err="1" smtClean="0">
                <a:solidFill>
                  <a:schemeClr val="tx1"/>
                </a:solidFill>
                <a:effectLst/>
                <a:latin typeface="+mn-lt"/>
                <a:ea typeface="+mn-ea"/>
                <a:cs typeface="+mn-cs"/>
              </a:rPr>
              <a:t>Oliker</a:t>
            </a:r>
            <a:r>
              <a:rPr lang="en-US" sz="1200" kern="1200" dirty="0" smtClean="0">
                <a:solidFill>
                  <a:schemeClr val="tx1"/>
                </a:solidFill>
                <a:effectLst/>
                <a:latin typeface="+mn-lt"/>
                <a:ea typeface="+mn-ea"/>
                <a:cs typeface="+mn-cs"/>
              </a:rPr>
              <a:t> is my deputy, he led the SUPER Institute for some time in SciDAC-3.</a:t>
            </a:r>
          </a:p>
          <a:p>
            <a:r>
              <a:rPr lang="en-US" sz="1200" kern="1200" dirty="0" smtClean="0">
                <a:solidFill>
                  <a:schemeClr val="tx1"/>
                </a:solidFill>
                <a:effectLst/>
                <a:latin typeface="+mn-lt"/>
                <a:ea typeface="+mn-ea"/>
                <a:cs typeface="+mn-cs"/>
              </a:rPr>
              <a:t>- Set of experts: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AA7A1A-8011-3A42-91B8-EE1BD44E4455}" type="slidenum">
              <a:rPr lang="en-US" smtClean="0"/>
              <a:t>4</a:t>
            </a:fld>
            <a:endParaRPr lang="en-US"/>
          </a:p>
        </p:txBody>
      </p:sp>
    </p:spTree>
    <p:extLst>
      <p:ext uri="{BB962C8B-B14F-4D97-AF65-F5344CB8AC3E}">
        <p14:creationId xmlns:p14="http://schemas.microsoft.com/office/powerpoint/2010/main" val="196029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Gives you a feel for the technical breadth of the project.</a:t>
            </a:r>
          </a:p>
          <a:p>
            <a:r>
              <a:rPr lang="en-US" sz="1200" kern="1200" dirty="0" smtClean="0">
                <a:solidFill>
                  <a:schemeClr val="tx1"/>
                </a:solidFill>
                <a:effectLst/>
                <a:latin typeface="+mn-lt"/>
                <a:ea typeface="+mn-ea"/>
                <a:cs typeface="+mn-cs"/>
              </a:rPr>
              <a:t>- I'm going to dive into these technology areas over the next few slides.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3EAA7A1A-8011-3A42-91B8-EE1BD44E4455}" type="slidenum">
              <a:rPr lang="en-US" smtClean="0"/>
              <a:t>5</a:t>
            </a:fld>
            <a:endParaRPr lang="en-US"/>
          </a:p>
        </p:txBody>
      </p:sp>
    </p:spTree>
    <p:extLst>
      <p:ext uri="{BB962C8B-B14F-4D97-AF65-F5344CB8AC3E}">
        <p14:creationId xmlns:p14="http://schemas.microsoft.com/office/powerpoint/2010/main" val="113781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First technology focus area</a:t>
            </a:r>
          </a:p>
          <a:p>
            <a:r>
              <a:rPr lang="en-US" sz="1200" kern="1200" dirty="0" smtClean="0">
                <a:solidFill>
                  <a:schemeClr val="tx1"/>
                </a:solidFill>
                <a:effectLst/>
                <a:latin typeface="+mn-lt"/>
                <a:ea typeface="+mn-ea"/>
                <a:cs typeface="+mn-cs"/>
              </a:rPr>
              <a:t>- Technologies here help us extract knowledge from data via a variety of techniques</a:t>
            </a:r>
          </a:p>
          <a:p>
            <a:r>
              <a:rPr lang="en-US" sz="1200" kern="1200" dirty="0" smtClean="0">
                <a:solidFill>
                  <a:schemeClr val="tx1"/>
                </a:solidFill>
                <a:effectLst/>
                <a:latin typeface="+mn-lt"/>
                <a:ea typeface="+mn-ea"/>
                <a:cs typeface="+mn-cs"/>
              </a:rPr>
              <a:t>- Advanced methods: Techniques familiar with from their application in simulation-based science</a:t>
            </a:r>
          </a:p>
          <a:p>
            <a:r>
              <a:rPr lang="en-US" sz="1200" kern="1200" dirty="0" smtClean="0">
                <a:solidFill>
                  <a:schemeClr val="tx1"/>
                </a:solidFill>
                <a:effectLst/>
                <a:latin typeface="+mn-lt"/>
                <a:ea typeface="+mn-ea"/>
                <a:cs typeface="+mn-cs"/>
              </a:rPr>
              <a:t>- Infrastructure work designed to help couple science codes with analysis, scale to new platforms</a:t>
            </a:r>
          </a:p>
          <a:p>
            <a:r>
              <a:rPr lang="en-US" sz="1200" kern="1200" dirty="0" smtClean="0">
                <a:solidFill>
                  <a:schemeClr val="tx1"/>
                </a:solidFill>
                <a:effectLst/>
                <a:latin typeface="+mn-lt"/>
                <a:ea typeface="+mn-ea"/>
                <a:cs typeface="+mn-cs"/>
              </a:rPr>
              <a:t>- Set of activities to bring learning approaches to bear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On the right is an example from a SciDAC-3 BES pilot activity</a:t>
            </a:r>
          </a:p>
          <a:p>
            <a:r>
              <a:rPr lang="en-US" sz="1200" kern="1200" dirty="0" smtClean="0">
                <a:solidFill>
                  <a:schemeClr val="tx1"/>
                </a:solidFill>
                <a:effectLst/>
                <a:latin typeface="+mn-lt"/>
                <a:ea typeface="+mn-ea"/>
                <a:cs typeface="+mn-cs"/>
              </a:rPr>
              <a:t>  - optical microscope image on the left for orientation</a:t>
            </a:r>
          </a:p>
          <a:p>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ptychographic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tieko</a:t>
            </a:r>
            <a:r>
              <a:rPr lang="en-US" sz="1200" kern="1200" dirty="0" smtClean="0">
                <a:solidFill>
                  <a:schemeClr val="tx1"/>
                </a:solidFill>
                <a:effectLst/>
                <a:latin typeface="+mn-lt"/>
                <a:ea typeface="+mn-ea"/>
                <a:cs typeface="+mn-cs"/>
              </a:rPr>
              <a:t>-graphic") reconstruction on the right</a:t>
            </a:r>
          </a:p>
          <a:p>
            <a:r>
              <a:rPr lang="en-US" sz="1200" kern="1200" dirty="0" smtClean="0">
                <a:solidFill>
                  <a:schemeClr val="tx1"/>
                </a:solidFill>
                <a:effectLst/>
                <a:latin typeface="+mn-lt"/>
                <a:ea typeface="+mn-ea"/>
                <a:cs typeface="+mn-cs"/>
              </a:rPr>
              <a:t>  - activity employed new algorithms and GPUs to generate these images faster than data is acquired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It's </a:t>
            </a:r>
            <a:r>
              <a:rPr lang="en-US" sz="1200" b="0" i="0" kern="1200" dirty="0" smtClean="0">
                <a:solidFill>
                  <a:schemeClr val="tx1"/>
                </a:solidFill>
                <a:effectLst/>
                <a:latin typeface="+mn-lt"/>
                <a:ea typeface="+mn-ea"/>
                <a:cs typeface="+mn-cs"/>
              </a:rPr>
              <a:t>an optical microscopy image of a gold resolution target, sometimes referred to as a Siemens star pattern. We imaged the area highlighted by the red square using hard x-rays and were able to resolve high resolution structures (30nm) that are not visible in the optical image. The analysis ran on a single GPU and was 88% faster than data acquisition, i.e. using a single GPU we could keep up with the X-ray imaging experiment, providing real-time feedback to APS users. The computation scales to multi-GPU systems almost linearly if datasets exceed GPU memory capacity.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Maybe Tom can find it, hint, it was in one of our highlight slides submitted to Lucy and </a:t>
            </a:r>
            <a:r>
              <a:rPr lang="en-US" sz="1200" b="0" i="0" kern="1200" dirty="0" err="1" smtClean="0">
                <a:solidFill>
                  <a:schemeClr val="tx1"/>
                </a:solidFill>
                <a:effectLst/>
                <a:latin typeface="+mn-lt"/>
                <a:ea typeface="+mn-ea"/>
                <a:cs typeface="+mn-cs"/>
              </a:rPr>
              <a:t>Eliane</a:t>
            </a:r>
            <a:r>
              <a:rPr lang="en-US" sz="1200" b="0" i="0" kern="1200" dirty="0" smtClean="0">
                <a:solidFill>
                  <a:schemeClr val="tx1"/>
                </a:solidFill>
                <a:effectLst/>
                <a:latin typeface="+mn-lt"/>
                <a:ea typeface="+mn-ea"/>
                <a:cs typeface="+mn-cs"/>
              </a:rPr>
              <a:t>. The optical image is a direct image, like any camera acquired image, and did not use x-rays or </a:t>
            </a:r>
            <a:r>
              <a:rPr lang="en-US" sz="1200" b="0" i="0" kern="1200" dirty="0" err="1" smtClean="0">
                <a:solidFill>
                  <a:schemeClr val="tx1"/>
                </a:solidFill>
                <a:effectLst/>
                <a:latin typeface="+mn-lt"/>
                <a:ea typeface="+mn-ea"/>
                <a:cs typeface="+mn-cs"/>
              </a:rPr>
              <a:t>ptychography</a:t>
            </a:r>
            <a:r>
              <a:rPr lang="en-US" sz="1200" b="0" i="0" kern="1200" dirty="0" smtClean="0">
                <a:solidFill>
                  <a:schemeClr val="tx1"/>
                </a:solidFill>
                <a:effectLst/>
                <a:latin typeface="+mn-lt"/>
                <a:ea typeface="+mn-ea"/>
                <a:cs typeface="+mn-cs"/>
              </a:rPr>
              <a:t>. It was just used as a reference to point out the part imaged with </a:t>
            </a:r>
            <a:r>
              <a:rPr lang="en-US" sz="1200" b="0" i="0" kern="1200" dirty="0" err="1" smtClean="0">
                <a:solidFill>
                  <a:schemeClr val="tx1"/>
                </a:solidFill>
                <a:effectLst/>
                <a:latin typeface="+mn-lt"/>
                <a:ea typeface="+mn-ea"/>
                <a:cs typeface="+mn-cs"/>
              </a:rPr>
              <a:t>xray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Ptychography</a:t>
            </a:r>
            <a:r>
              <a:rPr lang="en-US" sz="1200" b="0" i="0" kern="1200" dirty="0" smtClean="0">
                <a:solidFill>
                  <a:schemeClr val="tx1"/>
                </a:solidFill>
                <a:effectLst/>
                <a:latin typeface="+mn-lt"/>
                <a:ea typeface="+mn-ea"/>
                <a:cs typeface="+mn-cs"/>
              </a:rPr>
              <a:t>. Yes, it was one of the first result of the ASCR/BES pilot project.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7</a:t>
            </a:fld>
            <a:endParaRPr lang="en-US"/>
          </a:p>
        </p:txBody>
      </p:sp>
    </p:spTree>
    <p:extLst>
      <p:ext uri="{BB962C8B-B14F-4D97-AF65-F5344CB8AC3E}">
        <p14:creationId xmlns:p14="http://schemas.microsoft.com/office/powerpoint/2010/main" val="106302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Another SciDAC-3 example, this time from fusion science</a:t>
            </a:r>
          </a:p>
          <a:p>
            <a:r>
              <a:rPr lang="en-US" sz="1200" kern="1200" dirty="0" smtClean="0">
                <a:solidFill>
                  <a:schemeClr val="tx1"/>
                </a:solidFill>
                <a:effectLst/>
                <a:latin typeface="+mn-lt"/>
                <a:ea typeface="+mn-ea"/>
                <a:cs typeface="+mn-cs"/>
              </a:rPr>
              <a:t>- This example highlights the value of transforming data from one representation to another</a:t>
            </a:r>
          </a:p>
          <a:p>
            <a:r>
              <a:rPr lang="en-US" sz="1200" kern="1200" dirty="0" smtClean="0">
                <a:solidFill>
                  <a:schemeClr val="tx1"/>
                </a:solidFill>
                <a:effectLst/>
                <a:latin typeface="+mn-lt"/>
                <a:ea typeface="+mn-ea"/>
                <a:cs typeface="+mn-cs"/>
              </a:rPr>
              <a:t>- In this case from hundreds of millions of particles, or more, into a vector field</a:t>
            </a:r>
          </a:p>
          <a:p>
            <a:r>
              <a:rPr lang="en-US" sz="1200" kern="1200" dirty="0" smtClean="0">
                <a:solidFill>
                  <a:schemeClr val="tx1"/>
                </a:solidFill>
                <a:effectLst/>
                <a:latin typeface="+mn-lt"/>
                <a:ea typeface="+mn-ea"/>
                <a:cs typeface="+mn-cs"/>
              </a:rPr>
              <a:t>- Dramatic data reduction, means more time steps can be retained for analysis</a:t>
            </a:r>
          </a:p>
          <a:p>
            <a:r>
              <a:rPr lang="en-US" sz="1200" kern="1200" dirty="0" smtClean="0">
                <a:solidFill>
                  <a:schemeClr val="tx1"/>
                </a:solidFill>
                <a:effectLst/>
                <a:latin typeface="+mn-lt"/>
                <a:ea typeface="+mn-ea"/>
                <a:cs typeface="+mn-cs"/>
              </a:rPr>
              <a:t>- Worked with the science team to understand and bound error</a:t>
            </a:r>
          </a:p>
          <a:p>
            <a:r>
              <a:rPr lang="en-US" sz="1200" kern="1200" dirty="0" smtClean="0">
                <a:solidFill>
                  <a:schemeClr val="tx1"/>
                </a:solidFill>
                <a:effectLst/>
                <a:latin typeface="+mn-lt"/>
                <a:ea typeface="+mn-ea"/>
                <a:cs typeface="+mn-cs"/>
              </a:rPr>
              <a:t>- Very special form of compression, something we're seeing more of in response to architectural change.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XGC1 </a:t>
            </a:r>
            <a:r>
              <a:rPr lang="en-US" sz="1200" kern="1200" dirty="0" smtClean="0">
                <a:solidFill>
                  <a:schemeClr val="tx1"/>
                </a:solidFill>
                <a:effectLst/>
                <a:latin typeface="+mn-lt"/>
                <a:ea typeface="+mn-ea"/>
                <a:cs typeface="+mn-cs"/>
              </a:rPr>
              <a:t>fusion simulation code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Particle</a:t>
            </a:r>
            <a:r>
              <a:rPr lang="en-US" sz="1200" kern="1200" baseline="0" dirty="0" smtClean="0">
                <a:solidFill>
                  <a:schemeClr val="tx1"/>
                </a:solidFill>
                <a:effectLst/>
                <a:latin typeface="+mn-lt"/>
                <a:ea typeface="+mn-ea"/>
                <a:cs typeface="+mn-cs"/>
              </a:rPr>
              <a:t> code, very large number of particles to achieve fidelity of computation.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dirty="0" smtClean="0">
                <a:solidFill>
                  <a:prstClr val="black"/>
                </a:solidFill>
              </a:rPr>
              <a:t>(A) Boxplots of the differences in area of a </a:t>
            </a:r>
            <a:r>
              <a:rPr lang="en-US" sz="1200" b="1" i="1" dirty="0" err="1" smtClean="0">
                <a:solidFill>
                  <a:prstClr val="black"/>
                </a:solidFill>
              </a:rPr>
              <a:t>Poincarè</a:t>
            </a:r>
            <a:r>
              <a:rPr lang="en-US" sz="1200" b="1" i="1" dirty="0" smtClean="0">
                <a:solidFill>
                  <a:prstClr val="black"/>
                </a:solidFill>
              </a:rPr>
              <a:t> plot generated from full resolution particle data and a </a:t>
            </a:r>
            <a:r>
              <a:rPr lang="en-US" sz="1200" b="1" i="1" dirty="0" err="1" smtClean="0">
                <a:solidFill>
                  <a:prstClr val="black"/>
                </a:solidFill>
              </a:rPr>
              <a:t>Poincarè</a:t>
            </a:r>
            <a:r>
              <a:rPr lang="en-US" sz="1200" b="1" i="1" dirty="0" smtClean="0">
                <a:solidFill>
                  <a:prstClr val="black"/>
                </a:solidFill>
              </a:rPr>
              <a:t> plot generated from the binned vector field data for one studied mesh size. (B) The corresponding </a:t>
            </a:r>
            <a:r>
              <a:rPr lang="en-US" sz="1200" b="1" i="1" dirty="0" err="1" smtClean="0">
                <a:solidFill>
                  <a:prstClr val="black"/>
                </a:solidFill>
              </a:rPr>
              <a:t>Poincarè</a:t>
            </a:r>
            <a:r>
              <a:rPr lang="en-US" sz="1200" b="1" i="1" dirty="0" smtClean="0">
                <a:solidFill>
                  <a:prstClr val="black"/>
                </a:solidFill>
              </a:rPr>
              <a:t> plot for the test using 300M particles. Reduced data is shown in black, original resolution data is shown in blue. This test represents an error of approximately 1% represented in 89 MB, reduced from 500 GB of original particle data. (Image Credit James Kress)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situ visualization is an enabling technique, but can cause challenges in environments with constrained resources. A typical use case with constrained resources is an in situ environment. Some visualization routines require very high temporal fidelity to produce correct results, posing a challenge depending on machine architecture and the simulation type. For our use case, XGC1, the simulation output is too large to be held in memory for long, meaning a visualization routine operating on this data every time step would cause the simulation to stall. To bypass this large data issue, we are working with data transformation and data precision techniques to reduce the size of the data needed to perform visualizations. This means that the simulation will be able to proceed while visualization algorithms will be given access to a greater temporal data fidelity. We study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converting particle data to a vector representation to drastically reduce data size.  To evaluate this transformation we utilize four different error metrics to allow us to bound the error coming from the representation change: Poincare contour error, Poincare center error, streamline end point error, and </a:t>
            </a:r>
            <a:r>
              <a:rPr lang="en-US" sz="1200" kern="1200" dirty="0" err="1" smtClean="0">
                <a:solidFill>
                  <a:schemeClr val="tx1"/>
                </a:solidFill>
                <a:effectLst/>
                <a:latin typeface="+mn-lt"/>
                <a:ea typeface="+mn-ea"/>
                <a:cs typeface="+mn-cs"/>
              </a:rPr>
              <a:t>pathline</a:t>
            </a:r>
            <a:r>
              <a:rPr lang="en-US" sz="1200" kern="1200" dirty="0" smtClean="0">
                <a:solidFill>
                  <a:schemeClr val="tx1"/>
                </a:solidFill>
                <a:effectLst/>
                <a:latin typeface="+mn-lt"/>
                <a:ea typeface="+mn-ea"/>
                <a:cs typeface="+mn-cs"/>
              </a:rPr>
              <a:t> end point error.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p>
          <a:p>
            <a:r>
              <a:rPr lang="en-US" sz="800" dirty="0" smtClean="0">
                <a:solidFill>
                  <a:srgbClr val="106636"/>
                </a:solidFill>
              </a:rPr>
              <a:t>J. Kress, R. Michael Churchill, S. </a:t>
            </a:r>
            <a:r>
              <a:rPr lang="en-US" sz="800" dirty="0" err="1" smtClean="0">
                <a:solidFill>
                  <a:srgbClr val="106636"/>
                </a:solidFill>
              </a:rPr>
              <a:t>Klasky</a:t>
            </a:r>
            <a:r>
              <a:rPr lang="en-US" sz="800" dirty="0" smtClean="0">
                <a:solidFill>
                  <a:srgbClr val="106636"/>
                </a:solidFill>
              </a:rPr>
              <a:t>, M. Kim, H. Childs, D. </a:t>
            </a:r>
            <a:r>
              <a:rPr lang="en-US" sz="800" dirty="0" err="1" smtClean="0">
                <a:solidFill>
                  <a:srgbClr val="106636"/>
                </a:solidFill>
              </a:rPr>
              <a:t>Pugmire</a:t>
            </a:r>
            <a:r>
              <a:rPr lang="en-US" sz="800" dirty="0" smtClean="0">
                <a:solidFill>
                  <a:srgbClr val="106636"/>
                </a:solidFill>
              </a:rPr>
              <a:t>, In Situ Processing on Upcoming Supercomputers, Supercomputing Frontiers and Innovations, December 2016</a:t>
            </a:r>
          </a:p>
          <a:p>
            <a:endParaRPr lang="en-US" sz="600" i="1" dirty="0" smtClean="0">
              <a:solidFill>
                <a:srgbClr val="106636"/>
              </a:solidFill>
            </a:endParaRPr>
          </a:p>
          <a:p>
            <a:r>
              <a:rPr lang="en-US" sz="800" i="1" dirty="0" smtClean="0">
                <a:solidFill>
                  <a:srgbClr val="106636"/>
                </a:solidFill>
              </a:rPr>
              <a:t>Submitted:  </a:t>
            </a:r>
            <a:r>
              <a:rPr lang="en-US" sz="800" dirty="0" smtClean="0">
                <a:solidFill>
                  <a:srgbClr val="106636"/>
                </a:solidFill>
              </a:rPr>
              <a:t>J. Kress, J. Choi, S. </a:t>
            </a:r>
            <a:r>
              <a:rPr lang="en-US" sz="800" dirty="0" err="1" smtClean="0">
                <a:solidFill>
                  <a:srgbClr val="106636"/>
                </a:solidFill>
              </a:rPr>
              <a:t>Klasky</a:t>
            </a:r>
            <a:r>
              <a:rPr lang="en-US" sz="800" dirty="0" smtClean="0">
                <a:solidFill>
                  <a:srgbClr val="106636"/>
                </a:solidFill>
              </a:rPr>
              <a:t>, R. Michael Churchill, H. Childs, D. </a:t>
            </a:r>
            <a:r>
              <a:rPr lang="en-US" sz="800" dirty="0" err="1" smtClean="0">
                <a:solidFill>
                  <a:srgbClr val="106636"/>
                </a:solidFill>
              </a:rPr>
              <a:t>Pugmire</a:t>
            </a:r>
            <a:r>
              <a:rPr lang="en-US" sz="800" dirty="0" smtClean="0">
                <a:solidFill>
                  <a:srgbClr val="106636"/>
                </a:solidFill>
              </a:rPr>
              <a:t>, Binning Based Data Reduction for Vector Field Data of a Particle-In-Cell Fusion Simulation,  IEEE Symposium on Large Data Analysis and Visualization, 2017</a:t>
            </a:r>
            <a:endParaRPr lang="en-US" sz="800" i="1" dirty="0" smtClean="0">
              <a:solidFill>
                <a:srgbClr val="106636"/>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8</a:t>
            </a:fld>
            <a:endParaRPr lang="en-US"/>
          </a:p>
        </p:txBody>
      </p:sp>
    </p:spTree>
    <p:extLst>
      <p:ext uri="{BB962C8B-B14F-4D97-AF65-F5344CB8AC3E}">
        <p14:creationId xmlns:p14="http://schemas.microsoft.com/office/powerpoint/2010/main" val="181848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Machine learning and deep learning are hot topics</a:t>
            </a:r>
          </a:p>
          <a:p>
            <a:r>
              <a:rPr lang="en-US" sz="1200" kern="1200" dirty="0" smtClean="0">
                <a:solidFill>
                  <a:schemeClr val="tx1"/>
                </a:solidFill>
                <a:effectLst/>
                <a:latin typeface="+mn-lt"/>
                <a:ea typeface="+mn-ea"/>
                <a:cs typeface="+mn-cs"/>
              </a:rPr>
              <a:t>- This slide highlights some of our prior work in application of learning to science and engineering applications</a:t>
            </a:r>
          </a:p>
          <a:p>
            <a:r>
              <a:rPr lang="en-US" sz="1200" kern="1200" dirty="0" smtClean="0">
                <a:solidFill>
                  <a:schemeClr val="tx1"/>
                </a:solidFill>
                <a:effectLst/>
                <a:latin typeface="+mn-lt"/>
                <a:ea typeface="+mn-ea"/>
                <a:cs typeface="+mn-cs"/>
              </a:rPr>
              <a:t>- Includes</a:t>
            </a:r>
          </a:p>
          <a:p>
            <a:r>
              <a:rPr lang="en-US" sz="1200" kern="1200" dirty="0" smtClean="0">
                <a:solidFill>
                  <a:schemeClr val="tx1"/>
                </a:solidFill>
                <a:effectLst/>
                <a:latin typeface="+mn-lt"/>
                <a:ea typeface="+mn-ea"/>
                <a:cs typeface="+mn-cs"/>
              </a:rPr>
              <a:t>  - object identification for LHC and APS users </a:t>
            </a:r>
          </a:p>
          <a:p>
            <a:r>
              <a:rPr lang="en-US" sz="1200" kern="1200" dirty="0" smtClean="0">
                <a:solidFill>
                  <a:schemeClr val="tx1"/>
                </a:solidFill>
                <a:effectLst/>
                <a:latin typeface="+mn-lt"/>
                <a:ea typeface="+mn-ea"/>
                <a:cs typeface="+mn-cs"/>
              </a:rPr>
              <a:t>  - surrogate modeling in LAMMPS, for atomic-scale modeling</a:t>
            </a:r>
          </a:p>
          <a:p>
            <a:r>
              <a:rPr lang="en-US" sz="1200" kern="1200" dirty="0" smtClean="0">
                <a:solidFill>
                  <a:schemeClr val="tx1"/>
                </a:solidFill>
                <a:effectLst/>
                <a:latin typeface="+mn-lt"/>
                <a:ea typeface="+mn-ea"/>
                <a:cs typeface="+mn-cs"/>
              </a:rPr>
              <a:t>  - performance and power prediction for applications on HPC systems</a:t>
            </a:r>
          </a:p>
          <a:p>
            <a:r>
              <a:rPr lang="en-US" sz="1200" kern="1200" dirty="0" smtClean="0">
                <a:solidFill>
                  <a:schemeClr val="tx1"/>
                </a:solidFill>
                <a:effectLst/>
                <a:latin typeface="+mn-lt"/>
                <a:ea typeface="+mn-ea"/>
                <a:cs typeface="+mn-cs"/>
              </a:rPr>
              <a:t>  - ML approaches to accelerate design space exploration in vehicle technology contexts</a:t>
            </a:r>
          </a:p>
          <a:p>
            <a:endParaRPr lang="en-US" dirty="0" smtClean="0"/>
          </a:p>
          <a:p>
            <a:r>
              <a:rPr lang="en-US" dirty="0" smtClean="0"/>
              <a:t>---</a:t>
            </a:r>
          </a:p>
          <a:p>
            <a:r>
              <a:rPr lang="en-US" dirty="0" smtClean="0"/>
              <a:t>Image </a:t>
            </a:r>
            <a:r>
              <a:rPr lang="en-US" dirty="0" smtClean="0"/>
              <a:t>data</a:t>
            </a:r>
            <a:r>
              <a:rPr lang="en-US" baseline="0" dirty="0" smtClean="0"/>
              <a:t> analysis for </a:t>
            </a:r>
            <a:r>
              <a:rPr lang="en-US" dirty="0" smtClean="0"/>
              <a:t>LHC and APS:</a:t>
            </a:r>
          </a:p>
          <a:p>
            <a:endParaRPr lang="en-US" dirty="0" smtClean="0"/>
          </a:p>
          <a:p>
            <a:r>
              <a:rPr lang="en-US" dirty="0" smtClean="0"/>
              <a:t>In this work, we are developing deep learning approaches</a:t>
            </a:r>
            <a:r>
              <a:rPr lang="en-US" baseline="0" dirty="0" smtClean="0"/>
              <a:t> for object identification and image classification for image datasets from ATLAS experiments from LHC and Advanced Photon Source at Argonne. In particular, we are adopting 2d and 3d convolutional neural nets and scaling them on leadership class machines for training and inference.</a:t>
            </a:r>
          </a:p>
          <a:p>
            <a:endParaRPr lang="en-US" dirty="0" smtClean="0"/>
          </a:p>
          <a:p>
            <a:r>
              <a:rPr lang="en-US" dirty="0" smtClean="0"/>
              <a:t>Molecular dynamics</a:t>
            </a:r>
            <a:r>
              <a:rPr lang="en-US" baseline="0" dirty="0" smtClean="0"/>
              <a:t> </a:t>
            </a:r>
            <a:r>
              <a:rPr lang="en-US" dirty="0" smtClean="0"/>
              <a:t>simulation:</a:t>
            </a:r>
          </a:p>
          <a:p>
            <a:endParaRPr lang="en-US" dirty="0" smtClean="0"/>
          </a:p>
          <a:p>
            <a:r>
              <a:rPr lang="en-US" dirty="0" smtClean="0"/>
              <a:t>Traditionally, atomic-scale materials models have taken years to develop, and researchers have had to rely largely on their own intuition to identify the parameters on which a model would be built. We are developing an iterative parallel algorithm that builds surrogate models for</a:t>
            </a:r>
            <a:r>
              <a:rPr lang="en-US" baseline="0" dirty="0" smtClean="0"/>
              <a:t> LAMMPS simulator</a:t>
            </a:r>
            <a:r>
              <a:rPr lang="en-US" dirty="0" smtClean="0"/>
              <a:t>. We tailor to our unique parallel environment an active learning heuristic popular in the literature on the sequential design of computer experiments in order to identify the MD simulations that will</a:t>
            </a:r>
            <a:r>
              <a:rPr lang="en-US" baseline="0" dirty="0" smtClean="0"/>
              <a:t> satisfy domain scientists constraints, </a:t>
            </a:r>
            <a:r>
              <a:rPr lang="en-US" dirty="0" smtClean="0"/>
              <a:t>whose evaluations have the best potential to improve the surrogate.</a:t>
            </a:r>
          </a:p>
          <a:p>
            <a:endParaRPr lang="en-US" dirty="0" smtClean="0"/>
          </a:p>
          <a:p>
            <a:r>
              <a:rPr lang="en-US" dirty="0" smtClean="0"/>
              <a:t>HPC:</a:t>
            </a:r>
          </a:p>
          <a:p>
            <a:r>
              <a:rPr lang="en-US" dirty="0" smtClean="0"/>
              <a:t>We developed</a:t>
            </a:r>
            <a:r>
              <a:rPr lang="en-US" baseline="0" dirty="0" smtClean="0"/>
              <a:t> </a:t>
            </a:r>
            <a:r>
              <a:rPr lang="en-US" dirty="0" smtClean="0"/>
              <a:t>an automated, end-to-end modeling framework called </a:t>
            </a:r>
            <a:r>
              <a:rPr lang="en-US" dirty="0" err="1" smtClean="0"/>
              <a:t>AutoMOMML</a:t>
            </a:r>
            <a:r>
              <a:rPr lang="en-US" baseline="0" dirty="0" smtClean="0"/>
              <a:t>. It </a:t>
            </a:r>
            <a:r>
              <a:rPr lang="en-US" dirty="0" smtClean="0"/>
              <a:t>employs a pipeline of statistical approaches in a systematic way to automate the predictive modeling HPC such</a:t>
            </a:r>
            <a:r>
              <a:rPr lang="en-US" baseline="0" dirty="0" smtClean="0"/>
              <a:t> as </a:t>
            </a:r>
            <a:r>
              <a:rPr lang="en-US" dirty="0" smtClean="0"/>
              <a:t>modeling </a:t>
            </a:r>
            <a:r>
              <a:rPr lang="en-US" baseline="0" dirty="0" smtClean="0"/>
              <a:t>performance, power, and energy</a:t>
            </a:r>
            <a:r>
              <a:rPr lang="en-US" dirty="0" smtClean="0"/>
              <a:t>. The framework identifies the important variables, and selects and tunes the learning algorithms to model the required objectives based on hardware and application characteristics.</a:t>
            </a:r>
          </a:p>
          <a:p>
            <a:endParaRPr lang="en-US" dirty="0" smtClean="0"/>
          </a:p>
          <a:p>
            <a:r>
              <a:rPr lang="en-US" dirty="0" smtClean="0"/>
              <a:t>Urban mobility planning and vehicle technology assessment:</a:t>
            </a:r>
          </a:p>
          <a:p>
            <a:endParaRPr lang="en-US" dirty="0" smtClean="0"/>
          </a:p>
          <a:p>
            <a:r>
              <a:rPr lang="en-US" dirty="0" smtClean="0"/>
              <a:t>Distributed and parallel computing is one approach to accelerating simulation in vehicle technology assessment. Another approach is to use machine</a:t>
            </a:r>
            <a:r>
              <a:rPr lang="en-US" baseline="0" dirty="0" smtClean="0"/>
              <a:t> learning </a:t>
            </a:r>
            <a:r>
              <a:rPr lang="en-US" dirty="0" smtClean="0"/>
              <a:t>to reduce</a:t>
            </a:r>
            <a:r>
              <a:rPr lang="en-US" baseline="0" dirty="0" smtClean="0"/>
              <a:t> </a:t>
            </a:r>
            <a:r>
              <a:rPr lang="en-US" dirty="0" smtClean="0"/>
              <a:t>the number of simulations to be run and develop an algorithm to populate the complete vehicle technology</a:t>
            </a:r>
            <a:r>
              <a:rPr lang="en-US" baseline="0" dirty="0" smtClean="0"/>
              <a:t> </a:t>
            </a:r>
            <a:r>
              <a:rPr lang="en-US" dirty="0" smtClean="0"/>
              <a:t>database from a subset of simulations using predictive modeling. With Argonne’s Energy Systems</a:t>
            </a:r>
            <a:r>
              <a:rPr lang="en-US" baseline="0" dirty="0" smtClean="0"/>
              <a:t> researches, we are developing ML approaches to reduce the number of simulations. We are also extending ML approaches for traffic modeling and prediction.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22700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Second technology focus area</a:t>
            </a:r>
          </a:p>
          <a:p>
            <a:r>
              <a:rPr lang="en-US" sz="1200" kern="1200" dirty="0" smtClean="0">
                <a:solidFill>
                  <a:schemeClr val="tx1"/>
                </a:solidFill>
                <a:effectLst/>
                <a:latin typeface="+mn-lt"/>
                <a:ea typeface="+mn-ea"/>
                <a:cs typeface="+mn-cs"/>
              </a:rPr>
              <a:t>- Here we're targeting productivity and correctness on current and upcoming platforms</a:t>
            </a:r>
          </a:p>
          <a:p>
            <a:r>
              <a:rPr lang="en-US" sz="1200" kern="1200" dirty="0" smtClean="0">
                <a:solidFill>
                  <a:schemeClr val="tx1"/>
                </a:solidFill>
                <a:effectLst/>
                <a:latin typeface="+mn-lt"/>
                <a:ea typeface="+mn-ea"/>
                <a:cs typeface="+mn-cs"/>
              </a:rPr>
              <a:t>- Recognizing that we have new users who will need assistance, and veterans who need help with particular hardware</a:t>
            </a:r>
          </a:p>
          <a:p>
            <a:r>
              <a:rPr lang="en-US" sz="1200" kern="1200" dirty="0" smtClean="0">
                <a:solidFill>
                  <a:schemeClr val="tx1"/>
                </a:solidFill>
                <a:effectLst/>
                <a:latin typeface="+mn-lt"/>
                <a:ea typeface="+mn-ea"/>
                <a:cs typeface="+mn-cs"/>
              </a:rPr>
              <a:t>- Performance modeling and analysis help us pinpoint opportunities</a:t>
            </a:r>
          </a:p>
          <a:p>
            <a:r>
              <a:rPr lang="en-US" sz="1200" kern="1200" dirty="0" smtClean="0">
                <a:solidFill>
                  <a:schemeClr val="tx1"/>
                </a:solidFill>
                <a:effectLst/>
                <a:latin typeface="+mn-lt"/>
                <a:ea typeface="+mn-ea"/>
                <a:cs typeface="+mn-cs"/>
              </a:rPr>
              <a:t>- Code generation and auto-tuning help codes more efficiently be adapted</a:t>
            </a:r>
          </a:p>
          <a:p>
            <a:r>
              <a:rPr lang="en-US" sz="1200" kern="1200" dirty="0" smtClean="0">
                <a:solidFill>
                  <a:schemeClr val="tx1"/>
                </a:solidFill>
                <a:effectLst/>
                <a:latin typeface="+mn-lt"/>
                <a:ea typeface="+mn-ea"/>
                <a:cs typeface="+mn-cs"/>
              </a:rPr>
              <a:t>- Portability options help build codes that are more nimble with respect to change of platforms</a:t>
            </a:r>
          </a:p>
          <a:p>
            <a:r>
              <a:rPr lang="en-US" sz="1200" kern="1200" dirty="0" smtClean="0">
                <a:solidFill>
                  <a:schemeClr val="tx1"/>
                </a:solidFill>
                <a:effectLst/>
                <a:latin typeface="+mn-lt"/>
                <a:ea typeface="+mn-ea"/>
                <a:cs typeface="+mn-cs"/>
              </a:rPr>
              <a:t>- Correctness work helps ensure that all these modifications still give us the right answers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On the right is a depiction of Papyrus</a:t>
            </a:r>
          </a:p>
          <a:p>
            <a:r>
              <a:rPr lang="en-US" sz="1200" kern="1200" dirty="0" smtClean="0">
                <a:solidFill>
                  <a:schemeClr val="tx1"/>
                </a:solidFill>
                <a:effectLst/>
                <a:latin typeface="+mn-lt"/>
                <a:ea typeface="+mn-ea"/>
                <a:cs typeface="+mn-cs"/>
              </a:rPr>
              <a:t>  - a system for providing a set of distributed container abstractions on top of a variety of different hardware classes</a:t>
            </a:r>
          </a:p>
          <a:p>
            <a:r>
              <a:rPr lang="en-US" sz="1200" kern="1200" dirty="0" smtClean="0">
                <a:solidFill>
                  <a:schemeClr val="tx1"/>
                </a:solidFill>
                <a:effectLst/>
                <a:latin typeface="+mn-lt"/>
                <a:ea typeface="+mn-ea"/>
                <a:cs typeface="+mn-cs"/>
              </a:rPr>
              <a:t>  - provides some alternative ways of incorporating memory technologies into codes</a:t>
            </a:r>
          </a:p>
          <a:p>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10</a:t>
            </a:fld>
            <a:endParaRPr lang="en-US"/>
          </a:p>
        </p:txBody>
      </p:sp>
    </p:spTree>
    <p:extLst>
      <p:ext uri="{BB962C8B-B14F-4D97-AF65-F5344CB8AC3E}">
        <p14:creationId xmlns:p14="http://schemas.microsoft.com/office/powerpoint/2010/main" val="276944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emf"/><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jpeg"/><Relationship Id="rId16" Type="http://schemas.openxmlformats.org/officeDocument/2006/relationships/image" Target="../media/image1.emf"/><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emf"/><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23" y="1266826"/>
            <a:ext cx="9134156" cy="2029968"/>
          </a:xfrm>
          <a:prstGeom prst="rect">
            <a:avLst/>
          </a:prstGeom>
        </p:spPr>
      </p:pic>
      <p:sp>
        <p:nvSpPr>
          <p:cNvPr id="2" name="Title 1"/>
          <p:cNvSpPr>
            <a:spLocks noGrp="1"/>
          </p:cNvSpPr>
          <p:nvPr>
            <p:ph type="title" hasCustomPrompt="1"/>
          </p:nvPr>
        </p:nvSpPr>
        <p:spPr>
          <a:xfrm>
            <a:off x="1" y="1266825"/>
            <a:ext cx="4863724" cy="2029968"/>
          </a:xfrm>
          <a:noFill/>
        </p:spPr>
        <p:txBody>
          <a:bodyPr lIns="457200" rIns="91440" anchor="ctr">
            <a:normAutofit/>
          </a:bodyPr>
          <a:lstStyle>
            <a:lvl1pPr>
              <a:defRPr sz="2800" baseline="0">
                <a:solidFill>
                  <a:schemeClr val="bg1"/>
                </a:solidFill>
              </a:defRPr>
            </a:lvl1pPr>
          </a:lstStyle>
          <a:p>
            <a:r>
              <a:rPr lang="en-US" dirty="0" smtClean="0"/>
              <a:t>Presentation title</a:t>
            </a:r>
            <a:endParaRPr lang="en-US" dirty="0"/>
          </a:p>
        </p:txBody>
      </p:sp>
      <p:sp>
        <p:nvSpPr>
          <p:cNvPr id="45" name="Text Placeholder 4"/>
          <p:cNvSpPr>
            <a:spLocks noGrp="1"/>
          </p:cNvSpPr>
          <p:nvPr>
            <p:ph type="body" sz="quarter" idx="12" hasCustomPrompt="1"/>
          </p:nvPr>
        </p:nvSpPr>
        <p:spPr>
          <a:xfrm>
            <a:off x="-1" y="1266825"/>
            <a:ext cx="239714" cy="2029968"/>
          </a:xfrm>
          <a:solidFill>
            <a:srgbClr val="35A0CE"/>
          </a:solidFill>
        </p:spPr>
        <p:txBody>
          <a:bodyPr bIns="0" anchor="b"/>
          <a:lstStyle>
            <a:lvl1pPr marL="0" indent="0">
              <a:buNone/>
              <a:defRPr sz="100"/>
            </a:lvl1pPr>
          </a:lstStyle>
          <a:p>
            <a:pPr lvl="0"/>
            <a:r>
              <a:rPr lang="en-US" dirty="0" smtClean="0"/>
              <a:t>  </a:t>
            </a:r>
          </a:p>
        </p:txBody>
      </p:sp>
      <p:sp>
        <p:nvSpPr>
          <p:cNvPr id="48"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49"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50"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smtClean="0"/>
              <a:t>PRESENTER NAME</a:t>
            </a:r>
            <a:endParaRPr lang="en-US" dirty="0"/>
          </a:p>
        </p:txBody>
      </p:sp>
      <p:sp>
        <p:nvSpPr>
          <p:cNvPr id="53"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second presenter </a:t>
            </a:r>
            <a:br>
              <a:rPr lang="en-US" dirty="0" smtClean="0"/>
            </a:br>
            <a:r>
              <a:rPr lang="en-US" dirty="0" smtClean="0"/>
              <a:t>info if not needed</a:t>
            </a:r>
            <a:endParaRPr lang="en-US" dirty="0"/>
          </a:p>
        </p:txBody>
      </p:sp>
      <p:sp>
        <p:nvSpPr>
          <p:cNvPr id="54"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smtClean="0"/>
              <a:t>PRESENTER NAME</a:t>
            </a:r>
            <a:endParaRPr lang="en-US" dirty="0"/>
          </a:p>
        </p:txBody>
      </p:sp>
      <p:sp>
        <p:nvSpPr>
          <p:cNvPr id="55"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third presenter </a:t>
            </a:r>
            <a:br>
              <a:rPr lang="en-US" dirty="0" smtClean="0"/>
            </a:br>
            <a:r>
              <a:rPr lang="en-US" dirty="0" smtClean="0"/>
              <a:t>info if not needed</a:t>
            </a:r>
            <a:endParaRPr lang="en-US" dirty="0"/>
          </a:p>
        </p:txBody>
      </p:sp>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pic>
        <p:nvPicPr>
          <p:cNvPr id="12" name="Picture 11" descr="DOE_SC_Horizont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94500" y="4696850"/>
            <a:ext cx="2284460" cy="395849"/>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656116" y="85475"/>
            <a:ext cx="2402587" cy="497885"/>
          </a:xfrm>
          <a:prstGeom prst="rect">
            <a:avLst/>
          </a:prstGeom>
        </p:spPr>
      </p:pic>
    </p:spTree>
    <p:extLst>
      <p:ext uri="{BB962C8B-B14F-4D97-AF65-F5344CB8AC3E}">
        <p14:creationId xmlns:p14="http://schemas.microsoft.com/office/powerpoint/2010/main" val="21822645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10684"/>
            <a:ext cx="9143999" cy="4499372"/>
          </a:xfrm>
          <a:solidFill>
            <a:srgbClr val="002060">
              <a:alpha val="90000"/>
            </a:srgbClr>
          </a:solidFill>
        </p:spPr>
        <p:txBody>
          <a:bodyPr lIns="457200" tIns="0" bIns="457200" anchor="ctr"/>
          <a:lstStyle>
            <a:lvl1pPr marL="0" indent="0">
              <a:buNone/>
              <a:defRPr sz="2800" b="1" cap="all" baseline="0">
                <a:solidFill>
                  <a:schemeClr val="bg1"/>
                </a:solidFill>
              </a:defRPr>
            </a:lvl1pPr>
          </a:lstStyle>
          <a:p>
            <a:pPr lvl="0"/>
            <a:r>
              <a:rPr lang="en-US" dirty="0" smtClean="0"/>
              <a:t>SECTION BREAK TITLE</a:t>
            </a:r>
          </a:p>
        </p:txBody>
      </p:sp>
    </p:spTree>
    <p:extLst>
      <p:ext uri="{BB962C8B-B14F-4D97-AF65-F5344CB8AC3E}">
        <p14:creationId xmlns:p14="http://schemas.microsoft.com/office/powerpoint/2010/main" val="186181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Basic content slide</a:t>
            </a:r>
            <a:br>
              <a:rPr lang="en-US" dirty="0" smtClean="0"/>
            </a:br>
            <a:r>
              <a:rPr lang="en-US" dirty="0" smtClean="0"/>
              <a:t>one or two lines for headline</a:t>
            </a:r>
            <a:endParaRPr lang="en-US" dirty="0"/>
          </a:p>
        </p:txBody>
      </p:sp>
      <p:sp>
        <p:nvSpPr>
          <p:cNvPr id="3" name="Content Placeholder 2"/>
          <p:cNvSpPr>
            <a:spLocks noGrp="1"/>
          </p:cNvSpPr>
          <p:nvPr>
            <p:ph idx="1" hasCustomPrompt="1"/>
          </p:nvPr>
        </p:nvSpPr>
        <p:spPr>
          <a:xfrm>
            <a:off x="457201" y="1408346"/>
            <a:ext cx="8372901" cy="3317082"/>
          </a:xfrm>
        </p:spPr>
        <p:txBody>
          <a:bodyPr/>
          <a:lstStyle>
            <a:lvl1pPr>
              <a:defRPr baseline="0"/>
            </a:lvl1pPr>
          </a:lstStyle>
          <a:p>
            <a:pPr lvl="0"/>
            <a:r>
              <a:rPr lang="en-US" dirty="0" smtClean="0"/>
              <a:t>Click to add 1st-level bullet. Click an icon below to add table, graph or other imagery.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smtClean="0"/>
              <a:t>Slide subtitle optional -  delete as needed</a:t>
            </a:r>
            <a:endParaRPr lang="en-US" dirty="0"/>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12054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Basic content slide</a:t>
            </a:r>
            <a:br>
              <a:rPr lang="en-US" dirty="0" smtClean="0"/>
            </a:br>
            <a:r>
              <a:rPr lang="en-US" dirty="0" smtClean="0"/>
              <a:t>one or two lines for headline</a:t>
            </a:r>
            <a:endParaRPr lang="en-US" dirty="0"/>
          </a:p>
        </p:txBody>
      </p:sp>
      <p:sp>
        <p:nvSpPr>
          <p:cNvPr id="3" name="Content Placeholder 2"/>
          <p:cNvSpPr>
            <a:spLocks noGrp="1"/>
          </p:cNvSpPr>
          <p:nvPr>
            <p:ph idx="1" hasCustomPrompt="1"/>
          </p:nvPr>
        </p:nvSpPr>
        <p:spPr>
          <a:xfrm>
            <a:off x="457201" y="1408346"/>
            <a:ext cx="8372901" cy="3317082"/>
          </a:xfrm>
        </p:spPr>
        <p:txBody>
          <a:bodyPr/>
          <a:lstStyle>
            <a:lvl1pPr>
              <a:defRPr baseline="0"/>
            </a:lvl1pPr>
          </a:lstStyle>
          <a:p>
            <a:pPr lvl="0"/>
            <a:r>
              <a:rPr lang="en-US" dirty="0" smtClean="0"/>
              <a:t>Click to add 1st-level bullet. Click an icon below to add table, graph or other imagery.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smtClean="0"/>
              <a:t>Slide subtitle optional -  delete as needed</a:t>
            </a:r>
            <a:endParaRPr lang="en-US" dirty="0"/>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pic>
        <p:nvPicPr>
          <p:cNvPr id="7" name="Picture 6" descr="DOE_SC_Horizont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94500" y="4696850"/>
            <a:ext cx="2284460" cy="395849"/>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30288"/>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57200" y="1428723"/>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00588" y="1418007"/>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lvl1pPr>
              <a:defRPr/>
            </a:lvl1pPr>
          </a:lstStyle>
          <a:p>
            <a:r>
              <a:rPr lang="en-US" dirty="0" smtClean="0"/>
              <a:t>Two-column content slide</a:t>
            </a:r>
            <a:br>
              <a:rPr lang="en-US" dirty="0" smtClean="0"/>
            </a:br>
            <a:r>
              <a:rPr lang="en-US" dirty="0" smtClean="0"/>
              <a:t>one or two lines for headline</a:t>
            </a:r>
            <a:endParaRPr lang="en-US" dirty="0"/>
          </a:p>
        </p:txBody>
      </p:sp>
    </p:spTree>
    <p:extLst>
      <p:ext uri="{BB962C8B-B14F-4D97-AF65-F5344CB8AC3E}">
        <p14:creationId xmlns:p14="http://schemas.microsoft.com/office/powerpoint/2010/main" val="3407572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cknowledgments">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794594"/>
            <a:ext cx="9143999" cy="3035802"/>
          </a:xfrm>
          <a:solidFill>
            <a:srgbClr val="002060">
              <a:alpha val="90000"/>
            </a:srgbClr>
          </a:solidFill>
        </p:spPr>
        <p:txBody>
          <a:bodyPr lIns="457200" tIns="0" rIns="457200" bIns="457200" anchor="ctr"/>
          <a:lstStyle>
            <a:lvl1pPr marL="0" marR="0" indent="0" algn="l" defTabSz="457200" rtl="0" eaLnBrk="1" fontAlgn="auto" latinLnBrk="0" hangingPunct="1">
              <a:lnSpc>
                <a:spcPct val="100000"/>
              </a:lnSpc>
              <a:spcBef>
                <a:spcPts val="600"/>
              </a:spcBef>
              <a:spcAft>
                <a:spcPts val="0"/>
              </a:spcAft>
              <a:buClrTx/>
              <a:buSzTx/>
              <a:buFont typeface="Wingdings" pitchFamily="2" charset="2"/>
              <a:buNone/>
              <a:tabLst/>
              <a:defRPr sz="1800" b="1" cap="none" baseline="0">
                <a:solidFill>
                  <a:schemeClr val="bg1"/>
                </a:solidFill>
              </a:defRPr>
            </a:lvl1pPr>
          </a:lstStyle>
          <a:p>
            <a:pPr marL="0" marR="0" lvl="0" indent="0" algn="l" defTabSz="457200" rtl="0" eaLnBrk="1" fontAlgn="auto" latinLnBrk="0" hangingPunct="1">
              <a:lnSpc>
                <a:spcPct val="100000"/>
              </a:lnSpc>
              <a:spcBef>
                <a:spcPts val="600"/>
              </a:spcBef>
              <a:spcAft>
                <a:spcPts val="0"/>
              </a:spcAft>
              <a:buClrTx/>
              <a:buSzTx/>
              <a:buFont typeface="Wingdings" pitchFamily="2" charset="2"/>
              <a:buNone/>
              <a:tabLst/>
              <a:defRPr/>
            </a:pPr>
            <a:endParaRPr lang="en-US" sz="1800" dirty="0" smtClean="0"/>
          </a:p>
          <a:p>
            <a:pPr marL="0" marR="0" lvl="0" indent="0" algn="l" defTabSz="457200" rtl="0" eaLnBrk="1" fontAlgn="auto" latinLnBrk="0" hangingPunct="1">
              <a:lnSpc>
                <a:spcPct val="100000"/>
              </a:lnSpc>
              <a:spcBef>
                <a:spcPts val="600"/>
              </a:spcBef>
              <a:spcAft>
                <a:spcPts val="0"/>
              </a:spcAft>
              <a:buClrTx/>
              <a:buSzTx/>
              <a:buFont typeface="Wingdings" pitchFamily="2" charset="2"/>
              <a:buNone/>
              <a:tabLst/>
              <a:defRPr/>
            </a:pPr>
            <a:r>
              <a:rPr lang="en-US" sz="1800" dirty="0" smtClean="0"/>
              <a:t>This material is based upon work supported by the U.S. Department of Energy, Office of Science, Office of Advanced Scientific Computing Research, Scientific Discovery through Advanced Computing (</a:t>
            </a:r>
            <a:r>
              <a:rPr lang="en-US" sz="1800" dirty="0" err="1" smtClean="0"/>
              <a:t>SciDAC</a:t>
            </a:r>
            <a:r>
              <a:rPr lang="en-US" sz="1800" dirty="0" smtClean="0"/>
              <a:t>) program.</a:t>
            </a:r>
          </a:p>
        </p:txBody>
      </p:sp>
      <p:grpSp>
        <p:nvGrpSpPr>
          <p:cNvPr id="17" name="Group 16"/>
          <p:cNvGrpSpPr/>
          <p:nvPr userDrawn="1"/>
        </p:nvGrpSpPr>
        <p:grpSpPr>
          <a:xfrm>
            <a:off x="22795" y="4022151"/>
            <a:ext cx="9005397" cy="988594"/>
            <a:chOff x="22795" y="4122167"/>
            <a:chExt cx="9005397" cy="988594"/>
          </a:xfrm>
        </p:grpSpPr>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490397" y="4580605"/>
              <a:ext cx="848784" cy="530156"/>
            </a:xfrm>
            <a:prstGeom prst="rect">
              <a:avLst/>
            </a:prstGeom>
          </p:spPr>
        </p:pic>
        <p:pic>
          <p:nvPicPr>
            <p:cNvPr id="4" name="Picture 19"/>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372176" y="4286439"/>
              <a:ext cx="788021" cy="674196"/>
            </a:xfrm>
            <a:prstGeom prst="rect">
              <a:avLst/>
            </a:prstGeom>
            <a:noFill/>
            <a:ln w="9525">
              <a:noFill/>
              <a:miter lim="800000"/>
              <a:headEnd/>
              <a:tailEnd/>
            </a:ln>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2795" y="4122167"/>
              <a:ext cx="1297207" cy="507603"/>
            </a:xfrm>
            <a:prstGeom prst="rect">
              <a:avLst/>
            </a:prstGeom>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745928" y="4171025"/>
              <a:ext cx="966575" cy="498390"/>
            </a:xfrm>
            <a:prstGeom prst="rect">
              <a:avLst/>
            </a:prstGeom>
          </p:spPr>
        </p:pic>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83944" y="4738409"/>
              <a:ext cx="997184" cy="365634"/>
            </a:xfrm>
            <a:prstGeom prst="rect">
              <a:avLst/>
            </a:prstGeom>
          </p:spPr>
        </p:pic>
        <p:pic>
          <p:nvPicPr>
            <p:cNvPr id="7"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022110" y="4565468"/>
              <a:ext cx="1044657" cy="483226"/>
            </a:xfrm>
            <a:prstGeom prst="rect">
              <a:avLst/>
            </a:prstGeom>
          </p:spPr>
        </p:pic>
        <p:pic>
          <p:nvPicPr>
            <p:cNvPr id="8" name="Picture 7"/>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3018642" y="4689633"/>
              <a:ext cx="1032041" cy="257204"/>
            </a:xfrm>
            <a:prstGeom prst="rect">
              <a:avLst/>
            </a:prstGeom>
          </p:spPr>
        </p:pic>
        <p:pic>
          <p:nvPicPr>
            <p:cNvPr id="9" name="Picture 8"/>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3873808" y="4260537"/>
              <a:ext cx="1420530" cy="239912"/>
            </a:xfrm>
            <a:prstGeom prst="rect">
              <a:avLst/>
            </a:prstGeom>
          </p:spPr>
        </p:pic>
        <p:pic>
          <p:nvPicPr>
            <p:cNvPr id="10" name="Picture 9"/>
            <p:cNvPicPr>
              <a:picLocks noChangeAspect="1"/>
            </p:cNvPicPr>
            <p:nvPr userDrawn="1"/>
          </p:nvPicPr>
          <p:blipFill rotWithShape="1">
            <a:blip r:embed="rId10" cstate="screen">
              <a:extLst>
                <a:ext uri="{28A0092B-C50C-407E-A947-70E740481C1C}">
                  <a14:useLocalDpi xmlns:a14="http://schemas.microsoft.com/office/drawing/2010/main"/>
                </a:ext>
              </a:extLst>
            </a:blip>
            <a:srcRect/>
            <a:stretch/>
          </p:blipFill>
          <p:spPr>
            <a:xfrm>
              <a:off x="8083650" y="4747459"/>
              <a:ext cx="943620" cy="283086"/>
            </a:xfrm>
            <a:prstGeom prst="rect">
              <a:avLst/>
            </a:prstGeom>
          </p:spPr>
        </p:pic>
        <p:pic>
          <p:nvPicPr>
            <p:cNvPr id="11" name="Picture 10"/>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285296" y="4171025"/>
              <a:ext cx="493391" cy="598803"/>
            </a:xfrm>
            <a:prstGeom prst="rect">
              <a:avLst/>
            </a:prstGeom>
          </p:spPr>
        </p:pic>
        <p:pic>
          <p:nvPicPr>
            <p:cNvPr id="13" name="Picture 12"/>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01844" y="4122167"/>
              <a:ext cx="1041277" cy="475481"/>
            </a:xfrm>
            <a:prstGeom prst="rect">
              <a:avLst/>
            </a:prstGeom>
          </p:spPr>
        </p:pic>
        <p:pic>
          <p:nvPicPr>
            <p:cNvPr id="14" name="Picture 13"/>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300008" y="4625154"/>
              <a:ext cx="750883" cy="483226"/>
            </a:xfrm>
            <a:prstGeom prst="rect">
              <a:avLst/>
            </a:prstGeom>
          </p:spPr>
        </p:pic>
        <p:pic>
          <p:nvPicPr>
            <p:cNvPr id="15" name="Picture 14"/>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8019446" y="4307626"/>
              <a:ext cx="1008746" cy="272979"/>
            </a:xfrm>
            <a:prstGeom prst="rect">
              <a:avLst/>
            </a:prstGeom>
          </p:spPr>
        </p:pic>
        <p:pic>
          <p:nvPicPr>
            <p:cNvPr id="16" name="Picture 15"/>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2245473" y="4655967"/>
              <a:ext cx="720995" cy="448076"/>
            </a:xfrm>
            <a:prstGeom prst="rect">
              <a:avLst/>
            </a:prstGeom>
          </p:spPr>
        </p:pic>
      </p:grpSp>
      <p:pic>
        <p:nvPicPr>
          <p:cNvPr id="22" name="Picture 21"/>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6656116" y="85475"/>
            <a:ext cx="2402587" cy="497885"/>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64070"/>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95879"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3"/>
          <p:cNvSpPr>
            <a:spLocks noGrp="1"/>
          </p:cNvSpPr>
          <p:nvPr>
            <p:ph type="body" sz="quarter" idx="14"/>
          </p:nvPr>
        </p:nvSpPr>
        <p:spPr>
          <a:xfrm>
            <a:off x="3381086"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9" name="Picture Placeholder 4"/>
          <p:cNvSpPr>
            <a:spLocks noGrp="1" noChangeAspect="1"/>
          </p:cNvSpPr>
          <p:nvPr>
            <p:ph type="pic" sz="quarter" idx="15" hasCustomPrompt="1"/>
          </p:nvPr>
        </p:nvSpPr>
        <p:spPr>
          <a:xfrm>
            <a:off x="503079" y="1415695"/>
            <a:ext cx="2361244" cy="136543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noChangeAspect="1"/>
          </p:cNvSpPr>
          <p:nvPr>
            <p:ph type="pic" sz="quarter" idx="16" hasCustomPrompt="1"/>
          </p:nvPr>
        </p:nvSpPr>
        <p:spPr>
          <a:xfrm>
            <a:off x="3388286" y="1415695"/>
            <a:ext cx="2361244" cy="136543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7" name="Text Placeholder 3"/>
          <p:cNvSpPr>
            <a:spLocks noGrp="1"/>
          </p:cNvSpPr>
          <p:nvPr>
            <p:ph type="body" sz="quarter" idx="19"/>
          </p:nvPr>
        </p:nvSpPr>
        <p:spPr>
          <a:xfrm>
            <a:off x="6261696" y="2856834"/>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8" name="Picture Placeholder 4"/>
          <p:cNvSpPr>
            <a:spLocks noGrp="1" noChangeAspect="1"/>
          </p:cNvSpPr>
          <p:nvPr>
            <p:ph type="pic" sz="quarter" idx="20" hasCustomPrompt="1"/>
          </p:nvPr>
        </p:nvSpPr>
        <p:spPr>
          <a:xfrm>
            <a:off x="6268896" y="1417569"/>
            <a:ext cx="2361244" cy="136543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a:lvl1pPr>
          </a:lstStyle>
          <a:p>
            <a:r>
              <a:rPr lang="en-US" dirty="0" smtClean="0"/>
              <a:t>Simple three image version</a:t>
            </a:r>
            <a:endParaRPr lang="en-US" dirty="0"/>
          </a:p>
        </p:txBody>
      </p:sp>
    </p:spTree>
    <p:extLst>
      <p:ext uri="{BB962C8B-B14F-4D97-AF65-F5344CB8AC3E}">
        <p14:creationId xmlns:p14="http://schemas.microsoft.com/office/powerpoint/2010/main" val="417488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Basic content slide</a:t>
            </a:r>
            <a:br>
              <a:rPr lang="en-US" dirty="0" smtClean="0"/>
            </a:br>
            <a:r>
              <a:rPr lang="en-US" dirty="0" smtClean="0"/>
              <a:t>one or two lines for headline</a:t>
            </a:r>
            <a:endParaRPr lang="en-US" dirty="0"/>
          </a:p>
        </p:txBody>
      </p:sp>
      <p:sp>
        <p:nvSpPr>
          <p:cNvPr id="3" name="Content Placeholder 2"/>
          <p:cNvSpPr>
            <a:spLocks noGrp="1"/>
          </p:cNvSpPr>
          <p:nvPr>
            <p:ph idx="1" hasCustomPrompt="1"/>
          </p:nvPr>
        </p:nvSpPr>
        <p:spPr>
          <a:xfrm>
            <a:off x="457201" y="1408346"/>
            <a:ext cx="8372901" cy="3317082"/>
          </a:xfrm>
        </p:spPr>
        <p:txBody>
          <a:bodyPr/>
          <a:lstStyle>
            <a:lvl1pPr>
              <a:defRPr baseline="0"/>
            </a:lvl1pPr>
          </a:lstStyle>
          <a:p>
            <a:pPr lvl="0"/>
            <a:r>
              <a:rPr lang="en-US" dirty="0" smtClean="0"/>
              <a:t>Click to add 1st-level bullet. Click an icon below to add table, graph or other imagery.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smtClean="0"/>
              <a:t>Slide subtitle optional -  delete as needed</a:t>
            </a:r>
            <a:endParaRPr lang="en-US" dirty="0"/>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30288"/>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57200" y="1428723"/>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00588" y="1418007"/>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lvl1pPr>
              <a:defRPr/>
            </a:lvl1pPr>
          </a:lstStyle>
          <a:p>
            <a:r>
              <a:rPr lang="en-US" dirty="0" smtClean="0"/>
              <a:t>Two-column content slide</a:t>
            </a:r>
            <a:br>
              <a:rPr lang="en-US" dirty="0" smtClean="0"/>
            </a:br>
            <a:r>
              <a:rPr lang="en-US" dirty="0" smtClean="0"/>
              <a:t>one or two lines for headline</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89437"/>
            <a:ext cx="8372901" cy="621711"/>
          </a:xfrm>
          <a:prstGeom prst="rect">
            <a:avLst/>
          </a:prstGeom>
        </p:spPr>
        <p:txBody>
          <a:bodyPr vert="horz" lIns="0" tIns="0" rIns="0" bIns="0" rtlCol="0" anchor="t">
            <a:noAutofit/>
          </a:bodyPr>
          <a:lstStyle/>
          <a:p>
            <a:r>
              <a:rPr lang="en-US" dirty="0" smtClean="0"/>
              <a:t>Headline at 32pt </a:t>
            </a:r>
            <a:br>
              <a:rPr lang="en-US" dirty="0" smtClean="0"/>
            </a:br>
            <a:r>
              <a:rPr lang="en-US" dirty="0" smtClean="0"/>
              <a:t>preferred as one or two lines</a:t>
            </a:r>
            <a:endParaRPr lang="en-US" dirty="0"/>
          </a:p>
        </p:txBody>
      </p:sp>
      <p:sp>
        <p:nvSpPr>
          <p:cNvPr id="3" name="Text Placeholder 2"/>
          <p:cNvSpPr>
            <a:spLocks noGrp="1"/>
          </p:cNvSpPr>
          <p:nvPr>
            <p:ph type="body" idx="1"/>
          </p:nvPr>
        </p:nvSpPr>
        <p:spPr>
          <a:xfrm>
            <a:off x="457201" y="1393826"/>
            <a:ext cx="8372901" cy="3317081"/>
          </a:xfrm>
          <a:prstGeom prst="rect">
            <a:avLst/>
          </a:prstGeom>
        </p:spPr>
        <p:txBody>
          <a:bodyPr vert="horz" lIns="0" tIns="0" rIns="0" bIns="45720" rtlCol="0">
            <a:noAutofit/>
          </a:bodyPr>
          <a:lstStyle/>
          <a:p>
            <a:pPr lvl="0"/>
            <a:r>
              <a:rPr lang="en-US" dirty="0" smtClean="0"/>
              <a:t>Click to add 1st-level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343400" y="4855282"/>
            <a:ext cx="457200" cy="13716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5143502"/>
          </a:xfrm>
          <a:prstGeom prst="rect">
            <a:avLst/>
          </a:prstGeom>
          <a:solidFill>
            <a:srgbClr val="35A0CE"/>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pic>
        <p:nvPicPr>
          <p:cNvPr id="7" name="Picture 6"/>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656116" y="85475"/>
            <a:ext cx="2402587" cy="497885"/>
          </a:xfrm>
          <a:prstGeom prst="rect">
            <a:avLst/>
          </a:prstGeom>
        </p:spPr>
      </p:pic>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69" r:id="rId1"/>
    <p:sldLayoutId id="2147483737" r:id="rId2"/>
    <p:sldLayoutId id="2147483686" r:id="rId3"/>
    <p:sldLayoutId id="2147483776" r:id="rId4"/>
    <p:sldLayoutId id="2147483688" r:id="rId5"/>
    <p:sldLayoutId id="2147483770" r:id="rId6"/>
    <p:sldLayoutId id="2147483695" r:id="rId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sldNum="0" hdr="0" ftr="0" dt="0"/>
  <p:txStyles>
    <p:titleStyle>
      <a:lvl1pPr algn="l" defTabSz="457200" rtl="0" eaLnBrk="1" latinLnBrk="0" hangingPunct="1">
        <a:lnSpc>
          <a:spcPct val="95000"/>
        </a:lnSpc>
        <a:spcBef>
          <a:spcPct val="0"/>
        </a:spcBef>
        <a:buNone/>
        <a:defRPr sz="3200" b="1" i="0" kern="1200" cap="none"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89437"/>
            <a:ext cx="8372901" cy="621711"/>
          </a:xfrm>
          <a:prstGeom prst="rect">
            <a:avLst/>
          </a:prstGeom>
        </p:spPr>
        <p:txBody>
          <a:bodyPr vert="horz" lIns="0" tIns="0" rIns="0" bIns="0" rtlCol="0" anchor="t">
            <a:noAutofit/>
          </a:bodyPr>
          <a:lstStyle/>
          <a:p>
            <a:r>
              <a:rPr lang="en-US" dirty="0" smtClean="0"/>
              <a:t>Headline at 32pt </a:t>
            </a:r>
            <a:br>
              <a:rPr lang="en-US" dirty="0" smtClean="0"/>
            </a:br>
            <a:r>
              <a:rPr lang="en-US" dirty="0" smtClean="0"/>
              <a:t>preferred as one or two lines</a:t>
            </a:r>
            <a:endParaRPr lang="en-US" dirty="0"/>
          </a:p>
        </p:txBody>
      </p:sp>
      <p:sp>
        <p:nvSpPr>
          <p:cNvPr id="3" name="Text Placeholder 2"/>
          <p:cNvSpPr>
            <a:spLocks noGrp="1"/>
          </p:cNvSpPr>
          <p:nvPr>
            <p:ph type="body" idx="1"/>
          </p:nvPr>
        </p:nvSpPr>
        <p:spPr>
          <a:xfrm>
            <a:off x="457201" y="1393826"/>
            <a:ext cx="8372901" cy="3317081"/>
          </a:xfrm>
          <a:prstGeom prst="rect">
            <a:avLst/>
          </a:prstGeom>
        </p:spPr>
        <p:txBody>
          <a:bodyPr vert="horz" lIns="0" tIns="0" rIns="0" bIns="45720" rtlCol="0">
            <a:noAutofit/>
          </a:bodyPr>
          <a:lstStyle/>
          <a:p>
            <a:pPr lvl="0"/>
            <a:r>
              <a:rPr lang="en-US" dirty="0" smtClean="0"/>
              <a:t>Click to add 1st-level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343400" y="4855282"/>
            <a:ext cx="457200" cy="13716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5143502"/>
          </a:xfrm>
          <a:prstGeom prst="rect">
            <a:avLst/>
          </a:prstGeom>
          <a:solidFill>
            <a:srgbClr val="35A0CE"/>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1385448428"/>
      </p:ext>
    </p:extLst>
  </p:cSld>
  <p:clrMap bg1="lt1" tx1="dk1" bg2="lt2" tx2="dk2" accent1="accent1" accent2="accent2" accent3="accent3" accent4="accent4" accent5="accent5" accent6="accent6" hlink="hlink" folHlink="folHlink"/>
  <p:sldLayoutIdLst>
    <p:sldLayoutId id="2147483774" r:id="rId1"/>
    <p:sldLayoutId id="2147483775" r:id="rId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sldNum="0" hdr="0" ftr="0" dt="0"/>
  <p:txStyles>
    <p:titleStyle>
      <a:lvl1pPr algn="l" defTabSz="457200" rtl="0" eaLnBrk="1" latinLnBrk="0" hangingPunct="1">
        <a:lnSpc>
          <a:spcPct val="95000"/>
        </a:lnSpc>
        <a:spcBef>
          <a:spcPct val="0"/>
        </a:spcBef>
        <a:buNone/>
        <a:defRPr sz="3200" b="1" i="0" kern="1200" cap="none"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ross@mcs.anl.gov" TargetMode="External"/><Relationship Id="rId4" Type="http://schemas.openxmlformats.org/officeDocument/2006/relationships/hyperlink" Target="mailto:oliker@lbl.gov"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mailto:Jeff%20Vetter%20%3cvetter@ornl.gov%3e" TargetMode="External"/><Relationship Id="rId4" Type="http://schemas.openxmlformats.org/officeDocument/2006/relationships/hyperlink" Target="mailto:Paul%20Hovland%20%3chovland@mcs.anl.gov%3e" TargetMode="External"/><Relationship Id="rId5"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tiff"/><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mailto:Scott%20Klasky%20%3cklasky@ornl.gov%3e" TargetMode="External"/><Relationship Id="rId4" Type="http://schemas.openxmlformats.org/officeDocument/2006/relationships/hyperlink" Target="mailto:John%20Wu%20%3cKWu@lbl.gov%3e" TargetMode="External"/><Relationship Id="rId5"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Anshu%20Dubey%20%3cadubey@anl.gov%3e" TargetMode="External"/><Relationship Id="rId4" Type="http://schemas.openxmlformats.org/officeDocument/2006/relationships/hyperlink" Target="mailto:Samuel%20Williams%20%3cswwilliams@lbl.gov%3e" TargetMode="External"/><Relationship Id="rId5" Type="http://schemas.openxmlformats.org/officeDocument/2006/relationships/hyperlink" Target="mailto:%22David%20E.%20Bernholdt%22%20%3cbernholdtde@ornl.gov%3e" TargetMode="External"/><Relationship Id="rId6" Type="http://schemas.openxmlformats.org/officeDocument/2006/relationships/hyperlink" Target="mailto:Kevin%20Harms%20%3charms@alcf.anl.gov%3e" TargetMode="External"/><Relationship Id="rId7" Type="http://schemas.openxmlformats.org/officeDocument/2006/relationships/hyperlink" Target="mailto:Oliver%20Ruebel%20%3coruebel@lbl.gov%3e"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hyperlink" Target="mailto:Anshu%20Dubey%20%3cadubey@anl.gov%3e" TargetMode="External"/><Relationship Id="rId4" Type="http://schemas.openxmlformats.org/officeDocument/2006/relationships/hyperlink" Target="mailto:Samuel%20Williams%20%3cswwilliams@lbl.gov%3e"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1" Type="http://schemas.openxmlformats.org/officeDocument/2006/relationships/image" Target="../media/image57.tiff"/><Relationship Id="rId12" Type="http://schemas.openxmlformats.org/officeDocument/2006/relationships/image" Target="../media/image58.tiff"/><Relationship Id="rId13" Type="http://schemas.openxmlformats.org/officeDocument/2006/relationships/image" Target="../media/image59.tiff"/><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tiff"/><Relationship Id="rId7" Type="http://schemas.openxmlformats.org/officeDocument/2006/relationships/image" Target="../media/image53.tiff"/><Relationship Id="rId8" Type="http://schemas.openxmlformats.org/officeDocument/2006/relationships/image" Target="../media/image54.tiff"/><Relationship Id="rId9" Type="http://schemas.openxmlformats.org/officeDocument/2006/relationships/image" Target="../media/image55.tiff"/><Relationship Id="rId10" Type="http://schemas.openxmlformats.org/officeDocument/2006/relationships/image" Target="../media/image56.tiff"/></Relationships>
</file>

<file path=ppt/slides/_rels/slide2.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jpeg"/><Relationship Id="rId13" Type="http://schemas.openxmlformats.org/officeDocument/2006/relationships/image" Target="../media/image31.jpe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jpe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6.emf"/><Relationship Id="rId6" Type="http://schemas.openxmlformats.org/officeDocument/2006/relationships/image" Target="../media/image24.png"/><Relationship Id="rId7" Type="http://schemas.openxmlformats.org/officeDocument/2006/relationships/image" Target="../media/image25.jpeg"/><Relationship Id="rId8" Type="http://schemas.openxmlformats.org/officeDocument/2006/relationships/image" Target="../media/image26.png"/><Relationship Id="rId9" Type="http://schemas.openxmlformats.org/officeDocument/2006/relationships/image" Target="../media/image27.jpeg"/><Relationship Id="rId10"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jpeg"/><Relationship Id="rId13" Type="http://schemas.openxmlformats.org/officeDocument/2006/relationships/image" Target="../media/image31.jpe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jpe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6.emf"/><Relationship Id="rId6" Type="http://schemas.openxmlformats.org/officeDocument/2006/relationships/image" Target="../media/image24.png"/><Relationship Id="rId7" Type="http://schemas.openxmlformats.org/officeDocument/2006/relationships/image" Target="../media/image25.jpeg"/><Relationship Id="rId8" Type="http://schemas.openxmlformats.org/officeDocument/2006/relationships/image" Target="../media/image26.png"/><Relationship Id="rId9" Type="http://schemas.openxmlformats.org/officeDocument/2006/relationships/image" Target="../media/image27.jpeg"/><Relationship Id="rId10" Type="http://schemas.openxmlformats.org/officeDocument/2006/relationships/image" Target="../media/image2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Wes%20Bethel%20%3cewbethel@lbl.gov%3e" TargetMode="External"/><Relationship Id="rId4" Type="http://schemas.openxmlformats.org/officeDocument/2006/relationships/hyperlink" Target="mailto:%22Balaprakash,%20Prasanna%22%20%3cpbalapra@mcs.anl.gov%3e" TargetMode="External"/><Relationship Id="rId5"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36.emf"/><Relationship Id="rId6" Type="http://schemas.openxmlformats.org/officeDocument/2006/relationships/image" Target="../media/image37.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jpeg"/><Relationship Id="rId5" Type="http://schemas.openxmlformats.org/officeDocument/2006/relationships/image" Target="../media/image40.png"/><Relationship Id="rId6"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RAPIDS: </a:t>
            </a:r>
            <a:br>
              <a:rPr lang="en-US" dirty="0" smtClean="0"/>
            </a:br>
            <a:r>
              <a:rPr lang="en-US" dirty="0" smtClean="0"/>
              <a:t>The </a:t>
            </a:r>
            <a:r>
              <a:rPr lang="en-US" dirty="0" err="1" smtClean="0"/>
              <a:t>SciDAC</a:t>
            </a:r>
            <a:r>
              <a:rPr lang="en-US" dirty="0" smtClean="0"/>
              <a:t> Institute for Computer Science and Data</a:t>
            </a:r>
            <a:endParaRPr lang="en-US" dirty="0"/>
          </a:p>
        </p:txBody>
      </p:sp>
      <p:sp>
        <p:nvSpPr>
          <p:cNvPr id="13" name="Text Placeholder 12"/>
          <p:cNvSpPr>
            <a:spLocks noGrp="1"/>
          </p:cNvSpPr>
          <p:nvPr>
            <p:ph type="body" sz="quarter" idx="12"/>
          </p:nvPr>
        </p:nvSpPr>
        <p:spPr>
          <a:solidFill>
            <a:srgbClr val="35A0CE"/>
          </a:solidFill>
        </p:spPr>
        <p:txBody>
          <a:bodyPr/>
          <a:lstStyle/>
          <a:p>
            <a:endParaRPr lang="en-US" dirty="0"/>
          </a:p>
        </p:txBody>
      </p:sp>
      <p:sp>
        <p:nvSpPr>
          <p:cNvPr id="4" name="Text Placeholder 3"/>
          <p:cNvSpPr>
            <a:spLocks noGrp="1"/>
          </p:cNvSpPr>
          <p:nvPr>
            <p:ph type="body" sz="quarter" idx="17"/>
          </p:nvPr>
        </p:nvSpPr>
        <p:spPr/>
        <p:txBody>
          <a:bodyPr/>
          <a:lstStyle/>
          <a:p>
            <a:r>
              <a:rPr lang="en-US" dirty="0" smtClean="0"/>
              <a:t>Robert Ross</a:t>
            </a:r>
            <a:endParaRPr lang="en-US" dirty="0"/>
          </a:p>
        </p:txBody>
      </p:sp>
      <p:sp>
        <p:nvSpPr>
          <p:cNvPr id="5" name="Text Placeholder 4"/>
          <p:cNvSpPr>
            <a:spLocks noGrp="1"/>
          </p:cNvSpPr>
          <p:nvPr>
            <p:ph type="body" sz="quarter" idx="18"/>
          </p:nvPr>
        </p:nvSpPr>
        <p:spPr>
          <a:xfrm>
            <a:off x="469901" y="3745688"/>
            <a:ext cx="3061771" cy="685800"/>
          </a:xfrm>
        </p:spPr>
        <p:txBody>
          <a:bodyPr>
            <a:normAutofit fontScale="85000" lnSpcReduction="10000"/>
          </a:bodyPr>
          <a:lstStyle/>
          <a:p>
            <a:r>
              <a:rPr lang="en-US" dirty="0" smtClean="0"/>
              <a:t>Institute Director</a:t>
            </a:r>
          </a:p>
          <a:p>
            <a:r>
              <a:rPr lang="en-US" dirty="0" smtClean="0"/>
              <a:t>Mathematics and Computer Science Division</a:t>
            </a:r>
          </a:p>
          <a:p>
            <a:r>
              <a:rPr lang="en-US" dirty="0" smtClean="0"/>
              <a:t>Argonne National Laboratory</a:t>
            </a:r>
          </a:p>
          <a:p>
            <a:r>
              <a:rPr lang="en-US" dirty="0" smtClean="0">
                <a:hlinkClick r:id="rId3"/>
              </a:rPr>
              <a:t>rross@mcs.anl.gov</a:t>
            </a:r>
            <a:endParaRPr lang="en-US" dirty="0" smtClean="0"/>
          </a:p>
          <a:p>
            <a:endParaRPr lang="en-US" dirty="0"/>
          </a:p>
        </p:txBody>
      </p:sp>
      <p:sp>
        <p:nvSpPr>
          <p:cNvPr id="7" name="Text Placeholder 6"/>
          <p:cNvSpPr>
            <a:spLocks noGrp="1"/>
          </p:cNvSpPr>
          <p:nvPr>
            <p:ph type="body" sz="quarter" idx="21"/>
          </p:nvPr>
        </p:nvSpPr>
        <p:spPr>
          <a:xfrm>
            <a:off x="3645972" y="3437210"/>
            <a:ext cx="2692871" cy="295275"/>
          </a:xfrm>
        </p:spPr>
        <p:txBody>
          <a:bodyPr/>
          <a:lstStyle/>
          <a:p>
            <a:r>
              <a:rPr lang="en-US" dirty="0" smtClean="0"/>
              <a:t>Lenny </a:t>
            </a:r>
            <a:r>
              <a:rPr lang="en-US" dirty="0" err="1" smtClean="0"/>
              <a:t>oliker</a:t>
            </a:r>
            <a:endParaRPr lang="en-US" dirty="0"/>
          </a:p>
        </p:txBody>
      </p:sp>
      <p:sp>
        <p:nvSpPr>
          <p:cNvPr id="8" name="Text Placeholder 7"/>
          <p:cNvSpPr>
            <a:spLocks noGrp="1"/>
          </p:cNvSpPr>
          <p:nvPr>
            <p:ph type="body" sz="quarter" idx="22"/>
          </p:nvPr>
        </p:nvSpPr>
        <p:spPr>
          <a:xfrm>
            <a:off x="3645972" y="3745688"/>
            <a:ext cx="2692871" cy="685800"/>
          </a:xfrm>
        </p:spPr>
        <p:txBody>
          <a:bodyPr>
            <a:normAutofit fontScale="85000" lnSpcReduction="10000"/>
          </a:bodyPr>
          <a:lstStyle/>
          <a:p>
            <a:r>
              <a:rPr lang="en-US" dirty="0" smtClean="0"/>
              <a:t>Deputy Director</a:t>
            </a:r>
          </a:p>
          <a:p>
            <a:r>
              <a:rPr lang="en-US" dirty="0" smtClean="0"/>
              <a:t>Computational Research Division</a:t>
            </a:r>
          </a:p>
          <a:p>
            <a:r>
              <a:rPr lang="en-US" dirty="0" smtClean="0"/>
              <a:t>Lawrence Berkeley National Laboratory</a:t>
            </a:r>
          </a:p>
          <a:p>
            <a:r>
              <a:rPr lang="en-US" dirty="0" smtClean="0">
                <a:hlinkClick r:id="rId4"/>
              </a:rPr>
              <a:t>loliker@lbl.gov</a:t>
            </a:r>
            <a:endParaRPr lang="en-US" dirty="0" smtClean="0"/>
          </a:p>
          <a:p>
            <a:endParaRPr lang="en-US" dirty="0"/>
          </a:p>
        </p:txBody>
      </p:sp>
    </p:spTree>
    <p:extLst>
      <p:ext uri="{BB962C8B-B14F-4D97-AF65-F5344CB8AC3E}">
        <p14:creationId xmlns:p14="http://schemas.microsoft.com/office/powerpoint/2010/main" val="122816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Readiness</a:t>
            </a:r>
          </a:p>
        </p:txBody>
      </p:sp>
      <p:sp>
        <p:nvSpPr>
          <p:cNvPr id="3" name="Content Placeholder 2"/>
          <p:cNvSpPr>
            <a:spLocks noGrp="1"/>
          </p:cNvSpPr>
          <p:nvPr>
            <p:ph idx="1"/>
          </p:nvPr>
        </p:nvSpPr>
        <p:spPr>
          <a:xfrm>
            <a:off x="457202" y="1408346"/>
            <a:ext cx="5474042" cy="3317082"/>
          </a:xfrm>
        </p:spPr>
        <p:txBody>
          <a:bodyPr>
            <a:normAutofit lnSpcReduction="10000"/>
          </a:bodyPr>
          <a:lstStyle/>
          <a:p>
            <a:r>
              <a:rPr lang="en-US" b="1" dirty="0" smtClean="0"/>
              <a:t>Tools: </a:t>
            </a:r>
            <a:r>
              <a:rPr lang="en-US" dirty="0" err="1"/>
              <a:t>CHiLL</a:t>
            </a:r>
            <a:r>
              <a:rPr lang="en-US" dirty="0"/>
              <a:t>, </a:t>
            </a:r>
            <a:r>
              <a:rPr lang="en-US" dirty="0" smtClean="0"/>
              <a:t>CIVL, </a:t>
            </a:r>
            <a:r>
              <a:rPr lang="en-US" dirty="0"/>
              <a:t>IMPACC </a:t>
            </a:r>
            <a:r>
              <a:rPr lang="en-US" dirty="0" smtClean="0"/>
              <a:t>compiler, </a:t>
            </a:r>
            <a:r>
              <a:rPr lang="en-US" dirty="0"/>
              <a:t>Intel Advisor (Roofline), </a:t>
            </a:r>
            <a:r>
              <a:rPr lang="en-US" dirty="0" err="1"/>
              <a:t>OpenARC</a:t>
            </a:r>
            <a:r>
              <a:rPr lang="en-US" dirty="0" smtClean="0"/>
              <a:t>, Orio</a:t>
            </a:r>
            <a:r>
              <a:rPr lang="en-US" dirty="0"/>
              <a:t>, Papyrus</a:t>
            </a:r>
            <a:r>
              <a:rPr lang="en-US" dirty="0" smtClean="0"/>
              <a:t>, ROSE</a:t>
            </a:r>
            <a:r>
              <a:rPr lang="en-US" dirty="0"/>
              <a:t>, SCR, </a:t>
            </a:r>
            <a:r>
              <a:rPr lang="en-US" dirty="0" smtClean="0"/>
              <a:t>TAU</a:t>
            </a:r>
          </a:p>
          <a:p>
            <a:r>
              <a:rPr lang="en-US" b="1" dirty="0" smtClean="0"/>
              <a:t>Performance modeling and analysis </a:t>
            </a:r>
            <a:r>
              <a:rPr lang="en-US" dirty="0" smtClean="0"/>
              <a:t>for identifying optimization opportunities	</a:t>
            </a:r>
            <a:endParaRPr lang="en-US" b="1" dirty="0" smtClean="0"/>
          </a:p>
          <a:p>
            <a:r>
              <a:rPr lang="en-US" b="1" dirty="0" smtClean="0"/>
              <a:t>Code generation </a:t>
            </a:r>
            <a:r>
              <a:rPr lang="en-US" b="1" dirty="0"/>
              <a:t>and </a:t>
            </a:r>
            <a:r>
              <a:rPr lang="en-US" b="1" dirty="0" err="1" smtClean="0"/>
              <a:t>autotuning</a:t>
            </a:r>
            <a:r>
              <a:rPr lang="en-US" b="1" dirty="0" smtClean="0"/>
              <a:t> </a:t>
            </a:r>
            <a:r>
              <a:rPr lang="en-US" dirty="0" smtClean="0"/>
              <a:t>for computation and communication</a:t>
            </a:r>
            <a:endParaRPr lang="en-US" dirty="0"/>
          </a:p>
          <a:p>
            <a:r>
              <a:rPr lang="en-US" b="1" dirty="0" smtClean="0"/>
              <a:t>Portable programming </a:t>
            </a:r>
            <a:r>
              <a:rPr lang="en-US" dirty="0" smtClean="0"/>
              <a:t>for heterogeneous and many-core systems, deep memory hierarchies</a:t>
            </a:r>
          </a:p>
          <a:p>
            <a:r>
              <a:rPr lang="en-US" b="1" dirty="0" smtClean="0"/>
              <a:t>Correctness</a:t>
            </a:r>
            <a:r>
              <a:rPr lang="en-US" dirty="0" smtClean="0"/>
              <a:t> of programs (e.g., when moving to new platforms)</a:t>
            </a:r>
            <a:endParaRPr lang="en-US" b="1" dirty="0" smtClean="0"/>
          </a:p>
          <a:p>
            <a:endParaRPr lang="en-US" dirty="0"/>
          </a:p>
          <a:p>
            <a:endParaRPr lang="en-US" dirty="0"/>
          </a:p>
          <a:p>
            <a:endParaRPr lang="en-US" dirty="0"/>
          </a:p>
        </p:txBody>
      </p:sp>
      <p:sp>
        <p:nvSpPr>
          <p:cNvPr id="4" name="Text Placeholder 3"/>
          <p:cNvSpPr>
            <a:spLocks noGrp="1"/>
          </p:cNvSpPr>
          <p:nvPr>
            <p:ph type="body" sz="quarter" idx="12"/>
          </p:nvPr>
        </p:nvSpPr>
        <p:spPr>
          <a:xfrm>
            <a:off x="457201" y="724151"/>
            <a:ext cx="8372901" cy="476205"/>
          </a:xfrm>
        </p:spPr>
        <p:txBody>
          <a:bodyPr/>
          <a:lstStyle/>
          <a:p>
            <a:r>
              <a:rPr lang="en-US" dirty="0" smtClean="0"/>
              <a:t>Preparing scientific codes for current and upcoming system through application of best-in-class expertise </a:t>
            </a:r>
            <a:r>
              <a:rPr lang="en-US" dirty="0"/>
              <a:t>and </a:t>
            </a:r>
            <a:r>
              <a:rPr lang="en-US" dirty="0" smtClean="0"/>
              <a:t>tools.</a:t>
            </a:r>
            <a:endParaRPr lang="en-US" dirty="0"/>
          </a:p>
        </p:txBody>
      </p:sp>
      <p:sp>
        <p:nvSpPr>
          <p:cNvPr id="5" name="Rectangle 4"/>
          <p:cNvSpPr/>
          <p:nvPr/>
        </p:nvSpPr>
        <p:spPr>
          <a:xfrm>
            <a:off x="371476" y="4700340"/>
            <a:ext cx="7300913" cy="369332"/>
          </a:xfrm>
          <a:prstGeom prst="rect">
            <a:avLst/>
          </a:prstGeom>
        </p:spPr>
        <p:txBody>
          <a:bodyPr wrap="square">
            <a:spAutoFit/>
          </a:bodyPr>
          <a:lstStyle/>
          <a:p>
            <a:r>
              <a:rPr lang="en-US" dirty="0">
                <a:ea typeface="Arial Narrow" charset="0"/>
                <a:cs typeface="Arial Narrow" charset="0"/>
              </a:rPr>
              <a:t>Contacts: </a:t>
            </a:r>
            <a:r>
              <a:rPr lang="en-US" dirty="0">
                <a:ea typeface="Arial Narrow" charset="0"/>
                <a:cs typeface="Arial Narrow" charset="0"/>
                <a:hlinkClick r:id="rId3"/>
              </a:rPr>
              <a:t>Jeff Vetter (ORNL)</a:t>
            </a:r>
            <a:r>
              <a:rPr lang="en-US" dirty="0">
                <a:ea typeface="Arial Narrow" charset="0"/>
                <a:cs typeface="Arial Narrow" charset="0"/>
              </a:rPr>
              <a:t> lead, </a:t>
            </a:r>
            <a:r>
              <a:rPr lang="en-US" dirty="0">
                <a:ea typeface="Arial Narrow" charset="0"/>
                <a:cs typeface="Arial Narrow" charset="0"/>
                <a:hlinkClick r:id="rId4"/>
              </a:rPr>
              <a:t>Paul Hovland (ANL)</a:t>
            </a:r>
            <a:r>
              <a:rPr lang="en-US" dirty="0">
                <a:ea typeface="Arial Narrow" charset="0"/>
                <a:cs typeface="Arial Narrow" charset="0"/>
              </a:rPr>
              <a:t> co-lead</a:t>
            </a:r>
          </a:p>
        </p:txBody>
      </p:sp>
      <p:sp>
        <p:nvSpPr>
          <p:cNvPr id="7" name="TextBox 6"/>
          <p:cNvSpPr txBox="1"/>
          <p:nvPr/>
        </p:nvSpPr>
        <p:spPr>
          <a:xfrm>
            <a:off x="6176818" y="1316331"/>
            <a:ext cx="2850079" cy="3359669"/>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wrap="square" rtlCol="0">
            <a:noAutofit/>
          </a:bodyPr>
          <a:lstStyle/>
          <a:p>
            <a:endParaRPr lang="en-US" sz="1600" dirty="0" smtClean="0"/>
          </a:p>
          <a:p>
            <a:endParaRPr lang="en-US" sz="1600" dirty="0" smtClean="0"/>
          </a:p>
          <a:p>
            <a:endParaRPr lang="en-US" sz="1600" dirty="0"/>
          </a:p>
          <a:p>
            <a:endParaRPr lang="en-US" sz="1600" dirty="0" smtClean="0"/>
          </a:p>
          <a:p>
            <a:endParaRPr lang="en-US" sz="1600" dirty="0"/>
          </a:p>
          <a:p>
            <a:endParaRPr lang="en-US" sz="1400" dirty="0" smtClean="0">
              <a:cs typeface="Arial"/>
            </a:endParaRPr>
          </a:p>
          <a:p>
            <a:endParaRPr lang="en-US" sz="1400" dirty="0" smtClean="0">
              <a:cs typeface="Arial"/>
            </a:endParaRPr>
          </a:p>
          <a:p>
            <a:endParaRPr lang="en-US" sz="1400" dirty="0">
              <a:cs typeface="Arial"/>
            </a:endParaRPr>
          </a:p>
          <a:p>
            <a:endParaRPr lang="en-US" sz="1400" dirty="0" smtClean="0">
              <a:cs typeface="Arial"/>
            </a:endParaRPr>
          </a:p>
          <a:p>
            <a:endParaRPr lang="en-US" sz="1400" dirty="0">
              <a:cs typeface="Arial"/>
            </a:endParaRPr>
          </a:p>
          <a:p>
            <a:endParaRPr lang="en-US" sz="1200" dirty="0" smtClean="0">
              <a:cs typeface="Arial"/>
            </a:endParaRPr>
          </a:p>
          <a:p>
            <a:endParaRPr lang="en-US" sz="1200" dirty="0" smtClean="0">
              <a:cs typeface="Arial"/>
            </a:endParaRPr>
          </a:p>
          <a:p>
            <a:r>
              <a:rPr lang="en-US" sz="1200" dirty="0" smtClean="0">
                <a:cs typeface="Arial"/>
              </a:rPr>
              <a:t>Papyrus provides abstractions for large shared data structures using map, vector, and matrix modalities</a:t>
            </a:r>
            <a:endParaRPr lang="en-US" sz="1200" dirty="0"/>
          </a:p>
        </p:txBody>
      </p:sp>
      <p:pic>
        <p:nvPicPr>
          <p:cNvPr id="8" name="Shape 144" descr="papyrus.png"/>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6226657" y="1358918"/>
            <a:ext cx="2750400" cy="2594796"/>
          </a:xfrm>
          <a:prstGeom prst="rect">
            <a:avLst/>
          </a:prstGeom>
          <a:noFill/>
          <a:ln>
            <a:noFill/>
          </a:ln>
        </p:spPr>
      </p:pic>
    </p:spTree>
    <p:extLst>
      <p:ext uri="{BB962C8B-B14F-4D97-AF65-F5344CB8AC3E}">
        <p14:creationId xmlns:p14="http://schemas.microsoft.com/office/powerpoint/2010/main" val="1268551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Roofline Performance Modeling</a:t>
            </a:r>
            <a:endParaRPr lang="en-US" dirty="0"/>
          </a:p>
        </p:txBody>
      </p:sp>
      <p:sp>
        <p:nvSpPr>
          <p:cNvPr id="5" name="Rectangle 3"/>
          <p:cNvSpPr>
            <a:spLocks noChangeArrowheads="1"/>
          </p:cNvSpPr>
          <p:nvPr/>
        </p:nvSpPr>
        <p:spPr bwMode="auto">
          <a:xfrm>
            <a:off x="5726069" y="925112"/>
            <a:ext cx="3191067" cy="4171950"/>
          </a:xfrm>
          <a:prstGeom prst="rect">
            <a:avLst/>
          </a:prstGeom>
          <a:gradFill flip="none" rotWithShape="1">
            <a:gsLst>
              <a:gs pos="0">
                <a:srgbClr val="66A0D9"/>
              </a:gs>
              <a:gs pos="100000">
                <a:srgbClr val="FFFFFF"/>
              </a:gs>
            </a:gsLst>
            <a:lin ang="10800000" scaled="0"/>
            <a:tileRect/>
          </a:gradFill>
          <a:ln w="9525">
            <a:noFill/>
            <a:miter lim="800000"/>
            <a:headEnd/>
            <a:tailEnd/>
          </a:ln>
          <a:effectLst>
            <a:outerShdw dist="35921" dir="2700000" algn="ctr" rotWithShape="0">
              <a:srgbClr val="777777"/>
            </a:outerShdw>
          </a:effectLst>
        </p:spPr>
        <p:txBody>
          <a:bodyPr wrap="none" anchor="ctr"/>
          <a:lstStyle/>
          <a:p>
            <a:pPr algn="ctr">
              <a:defRPr/>
            </a:pPr>
            <a:r>
              <a:rPr lang="en-US" sz="1350" dirty="0">
                <a:solidFill>
                  <a:prstClr val="black"/>
                </a:solidFill>
              </a:rPr>
              <a:t> </a:t>
            </a:r>
            <a:endParaRPr lang="en-US" sz="1350" dirty="0">
              <a:solidFill>
                <a:prstClr val="black"/>
              </a:solidFill>
              <a:latin typeface="Calibri"/>
              <a:cs typeface="Arial" charset="0"/>
            </a:endParaRPr>
          </a:p>
        </p:txBody>
      </p:sp>
      <p:sp>
        <p:nvSpPr>
          <p:cNvPr id="6" name="AutoShape 5"/>
          <p:cNvSpPr>
            <a:spLocks noChangeArrowheads="1"/>
          </p:cNvSpPr>
          <p:nvPr/>
        </p:nvSpPr>
        <p:spPr bwMode="auto">
          <a:xfrm>
            <a:off x="2954989" y="925112"/>
            <a:ext cx="3195704" cy="4171950"/>
          </a:xfrm>
          <a:prstGeom prst="homePlate">
            <a:avLst>
              <a:gd name="adj" fmla="val 16421"/>
            </a:avLst>
          </a:prstGeom>
          <a:gradFill flip="none" rotWithShape="1">
            <a:gsLst>
              <a:gs pos="0">
                <a:srgbClr val="5C9AD6"/>
              </a:gs>
              <a:gs pos="100000">
                <a:srgbClr val="FFFFFF"/>
              </a:gs>
            </a:gsLst>
            <a:lin ang="10800000" scaled="0"/>
            <a:tileRect/>
          </a:gradFill>
          <a:ln w="9525">
            <a:noFill/>
            <a:miter lim="800000"/>
            <a:headEnd/>
            <a:tailEnd/>
          </a:ln>
          <a:effectLst>
            <a:outerShdw dist="35921" dir="2700000" algn="ctr" rotWithShape="0">
              <a:srgbClr val="777777"/>
            </a:outerShdw>
          </a:effectLst>
        </p:spPr>
        <p:txBody>
          <a:bodyPr wrap="none" anchor="ctr"/>
          <a:lstStyle/>
          <a:p>
            <a:pPr>
              <a:defRPr/>
            </a:pPr>
            <a:r>
              <a:rPr lang="en-US" sz="1350" dirty="0">
                <a:solidFill>
                  <a:prstClr val="black"/>
                </a:solidFill>
                <a:latin typeface="Calibri"/>
                <a:cs typeface="Arial" charset="0"/>
              </a:rPr>
              <a:t> </a:t>
            </a:r>
          </a:p>
        </p:txBody>
      </p:sp>
      <p:sp>
        <p:nvSpPr>
          <p:cNvPr id="7" name="Text Box 25"/>
          <p:cNvSpPr txBox="1">
            <a:spLocks noChangeArrowheads="1"/>
          </p:cNvSpPr>
          <p:nvPr/>
        </p:nvSpPr>
        <p:spPr bwMode="auto">
          <a:xfrm>
            <a:off x="6321150" y="656192"/>
            <a:ext cx="2571750" cy="176587"/>
          </a:xfrm>
          <a:prstGeom prst="rect">
            <a:avLst/>
          </a:prstGeom>
          <a:noFill/>
          <a:ln w="9525">
            <a:noFill/>
            <a:miter lim="800000"/>
            <a:headEnd/>
            <a:tailEnd/>
          </a:ln>
        </p:spPr>
        <p:txBody>
          <a:bodyPr wrap="square" lIns="0" tIns="0" rIns="0" bIns="0">
            <a:spAutoFit/>
          </a:bodyPr>
          <a:lstStyle/>
          <a:p>
            <a:pPr algn="ctr">
              <a:lnSpc>
                <a:spcPct val="85000"/>
              </a:lnSpc>
            </a:pPr>
            <a:r>
              <a:rPr lang="en-US" sz="1350" b="1" dirty="0">
                <a:solidFill>
                  <a:schemeClr val="tx2"/>
                </a:solidFill>
                <a:latin typeface="Arial" pitchFamily="34" charset="0"/>
                <a:cs typeface="Arial" pitchFamily="34" charset="0"/>
              </a:rPr>
              <a:t>Outcome &amp; Impact</a:t>
            </a:r>
          </a:p>
        </p:txBody>
      </p:sp>
      <p:sp>
        <p:nvSpPr>
          <p:cNvPr id="8" name="AutoShape 8"/>
          <p:cNvSpPr>
            <a:spLocks noChangeArrowheads="1"/>
          </p:cNvSpPr>
          <p:nvPr/>
        </p:nvSpPr>
        <p:spPr bwMode="auto">
          <a:xfrm>
            <a:off x="289365" y="925112"/>
            <a:ext cx="3044190" cy="4171950"/>
          </a:xfrm>
          <a:prstGeom prst="homePlate">
            <a:avLst>
              <a:gd name="adj" fmla="val 16506"/>
            </a:avLst>
          </a:prstGeom>
          <a:gradFill flip="none" rotWithShape="1">
            <a:gsLst>
              <a:gs pos="0">
                <a:srgbClr val="5C9AD6"/>
              </a:gs>
              <a:gs pos="100000">
                <a:srgbClr val="FFFFFF"/>
              </a:gs>
            </a:gsLst>
            <a:lin ang="10800000" scaled="0"/>
            <a:tileRect/>
          </a:gradFill>
          <a:ln w="9525">
            <a:noFill/>
            <a:miter lim="800000"/>
            <a:headEnd/>
            <a:tailEnd/>
          </a:ln>
          <a:effectLst>
            <a:outerShdw dist="35921" dir="2700000" algn="ctr" rotWithShape="0">
              <a:srgbClr val="777777"/>
            </a:outerShdw>
          </a:effectLst>
        </p:spPr>
        <p:txBody>
          <a:bodyPr wrap="none" anchor="ctr"/>
          <a:lstStyle/>
          <a:p>
            <a:pPr>
              <a:defRPr/>
            </a:pPr>
            <a:endParaRPr lang="en-US" sz="1350" dirty="0">
              <a:solidFill>
                <a:prstClr val="black"/>
              </a:solidFill>
              <a:latin typeface="Calibri"/>
              <a:cs typeface="Arial" charset="0"/>
            </a:endParaRPr>
          </a:p>
        </p:txBody>
      </p:sp>
      <p:sp>
        <p:nvSpPr>
          <p:cNvPr id="9" name="Text Box 9"/>
          <p:cNvSpPr txBox="1">
            <a:spLocks noChangeArrowheads="1"/>
          </p:cNvSpPr>
          <p:nvPr/>
        </p:nvSpPr>
        <p:spPr bwMode="auto">
          <a:xfrm>
            <a:off x="664024" y="656192"/>
            <a:ext cx="2171700" cy="268920"/>
          </a:xfrm>
          <a:prstGeom prst="rect">
            <a:avLst/>
          </a:prstGeom>
          <a:noFill/>
          <a:ln w="9525">
            <a:noFill/>
            <a:miter lim="800000"/>
            <a:headEnd/>
            <a:tailEnd/>
          </a:ln>
        </p:spPr>
        <p:txBody>
          <a:bodyPr wrap="square">
            <a:spAutoFit/>
          </a:bodyPr>
          <a:lstStyle/>
          <a:p>
            <a:pPr algn="ctr">
              <a:lnSpc>
                <a:spcPct val="85000"/>
              </a:lnSpc>
            </a:pPr>
            <a:r>
              <a:rPr lang="en-US" sz="1350" b="1" dirty="0">
                <a:solidFill>
                  <a:schemeClr val="tx2"/>
                </a:solidFill>
                <a:latin typeface="Arial" pitchFamily="34" charset="0"/>
                <a:cs typeface="Arial" pitchFamily="34" charset="0"/>
              </a:rPr>
              <a:t>ASCR Base &amp; LDRD</a:t>
            </a:r>
          </a:p>
        </p:txBody>
      </p:sp>
      <p:sp>
        <p:nvSpPr>
          <p:cNvPr id="10" name="Text Box 10"/>
          <p:cNvSpPr txBox="1">
            <a:spLocks noChangeArrowheads="1"/>
          </p:cNvSpPr>
          <p:nvPr/>
        </p:nvSpPr>
        <p:spPr bwMode="auto">
          <a:xfrm>
            <a:off x="3514189" y="656192"/>
            <a:ext cx="2114550" cy="268920"/>
          </a:xfrm>
          <a:prstGeom prst="rect">
            <a:avLst/>
          </a:prstGeom>
          <a:noFill/>
          <a:ln w="9525">
            <a:noFill/>
            <a:miter lim="800000"/>
            <a:headEnd/>
            <a:tailEnd/>
          </a:ln>
        </p:spPr>
        <p:txBody>
          <a:bodyPr wrap="square">
            <a:spAutoFit/>
          </a:bodyPr>
          <a:lstStyle/>
          <a:p>
            <a:pPr algn="ctr">
              <a:lnSpc>
                <a:spcPct val="85000"/>
              </a:lnSpc>
            </a:pPr>
            <a:r>
              <a:rPr lang="en-US" sz="1350" b="1" dirty="0">
                <a:solidFill>
                  <a:schemeClr val="tx2"/>
                </a:solidFill>
                <a:latin typeface="Arial" pitchFamily="34" charset="0"/>
                <a:cs typeface="Arial" pitchFamily="34" charset="0"/>
              </a:rPr>
              <a:t>SciDAC3 Development </a:t>
            </a:r>
          </a:p>
        </p:txBody>
      </p:sp>
      <p:sp>
        <p:nvSpPr>
          <p:cNvPr id="11" name="Rectangle 10"/>
          <p:cNvSpPr>
            <a:spLocks noChangeArrowheads="1"/>
          </p:cNvSpPr>
          <p:nvPr/>
        </p:nvSpPr>
        <p:spPr bwMode="auto">
          <a:xfrm>
            <a:off x="724986" y="1002572"/>
            <a:ext cx="2213034" cy="1194687"/>
          </a:xfrm>
          <a:prstGeom prst="rect">
            <a:avLst/>
          </a:prstGeom>
          <a:noFill/>
          <a:ln w="3175">
            <a:noFill/>
            <a:round/>
            <a:headEnd/>
            <a:tailEnd/>
          </a:ln>
          <a:effectLst/>
        </p:spPr>
        <p:txBody>
          <a:bodyPr/>
          <a:lstStyle/>
          <a:p>
            <a:pPr algn="ctr">
              <a:defRPr/>
            </a:pPr>
            <a:r>
              <a:rPr lang="en-US" sz="1050" b="1" dirty="0">
                <a:latin typeface="Arial" pitchFamily="34" charset="0"/>
                <a:ea typeface="ＭＳ Ｐゴシック" pitchFamily="-112" charset="-128"/>
                <a:cs typeface="Arial" pitchFamily="34" charset="0"/>
              </a:rPr>
              <a:t>Developed Roofline </a:t>
            </a:r>
            <a:r>
              <a:rPr lang="en-US" sz="1050" b="1" dirty="0" smtClean="0">
                <a:latin typeface="Arial" pitchFamily="34" charset="0"/>
                <a:ea typeface="ＭＳ Ｐゴシック" pitchFamily="-112" charset="-128"/>
                <a:cs typeface="Arial" pitchFamily="34" charset="0"/>
              </a:rPr>
              <a:t>concept </a:t>
            </a:r>
            <a:endParaRPr lang="en-US" sz="1050" b="1" dirty="0">
              <a:latin typeface="Arial" pitchFamily="34" charset="0"/>
              <a:ea typeface="ＭＳ Ｐゴシック" pitchFamily="-112" charset="-128"/>
              <a:cs typeface="Arial" pitchFamily="34" charset="0"/>
            </a:endParaRPr>
          </a:p>
          <a:p>
            <a:pPr algn="ctr">
              <a:defRPr/>
            </a:pPr>
            <a:r>
              <a:rPr lang="en-US" sz="1050" b="1" dirty="0">
                <a:solidFill>
                  <a:srgbClr val="660066"/>
                </a:solidFill>
                <a:latin typeface="Arial" pitchFamily="34" charset="0"/>
                <a:ea typeface="ＭＳ Ｐゴシック" pitchFamily="-112" charset="-128"/>
                <a:cs typeface="Arial" pitchFamily="34" charset="0"/>
              </a:rPr>
              <a:t>2006-2011:</a:t>
            </a:r>
          </a:p>
          <a:p>
            <a:pPr marL="120650" indent="-120650">
              <a:buFont typeface="Arial" charset="0"/>
              <a:buChar char="•"/>
              <a:defRPr/>
            </a:pPr>
            <a:r>
              <a:rPr lang="en-US" sz="900" b="1" dirty="0" smtClean="0"/>
              <a:t>Easy-to-understand</a:t>
            </a:r>
            <a:r>
              <a:rPr lang="en-US" sz="900" b="1" dirty="0"/>
              <a:t>, visual performance </a:t>
            </a:r>
            <a:r>
              <a:rPr lang="en-US" sz="900" b="1" dirty="0" smtClean="0"/>
              <a:t>model</a:t>
            </a:r>
          </a:p>
          <a:p>
            <a:pPr marL="120650" indent="-120650">
              <a:buFont typeface="Arial" charset="0"/>
              <a:buChar char="•"/>
              <a:defRPr/>
            </a:pPr>
            <a:r>
              <a:rPr lang="en-US" sz="900" b="1" dirty="0"/>
              <a:t>O</a:t>
            </a:r>
            <a:r>
              <a:rPr lang="en-US" sz="900" b="1" dirty="0" smtClean="0"/>
              <a:t>ffers </a:t>
            </a:r>
            <a:r>
              <a:rPr lang="en-US" sz="900" b="1" dirty="0"/>
              <a:t>insights to programmers and architects on improving parallel software and hardware. </a:t>
            </a:r>
          </a:p>
          <a:p>
            <a:pPr algn="ctr">
              <a:defRPr/>
            </a:pPr>
            <a:r>
              <a:rPr lang="en-US" sz="900" b="1" i="1" dirty="0">
                <a:latin typeface="Arial" pitchFamily="34" charset="0"/>
                <a:ea typeface="ＭＳ Ｐゴシック" pitchFamily="-112" charset="-128"/>
                <a:cs typeface="Arial" pitchFamily="34" charset="0"/>
              </a:rPr>
              <a:t> </a:t>
            </a:r>
          </a:p>
        </p:txBody>
      </p:sp>
      <p:sp>
        <p:nvSpPr>
          <p:cNvPr id="12" name="TextBox 51"/>
          <p:cNvSpPr txBox="1">
            <a:spLocks noChangeArrowheads="1"/>
          </p:cNvSpPr>
          <p:nvPr/>
        </p:nvSpPr>
        <p:spPr bwMode="auto">
          <a:xfrm>
            <a:off x="1753686" y="2031273"/>
            <a:ext cx="971550" cy="230832"/>
          </a:xfrm>
          <a:prstGeom prst="rect">
            <a:avLst/>
          </a:prstGeom>
          <a:noFill/>
          <a:ln w="9525">
            <a:noFill/>
            <a:miter lim="800000"/>
            <a:headEnd/>
            <a:tailEnd/>
          </a:ln>
        </p:spPr>
        <p:txBody>
          <a:bodyPr wrap="square">
            <a:spAutoFit/>
          </a:bodyPr>
          <a:lstStyle/>
          <a:p>
            <a:pPr algn="ctr">
              <a:spcBef>
                <a:spcPts val="450"/>
              </a:spcBef>
              <a:defRPr/>
            </a:pPr>
            <a:r>
              <a:rPr lang="en-US" sz="900" dirty="0">
                <a:solidFill>
                  <a:srgbClr val="322F31"/>
                </a:solidFill>
                <a:latin typeface="Arial"/>
                <a:ea typeface="ＭＳ Ｐゴシック" pitchFamily="-112" charset="-128"/>
              </a:rPr>
              <a:t> </a:t>
            </a:r>
          </a:p>
        </p:txBody>
      </p:sp>
      <p:sp>
        <p:nvSpPr>
          <p:cNvPr id="13" name="TextBox 51"/>
          <p:cNvSpPr txBox="1">
            <a:spLocks noChangeArrowheads="1"/>
          </p:cNvSpPr>
          <p:nvPr/>
        </p:nvSpPr>
        <p:spPr bwMode="auto">
          <a:xfrm>
            <a:off x="1867986" y="4088673"/>
            <a:ext cx="971550" cy="230832"/>
          </a:xfrm>
          <a:prstGeom prst="rect">
            <a:avLst/>
          </a:prstGeom>
          <a:noFill/>
          <a:ln w="9525">
            <a:noFill/>
            <a:miter lim="800000"/>
            <a:headEnd/>
            <a:tailEnd/>
          </a:ln>
        </p:spPr>
        <p:txBody>
          <a:bodyPr wrap="square">
            <a:spAutoFit/>
          </a:bodyPr>
          <a:lstStyle/>
          <a:p>
            <a:pPr algn="ctr">
              <a:defRPr/>
            </a:pPr>
            <a:r>
              <a:rPr lang="en-US" sz="900" dirty="0">
                <a:solidFill>
                  <a:srgbClr val="322F31"/>
                </a:solidFill>
                <a:latin typeface="Arial"/>
                <a:ea typeface="ＭＳ Ｐゴシック" pitchFamily="-112" charset="-128"/>
              </a:rPr>
              <a:t> </a:t>
            </a:r>
          </a:p>
        </p:txBody>
      </p:sp>
      <p:sp>
        <p:nvSpPr>
          <p:cNvPr id="14" name="Rectangle 13"/>
          <p:cNvSpPr>
            <a:spLocks noChangeArrowheads="1"/>
          </p:cNvSpPr>
          <p:nvPr/>
        </p:nvSpPr>
        <p:spPr bwMode="auto">
          <a:xfrm>
            <a:off x="3592570" y="1000934"/>
            <a:ext cx="2118215" cy="1291543"/>
          </a:xfrm>
          <a:prstGeom prst="rect">
            <a:avLst/>
          </a:prstGeom>
          <a:noFill/>
          <a:ln w="3175">
            <a:noFill/>
            <a:round/>
            <a:headEnd/>
            <a:tailEnd/>
          </a:ln>
          <a:effectLst/>
        </p:spPr>
        <p:txBody>
          <a:bodyPr/>
          <a:lstStyle/>
          <a:p>
            <a:pPr algn="ctr">
              <a:defRPr/>
            </a:pPr>
            <a:r>
              <a:rPr lang="en-US" sz="1050" b="1" dirty="0">
                <a:latin typeface="Arial" pitchFamily="34" charset="0"/>
                <a:ea typeface="ＭＳ Ｐゴシック" pitchFamily="-112" charset="-128"/>
                <a:cs typeface="Arial" pitchFamily="34" charset="0"/>
              </a:rPr>
              <a:t>Roofline augmentation </a:t>
            </a:r>
            <a:r>
              <a:rPr lang="en-US" sz="1050" b="1" dirty="0" smtClean="0">
                <a:latin typeface="Arial" pitchFamily="34" charset="0"/>
                <a:ea typeface="ＭＳ Ｐゴシック" pitchFamily="-112" charset="-128"/>
                <a:cs typeface="Arial" pitchFamily="34" charset="0"/>
              </a:rPr>
              <a:t/>
            </a:r>
            <a:br>
              <a:rPr lang="en-US" sz="1050" b="1" dirty="0" smtClean="0">
                <a:latin typeface="Arial" pitchFamily="34" charset="0"/>
                <a:ea typeface="ＭＳ Ｐゴシック" pitchFamily="-112" charset="-128"/>
                <a:cs typeface="Arial" pitchFamily="34" charset="0"/>
              </a:rPr>
            </a:br>
            <a:r>
              <a:rPr lang="en-US" sz="1050" b="1" dirty="0" smtClean="0">
                <a:latin typeface="Arial" pitchFamily="34" charset="0"/>
                <a:ea typeface="ＭＳ Ｐゴシック" pitchFamily="-112" charset="-128"/>
                <a:cs typeface="Arial" pitchFamily="34" charset="0"/>
              </a:rPr>
              <a:t>under </a:t>
            </a:r>
            <a:r>
              <a:rPr lang="en-US" sz="1050" b="1" dirty="0">
                <a:latin typeface="Arial" pitchFamily="34" charset="0"/>
                <a:ea typeface="ＭＳ Ｐゴシック" pitchFamily="-112" charset="-128"/>
                <a:cs typeface="Arial" pitchFamily="34" charset="0"/>
              </a:rPr>
              <a:t>SciDAC3 </a:t>
            </a:r>
            <a:br>
              <a:rPr lang="en-US" sz="1050" b="1" dirty="0">
                <a:latin typeface="Arial" pitchFamily="34" charset="0"/>
                <a:ea typeface="ＭＳ Ｐゴシック" pitchFamily="-112" charset="-128"/>
                <a:cs typeface="Arial" pitchFamily="34" charset="0"/>
              </a:rPr>
            </a:br>
            <a:r>
              <a:rPr lang="en-US" sz="1050" b="1" dirty="0">
                <a:solidFill>
                  <a:srgbClr val="660066"/>
                </a:solidFill>
                <a:latin typeface="Arial" pitchFamily="34" charset="0"/>
                <a:ea typeface="ＭＳ Ｐゴシック" pitchFamily="-112" charset="-128"/>
                <a:cs typeface="Arial" pitchFamily="34" charset="0"/>
              </a:rPr>
              <a:t>2013-2017:</a:t>
            </a:r>
          </a:p>
          <a:p>
            <a:pPr marL="128588" indent="-128588">
              <a:buFont typeface="Arial"/>
              <a:buChar char="•"/>
              <a:defRPr/>
            </a:pPr>
            <a:r>
              <a:rPr lang="en-US" sz="900" b="1" dirty="0">
                <a:latin typeface="Arial" pitchFamily="34" charset="0"/>
                <a:ea typeface="ＭＳ Ｐゴシック" pitchFamily="-112" charset="-128"/>
                <a:cs typeface="Arial" pitchFamily="34" charset="0"/>
              </a:rPr>
              <a:t>Collaboration with </a:t>
            </a:r>
            <a:r>
              <a:rPr lang="en-US" sz="900" b="1" dirty="0" err="1">
                <a:latin typeface="Arial" pitchFamily="34" charset="0"/>
                <a:ea typeface="ＭＳ Ｐゴシック" pitchFamily="-112" charset="-128"/>
                <a:cs typeface="Arial" pitchFamily="34" charset="0"/>
              </a:rPr>
              <a:t>FASTMath</a:t>
            </a:r>
            <a:r>
              <a:rPr lang="en-US" sz="900" b="1" dirty="0">
                <a:latin typeface="Arial" pitchFamily="34" charset="0"/>
                <a:ea typeface="ＭＳ Ｐゴシック" pitchFamily="-112" charset="-128"/>
                <a:cs typeface="Arial" pitchFamily="34" charset="0"/>
              </a:rPr>
              <a:t> SciDAC Institute</a:t>
            </a:r>
          </a:p>
          <a:p>
            <a:pPr marL="128588" indent="-128588">
              <a:buFont typeface="Arial"/>
              <a:buChar char="•"/>
              <a:defRPr/>
            </a:pPr>
            <a:r>
              <a:rPr lang="en-US" sz="900" b="1" dirty="0">
                <a:latin typeface="Arial" pitchFamily="34" charset="0"/>
                <a:ea typeface="ＭＳ Ｐゴシック" pitchFamily="-112" charset="-128"/>
                <a:cs typeface="Arial" pitchFamily="34" charset="0"/>
              </a:rPr>
              <a:t>Developed Empirical Roofline Toolkit (ERT) with public release 03/2015, with Roofline Visualizer</a:t>
            </a:r>
          </a:p>
          <a:p>
            <a:pPr marL="128588" indent="-128588">
              <a:buFont typeface="Arial"/>
              <a:buChar char="•"/>
              <a:defRPr/>
            </a:pPr>
            <a:r>
              <a:rPr lang="en-US" sz="900" b="1" dirty="0">
                <a:latin typeface="Arial" pitchFamily="34" charset="0"/>
                <a:ea typeface="ＭＳ Ｐゴシック" pitchFamily="-112" charset="-128"/>
                <a:cs typeface="Arial" pitchFamily="34" charset="0"/>
              </a:rPr>
              <a:t>Created community tool for automatic hardware introspection and analysis</a:t>
            </a:r>
          </a:p>
          <a:p>
            <a:pPr marL="128588" indent="-128588">
              <a:buFont typeface="Arial"/>
              <a:buChar char="•"/>
              <a:defRPr/>
            </a:pPr>
            <a:endParaRPr lang="en-US" sz="900" b="1" i="1" dirty="0">
              <a:latin typeface="Arial" pitchFamily="34" charset="0"/>
              <a:ea typeface="ＭＳ Ｐゴシック" pitchFamily="-112" charset="-128"/>
              <a:cs typeface="Arial" pitchFamily="34" charset="0"/>
            </a:endParaRPr>
          </a:p>
          <a:p>
            <a:pPr algn="ctr">
              <a:defRPr/>
            </a:pPr>
            <a:endParaRPr lang="en-US" sz="900" b="1" i="1" dirty="0">
              <a:latin typeface="Arial" pitchFamily="34" charset="0"/>
              <a:ea typeface="ＭＳ Ｐゴシック" pitchFamily="-112" charset="-128"/>
              <a:cs typeface="Arial" pitchFamily="34" charset="0"/>
            </a:endParaRPr>
          </a:p>
          <a:p>
            <a:pPr algn="ctr">
              <a:defRPr/>
            </a:pPr>
            <a:endParaRPr lang="en-US" sz="900" b="1" i="1" dirty="0">
              <a:latin typeface="Arial" pitchFamily="34" charset="0"/>
              <a:ea typeface="ＭＳ Ｐゴシック" pitchFamily="-112" charset="-128"/>
              <a:cs typeface="Arial" pitchFamily="34" charset="0"/>
            </a:endParaRPr>
          </a:p>
          <a:p>
            <a:pPr algn="ctr">
              <a:defRPr/>
            </a:pPr>
            <a:endParaRPr lang="en-US" sz="1050" b="1" i="1" dirty="0">
              <a:solidFill>
                <a:srgbClr val="FF0000"/>
              </a:solidFill>
              <a:latin typeface="Arial" pitchFamily="34" charset="0"/>
              <a:ea typeface="ＭＳ Ｐゴシック" pitchFamily="-112" charset="-128"/>
              <a:cs typeface="Arial" pitchFamily="34" charset="0"/>
            </a:endParaRPr>
          </a:p>
        </p:txBody>
      </p:sp>
      <p:sp>
        <p:nvSpPr>
          <p:cNvPr id="15" name="Rectangle 14"/>
          <p:cNvSpPr>
            <a:spLocks noChangeArrowheads="1"/>
          </p:cNvSpPr>
          <p:nvPr/>
        </p:nvSpPr>
        <p:spPr bwMode="auto">
          <a:xfrm>
            <a:off x="6321150" y="942602"/>
            <a:ext cx="2508951" cy="2944100"/>
          </a:xfrm>
          <a:prstGeom prst="rect">
            <a:avLst/>
          </a:prstGeom>
          <a:noFill/>
          <a:ln w="3175">
            <a:noFill/>
            <a:round/>
            <a:headEnd/>
            <a:tailEnd/>
          </a:ln>
          <a:effectLst/>
        </p:spPr>
        <p:txBody>
          <a:bodyPr/>
          <a:lstStyle/>
          <a:p>
            <a:pPr marL="128588" indent="-128588">
              <a:buFont typeface="Arial"/>
              <a:buChar char="•"/>
              <a:defRPr/>
            </a:pPr>
            <a:r>
              <a:rPr lang="en-US" sz="1050" b="1" dirty="0">
                <a:latin typeface="Arial" pitchFamily="34" charset="0"/>
                <a:ea typeface="ＭＳ Ｐゴシック" pitchFamily="-112" charset="-128"/>
                <a:cs typeface="Arial" pitchFamily="34" charset="0"/>
              </a:rPr>
              <a:t>Roofline has become a broadly used performance modeling methodology across </a:t>
            </a:r>
            <a:r>
              <a:rPr lang="en-US" sz="1050" b="1" dirty="0" smtClean="0">
                <a:latin typeface="Arial" pitchFamily="34" charset="0"/>
                <a:ea typeface="ＭＳ Ｐゴシック" pitchFamily="-112" charset="-128"/>
                <a:cs typeface="Arial" pitchFamily="34" charset="0"/>
              </a:rPr>
              <a:t>DOE</a:t>
            </a:r>
            <a:br>
              <a:rPr lang="en-US" sz="1050" b="1" dirty="0" smtClean="0">
                <a:latin typeface="Arial" pitchFamily="34" charset="0"/>
                <a:ea typeface="ＭＳ Ｐゴシック" pitchFamily="-112" charset="-128"/>
                <a:cs typeface="Arial" pitchFamily="34" charset="0"/>
              </a:rPr>
            </a:br>
            <a:endParaRPr lang="en-US" sz="900" b="1" dirty="0">
              <a:latin typeface="Arial" pitchFamily="34" charset="0"/>
              <a:ea typeface="ＭＳ Ｐゴシック" pitchFamily="-112" charset="-128"/>
              <a:cs typeface="Arial" pitchFamily="34" charset="0"/>
            </a:endParaRPr>
          </a:p>
          <a:p>
            <a:pPr marL="128588" indent="-128588">
              <a:buFont typeface="Arial"/>
              <a:buChar char="•"/>
              <a:defRPr/>
            </a:pPr>
            <a:r>
              <a:rPr lang="en-US" sz="1050" b="1" dirty="0">
                <a:latin typeface="Arial" pitchFamily="34" charset="0"/>
                <a:ea typeface="ＭＳ Ｐゴシック" pitchFamily="-112" charset="-128"/>
                <a:cs typeface="Arial" pitchFamily="34" charset="0"/>
              </a:rPr>
              <a:t>Intel has embraced the approach and integrated it into its production</a:t>
            </a:r>
            <a:r>
              <a:rPr lang="en-US" sz="1050" b="1" dirty="0"/>
              <a:t> Intel® Advisor</a:t>
            </a:r>
          </a:p>
          <a:p>
            <a:pPr marL="128588" indent="-128588">
              <a:buFont typeface="Arial"/>
              <a:buChar char="•"/>
              <a:defRPr/>
            </a:pPr>
            <a:endParaRPr lang="en-US" sz="900" b="1" dirty="0"/>
          </a:p>
          <a:p>
            <a:pPr marL="128588" indent="-128588">
              <a:buFont typeface="Arial"/>
              <a:buChar char="•"/>
              <a:defRPr/>
            </a:pPr>
            <a:r>
              <a:rPr lang="en-US" sz="1050" b="1" dirty="0">
                <a:solidFill>
                  <a:srgbClr val="000000"/>
                </a:solidFill>
              </a:rPr>
              <a:t>Collaboration with NERSC to instrument and analyze execution of real applications on machines such as Edison and Cori </a:t>
            </a:r>
          </a:p>
        </p:txBody>
      </p:sp>
      <p:pic>
        <p:nvPicPr>
          <p:cNvPr id="16" name="Picture 15" descr="Screen Shot 2017-03-28 at 9.07.29 PM.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5879" y="2261284"/>
            <a:ext cx="1829571" cy="2099508"/>
          </a:xfrm>
          <a:prstGeom prst="rect">
            <a:avLst/>
          </a:prstGeom>
        </p:spPr>
      </p:pic>
      <p:sp>
        <p:nvSpPr>
          <p:cNvPr id="18" name="Rectangle 17"/>
          <p:cNvSpPr>
            <a:spLocks noChangeArrowheads="1"/>
          </p:cNvSpPr>
          <p:nvPr/>
        </p:nvSpPr>
        <p:spPr bwMode="auto">
          <a:xfrm>
            <a:off x="724986" y="4383529"/>
            <a:ext cx="2130476" cy="721112"/>
          </a:xfrm>
          <a:prstGeom prst="rect">
            <a:avLst/>
          </a:prstGeom>
          <a:noFill/>
          <a:ln w="3175">
            <a:noFill/>
            <a:round/>
            <a:headEnd/>
            <a:tailEnd/>
          </a:ln>
          <a:effectLst/>
        </p:spPr>
        <p:txBody>
          <a:bodyPr/>
          <a:lstStyle/>
          <a:p>
            <a:pPr>
              <a:defRPr/>
            </a:pPr>
            <a:r>
              <a:rPr lang="en-US" sz="900" b="1" i="1" dirty="0"/>
              <a:t>Proof of concept successfully applied to numerous computational kernels and emerging computing systems. </a:t>
            </a:r>
          </a:p>
          <a:p>
            <a:pPr algn="ctr">
              <a:defRPr/>
            </a:pPr>
            <a:r>
              <a:rPr lang="en-US" sz="900" b="1" i="1" dirty="0">
                <a:latin typeface="Arial" pitchFamily="34" charset="0"/>
                <a:ea typeface="ＭＳ Ｐゴシック" pitchFamily="-112" charset="-128"/>
                <a:cs typeface="Arial" pitchFamily="34" charset="0"/>
              </a:rPr>
              <a:t> </a:t>
            </a:r>
          </a:p>
        </p:txBody>
      </p:sp>
      <p:pic>
        <p:nvPicPr>
          <p:cNvPr id="19" name="Picture 18" descr="Screen Shot 2017-03-28 at 9.20.47 PM.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40915" y="3995697"/>
            <a:ext cx="1218623" cy="1041660"/>
          </a:xfrm>
          <a:prstGeom prst="rect">
            <a:avLst/>
          </a:prstGeom>
        </p:spPr>
      </p:pic>
      <p:pic>
        <p:nvPicPr>
          <p:cNvPr id="20" name="Picture 19" descr="Screen Shot 2017-03-28 at 9.20.1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29652" y="2724286"/>
            <a:ext cx="1177265" cy="1227008"/>
          </a:xfrm>
          <a:prstGeom prst="rect">
            <a:avLst/>
          </a:prstGeom>
        </p:spPr>
      </p:pic>
      <p:sp>
        <p:nvSpPr>
          <p:cNvPr id="21" name="Rectangle 20"/>
          <p:cNvSpPr>
            <a:spLocks noChangeArrowheads="1"/>
          </p:cNvSpPr>
          <p:nvPr/>
        </p:nvSpPr>
        <p:spPr bwMode="auto">
          <a:xfrm>
            <a:off x="5022892" y="3151863"/>
            <a:ext cx="876404" cy="1469678"/>
          </a:xfrm>
          <a:prstGeom prst="rect">
            <a:avLst/>
          </a:prstGeom>
          <a:noFill/>
          <a:ln w="3175">
            <a:noFill/>
            <a:round/>
            <a:headEnd/>
            <a:tailEnd/>
          </a:ln>
          <a:effectLst/>
        </p:spPr>
        <p:txBody>
          <a:bodyPr/>
          <a:lstStyle/>
          <a:p>
            <a:r>
              <a:rPr lang="en-US" sz="900" b="1" i="1" dirty="0"/>
              <a:t>Automated Roofline code used to diagnose performance problems for DOE and </a:t>
            </a:r>
            <a:br>
              <a:rPr lang="en-US" sz="900" b="1" i="1" dirty="0"/>
            </a:br>
            <a:r>
              <a:rPr lang="en-US" sz="900" b="1" i="1" dirty="0"/>
              <a:t>SciDAC </a:t>
            </a:r>
            <a:br>
              <a:rPr lang="en-US" sz="900" b="1" i="1" dirty="0"/>
            </a:br>
            <a:r>
              <a:rPr lang="en-US" sz="900" b="1" i="1" dirty="0"/>
              <a:t>codes. </a:t>
            </a:r>
          </a:p>
          <a:p>
            <a:pPr algn="ctr"/>
            <a:endParaRPr lang="en-US" sz="900" b="1" dirty="0"/>
          </a:p>
          <a:p>
            <a:pPr algn="ctr"/>
            <a:endParaRPr lang="en-US" sz="900" dirty="0"/>
          </a:p>
          <a:p>
            <a:pPr algn="ctr">
              <a:defRPr/>
            </a:pPr>
            <a:r>
              <a:rPr lang="en-US" sz="900" b="1" i="1" dirty="0">
                <a:latin typeface="Arial" pitchFamily="34" charset="0"/>
                <a:ea typeface="ＭＳ Ｐゴシック" pitchFamily="-112" charset="-128"/>
                <a:cs typeface="Arial" pitchFamily="34" charset="0"/>
              </a:rPr>
              <a:t> </a:t>
            </a:r>
          </a:p>
        </p:txBody>
      </p:sp>
      <p:pic>
        <p:nvPicPr>
          <p:cNvPr id="22" name="Picture 2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99718" y="2908371"/>
            <a:ext cx="2277931" cy="1745896"/>
          </a:xfrm>
          <a:prstGeom prst="rect">
            <a:avLst/>
          </a:prstGeom>
        </p:spPr>
      </p:pic>
      <p:sp>
        <p:nvSpPr>
          <p:cNvPr id="23" name="Rectangle 22"/>
          <p:cNvSpPr>
            <a:spLocks noChangeArrowheads="1"/>
          </p:cNvSpPr>
          <p:nvPr/>
        </p:nvSpPr>
        <p:spPr bwMode="auto">
          <a:xfrm>
            <a:off x="6499718" y="4676136"/>
            <a:ext cx="2270735" cy="379030"/>
          </a:xfrm>
          <a:prstGeom prst="rect">
            <a:avLst/>
          </a:prstGeom>
          <a:noFill/>
          <a:ln w="3175">
            <a:noFill/>
            <a:round/>
            <a:headEnd/>
            <a:tailEnd/>
          </a:ln>
          <a:effectLst/>
        </p:spPr>
        <p:txBody>
          <a:bodyPr/>
          <a:lstStyle/>
          <a:p>
            <a:r>
              <a:rPr lang="en-US" sz="900" b="1" i="1" dirty="0"/>
              <a:t>Snapshot of existing Intel Roofline tool in </a:t>
            </a:r>
            <a:r>
              <a:rPr lang="en-US" sz="900" b="1" i="1"/>
              <a:t>practice</a:t>
            </a:r>
            <a:r>
              <a:rPr lang="en-US" sz="900" b="1" i="1" smtClean="0"/>
              <a:t>.</a:t>
            </a:r>
            <a:endParaRPr lang="en-US" sz="900" b="1" i="1" dirty="0"/>
          </a:p>
        </p:txBody>
      </p:sp>
      <p:sp>
        <p:nvSpPr>
          <p:cNvPr id="24" name="Rectangle 23"/>
          <p:cNvSpPr>
            <a:spLocks noChangeArrowheads="1"/>
          </p:cNvSpPr>
          <p:nvPr/>
        </p:nvSpPr>
        <p:spPr bwMode="auto">
          <a:xfrm>
            <a:off x="3736228" y="2652100"/>
            <a:ext cx="1974557" cy="1291543"/>
          </a:xfrm>
          <a:prstGeom prst="rect">
            <a:avLst/>
          </a:prstGeom>
          <a:noFill/>
          <a:ln w="3175">
            <a:noFill/>
            <a:round/>
            <a:headEnd/>
            <a:tailEnd/>
          </a:ln>
          <a:effectLst/>
        </p:spPr>
        <p:txBody>
          <a:bodyPr/>
          <a:lstStyle/>
          <a:p>
            <a:pPr algn="ctr">
              <a:defRPr/>
            </a:pPr>
            <a:endParaRPr lang="en-US" sz="900" b="1" i="1" dirty="0">
              <a:latin typeface="Arial" pitchFamily="34" charset="0"/>
              <a:ea typeface="ＭＳ Ｐゴシック" pitchFamily="-112" charset="-128"/>
              <a:cs typeface="Arial" pitchFamily="34" charset="0"/>
            </a:endParaRPr>
          </a:p>
          <a:p>
            <a:pPr algn="ctr">
              <a:defRPr/>
            </a:pPr>
            <a:endParaRPr lang="en-US" sz="1050" b="1" i="1" dirty="0">
              <a:solidFill>
                <a:srgbClr val="FF0000"/>
              </a:solidFill>
              <a:latin typeface="Arial" pitchFamily="34" charset="0"/>
              <a:ea typeface="ＭＳ Ｐゴシック" pitchFamily="-112" charset="-128"/>
              <a:cs typeface="Arial" pitchFamily="34" charset="0"/>
            </a:endParaRPr>
          </a:p>
        </p:txBody>
      </p:sp>
      <p:sp>
        <p:nvSpPr>
          <p:cNvPr id="25" name="Rectangle 24"/>
          <p:cNvSpPr>
            <a:spLocks noChangeArrowheads="1"/>
          </p:cNvSpPr>
          <p:nvPr/>
        </p:nvSpPr>
        <p:spPr bwMode="auto">
          <a:xfrm>
            <a:off x="5499942" y="4916266"/>
            <a:ext cx="2501059" cy="201107"/>
          </a:xfrm>
          <a:prstGeom prst="rect">
            <a:avLst/>
          </a:prstGeom>
          <a:noFill/>
          <a:ln w="3175">
            <a:noFill/>
            <a:round/>
            <a:headEnd/>
            <a:tailEnd/>
          </a:ln>
          <a:effectLst/>
        </p:spPr>
        <p:txBody>
          <a:bodyPr/>
          <a:lstStyle/>
          <a:p>
            <a:r>
              <a:rPr lang="en-US" sz="675" b="1" i="1" dirty="0" smtClean="0">
                <a:solidFill>
                  <a:srgbClr val="008000"/>
                </a:solidFill>
                <a:latin typeface="Arial" pitchFamily="34" charset="0"/>
                <a:ea typeface="ＭＳ Ｐゴシック" pitchFamily="-112" charset="-128"/>
                <a:cs typeface="Arial" pitchFamily="34" charset="0"/>
              </a:rPr>
              <a:t> </a:t>
            </a:r>
            <a:endParaRPr lang="en-US" sz="675" b="1" i="1" dirty="0">
              <a:solidFill>
                <a:srgbClr val="008000"/>
              </a:solidFill>
              <a:latin typeface="Arial" pitchFamily="34" charset="0"/>
              <a:ea typeface="ＭＳ Ｐゴシック" pitchFamily="-112" charset="-128"/>
              <a:cs typeface="Arial" pitchFamily="34" charset="0"/>
            </a:endParaRPr>
          </a:p>
        </p:txBody>
      </p:sp>
    </p:spTree>
    <p:extLst>
      <p:ext uri="{BB962C8B-B14F-4D97-AF65-F5344CB8AC3E}">
        <p14:creationId xmlns:p14="http://schemas.microsoft.com/office/powerpoint/2010/main" val="257775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652656" y="1365660"/>
            <a:ext cx="3348841" cy="3194465"/>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wrap="square" rtlCol="0">
            <a:noAutofit/>
          </a:bodyPr>
          <a:lstStyle/>
          <a:p>
            <a:endParaRPr lang="en-US" dirty="0" smtClean="0"/>
          </a:p>
          <a:p>
            <a:endParaRPr lang="en-US" dirty="0" smtClean="0"/>
          </a:p>
          <a:p>
            <a:endParaRPr lang="en-US" dirty="0"/>
          </a:p>
          <a:p>
            <a:endParaRPr lang="en-US" dirty="0" smtClean="0"/>
          </a:p>
          <a:p>
            <a:endParaRPr lang="en-US" dirty="0"/>
          </a:p>
          <a:p>
            <a:endParaRPr lang="en-US" sz="1600" dirty="0" smtClean="0">
              <a:cs typeface="Arial"/>
            </a:endParaRPr>
          </a:p>
          <a:p>
            <a:r>
              <a:rPr lang="en-US" sz="1600" dirty="0" err="1" smtClean="0">
                <a:cs typeface="Arial"/>
              </a:rPr>
              <a:t>Polytropic</a:t>
            </a:r>
            <a:r>
              <a:rPr lang="en-US" sz="1600" dirty="0" smtClean="0">
                <a:cs typeface="Arial"/>
              </a:rPr>
              <a:t> gas </a:t>
            </a:r>
            <a:r>
              <a:rPr lang="en-US" sz="1600" dirty="0">
                <a:cs typeface="Arial"/>
              </a:rPr>
              <a:t>simulation for modeling tokomak edge </a:t>
            </a:r>
            <a:r>
              <a:rPr lang="en-US" sz="1600" dirty="0" smtClean="0">
                <a:cs typeface="Arial"/>
              </a:rPr>
              <a:t>plasma. </a:t>
            </a:r>
            <a:r>
              <a:rPr lang="en-US" sz="1600" dirty="0" smtClean="0"/>
              <a:t>Data automatically translated from full resolution (left) to reduced resolution (right) to meet memory constraint. </a:t>
            </a:r>
            <a:endParaRPr lang="en-US" sz="1600" dirty="0"/>
          </a:p>
        </p:txBody>
      </p:sp>
      <p:sp>
        <p:nvSpPr>
          <p:cNvPr id="2" name="Title 1"/>
          <p:cNvSpPr>
            <a:spLocks noGrp="1"/>
          </p:cNvSpPr>
          <p:nvPr>
            <p:ph type="title"/>
          </p:nvPr>
        </p:nvSpPr>
        <p:spPr/>
        <p:txBody>
          <a:bodyPr/>
          <a:lstStyle/>
          <a:p>
            <a:r>
              <a:rPr lang="en-US" dirty="0"/>
              <a:t>Scientific Data Management</a:t>
            </a:r>
          </a:p>
        </p:txBody>
      </p:sp>
      <p:sp>
        <p:nvSpPr>
          <p:cNvPr id="3" name="Content Placeholder 2"/>
          <p:cNvSpPr>
            <a:spLocks noGrp="1"/>
          </p:cNvSpPr>
          <p:nvPr>
            <p:ph idx="1"/>
          </p:nvPr>
        </p:nvSpPr>
        <p:spPr>
          <a:xfrm>
            <a:off x="457202" y="1408346"/>
            <a:ext cx="5041073" cy="3317082"/>
          </a:xfrm>
        </p:spPr>
        <p:txBody>
          <a:bodyPr/>
          <a:lstStyle/>
          <a:p>
            <a:r>
              <a:rPr lang="en-US" b="1" dirty="0" smtClean="0"/>
              <a:t>Tools: </a:t>
            </a:r>
            <a:r>
              <a:rPr lang="en-US" dirty="0" smtClean="0"/>
              <a:t>ADIOS, </a:t>
            </a:r>
            <a:r>
              <a:rPr lang="en-US" dirty="0" err="1" smtClean="0"/>
              <a:t>Darshan</a:t>
            </a:r>
            <a:r>
              <a:rPr lang="en-US" dirty="0" smtClean="0"/>
              <a:t>, </a:t>
            </a:r>
            <a:r>
              <a:rPr lang="en-US" dirty="0" err="1" smtClean="0"/>
              <a:t>DataSpaces</a:t>
            </a:r>
            <a:r>
              <a:rPr lang="en-US" dirty="0" smtClean="0"/>
              <a:t>, </a:t>
            </a:r>
            <a:r>
              <a:rPr lang="en-US" dirty="0" err="1" smtClean="0"/>
              <a:t>FastBit</a:t>
            </a:r>
            <a:r>
              <a:rPr lang="en-US" dirty="0" smtClean="0"/>
              <a:t>, HDF5, Parallel </a:t>
            </a:r>
            <a:r>
              <a:rPr lang="en-US" dirty="0" err="1" smtClean="0"/>
              <a:t>netCDF</a:t>
            </a:r>
            <a:r>
              <a:rPr lang="en-US" dirty="0" smtClean="0"/>
              <a:t>, TAU</a:t>
            </a:r>
          </a:p>
          <a:p>
            <a:r>
              <a:rPr lang="en-US" b="1" dirty="0" smtClean="0"/>
              <a:t>I/O libraries: </a:t>
            </a:r>
            <a:r>
              <a:rPr lang="en-US" dirty="0" smtClean="0"/>
              <a:t>Efficiently interfacing to complex and varied storage resources in HPC platforms</a:t>
            </a:r>
            <a:endParaRPr lang="en-US" b="1" dirty="0"/>
          </a:p>
          <a:p>
            <a:r>
              <a:rPr lang="en-US" b="1" dirty="0" smtClean="0"/>
              <a:t>Coupling codes: </a:t>
            </a:r>
            <a:r>
              <a:rPr lang="en-US" dirty="0"/>
              <a:t>Effective communication and data flow for (near-)real-time science workflows</a:t>
            </a:r>
          </a:p>
          <a:p>
            <a:r>
              <a:rPr lang="en-US" b="1" dirty="0" smtClean="0"/>
              <a:t>Knowledge management: </a:t>
            </a:r>
            <a:r>
              <a:rPr lang="en-US" dirty="0" smtClean="0"/>
              <a:t>Capturing provenance of data, indexing and feature identification, facilitating sharing within and among teams</a:t>
            </a:r>
            <a:endParaRPr lang="en-US" b="1" dirty="0" smtClean="0"/>
          </a:p>
          <a:p>
            <a:endParaRPr lang="en-US" dirty="0"/>
          </a:p>
          <a:p>
            <a:endParaRPr lang="en-US" dirty="0"/>
          </a:p>
          <a:p>
            <a:endParaRPr lang="en-US" dirty="0"/>
          </a:p>
        </p:txBody>
      </p:sp>
      <p:sp>
        <p:nvSpPr>
          <p:cNvPr id="4" name="Text Placeholder 3"/>
          <p:cNvSpPr>
            <a:spLocks noGrp="1"/>
          </p:cNvSpPr>
          <p:nvPr>
            <p:ph type="body" sz="quarter" idx="12"/>
          </p:nvPr>
        </p:nvSpPr>
        <p:spPr>
          <a:xfrm>
            <a:off x="457201" y="724152"/>
            <a:ext cx="8372901" cy="374786"/>
          </a:xfrm>
        </p:spPr>
        <p:txBody>
          <a:bodyPr/>
          <a:lstStyle/>
          <a:p>
            <a:r>
              <a:rPr lang="en-US" dirty="0" smtClean="0"/>
              <a:t>Assist teams in storing, accessing, managing, and sharing large volumes of scientific data at DOE compute facilities.</a:t>
            </a:r>
            <a:endParaRPr lang="en-US" dirty="0"/>
          </a:p>
        </p:txBody>
      </p:sp>
      <p:sp>
        <p:nvSpPr>
          <p:cNvPr id="5" name="Rectangle 4"/>
          <p:cNvSpPr/>
          <p:nvPr/>
        </p:nvSpPr>
        <p:spPr>
          <a:xfrm>
            <a:off x="371477" y="4700340"/>
            <a:ext cx="8072437" cy="369332"/>
          </a:xfrm>
          <a:prstGeom prst="rect">
            <a:avLst/>
          </a:prstGeom>
        </p:spPr>
        <p:txBody>
          <a:bodyPr wrap="square">
            <a:spAutoFit/>
          </a:bodyPr>
          <a:lstStyle/>
          <a:p>
            <a:r>
              <a:rPr lang="en-US" dirty="0">
                <a:ea typeface="Arial Narrow" charset="0"/>
                <a:cs typeface="Arial Narrow" charset="0"/>
              </a:rPr>
              <a:t>Contacts: </a:t>
            </a:r>
            <a:r>
              <a:rPr lang="en-US" dirty="0">
                <a:ea typeface="Arial Narrow" charset="0"/>
                <a:cs typeface="Arial Narrow" charset="0"/>
                <a:hlinkClick r:id="rId3"/>
              </a:rPr>
              <a:t>Scott Klasky (ORNL</a:t>
            </a:r>
            <a:r>
              <a:rPr lang="en-US" dirty="0" smtClean="0">
                <a:ea typeface="Arial Narrow" charset="0"/>
                <a:cs typeface="Arial Narrow" charset="0"/>
                <a:hlinkClick r:id="rId3"/>
              </a:rPr>
              <a:t>)</a:t>
            </a:r>
            <a:r>
              <a:rPr lang="en-US" dirty="0" smtClean="0">
                <a:ea typeface="Arial Narrow" charset="0"/>
                <a:cs typeface="Arial Narrow" charset="0"/>
              </a:rPr>
              <a:t> lead, </a:t>
            </a:r>
            <a:r>
              <a:rPr lang="en-US" dirty="0">
                <a:ea typeface="Arial Narrow" charset="0"/>
                <a:cs typeface="Arial Narrow" charset="0"/>
                <a:hlinkClick r:id="rId4"/>
              </a:rPr>
              <a:t>John Wu (LBNL</a:t>
            </a:r>
            <a:r>
              <a:rPr lang="en-US" dirty="0" smtClean="0">
                <a:ea typeface="Arial Narrow" charset="0"/>
                <a:cs typeface="Arial Narrow" charset="0"/>
                <a:hlinkClick r:id="rId4"/>
              </a:rPr>
              <a:t>)</a:t>
            </a:r>
            <a:r>
              <a:rPr lang="en-US" dirty="0" smtClean="0">
                <a:ea typeface="Arial Narrow" charset="0"/>
                <a:cs typeface="Arial Narrow" charset="0"/>
              </a:rPr>
              <a:t> co-lead</a:t>
            </a:r>
            <a:endParaRPr lang="en-US" dirty="0">
              <a:ea typeface="Arial Narrow" charset="0"/>
              <a:cs typeface="Arial Narrow" charset="0"/>
            </a:endParaRPr>
          </a:p>
        </p:txBody>
      </p:sp>
      <p:pic>
        <p:nvPicPr>
          <p:cNvPr id="7" name="Picture 6" descr="C:\Users\Tony.K\Desktop\iso_res_samp.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799156" y="1460476"/>
            <a:ext cx="3149346" cy="12844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9564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89600" y="711148"/>
            <a:ext cx="3311897" cy="4241852"/>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wrap="square" rtlCol="0">
            <a:noAutofit/>
          </a:bodyPr>
          <a:lstStyle/>
          <a:p>
            <a:endParaRPr lang="en-US" dirty="0" smtClean="0"/>
          </a:p>
          <a:p>
            <a:endParaRPr lang="en-US" dirty="0" smtClean="0"/>
          </a:p>
          <a:p>
            <a:endParaRPr lang="en-US" dirty="0"/>
          </a:p>
          <a:p>
            <a:endParaRPr lang="en-US" dirty="0" smtClean="0"/>
          </a:p>
          <a:p>
            <a:endParaRPr lang="en-US" dirty="0"/>
          </a:p>
          <a:p>
            <a:endParaRPr lang="en-US" sz="1600" dirty="0" smtClean="0">
              <a:cs typeface="Arial"/>
            </a:endParaRPr>
          </a:p>
          <a:p>
            <a:endParaRPr lang="en-US" sz="1600" dirty="0" smtClean="0">
              <a:cs typeface="Arial"/>
            </a:endParaRPr>
          </a:p>
          <a:p>
            <a:endParaRPr lang="en-US" sz="1600" dirty="0">
              <a:cs typeface="Arial"/>
            </a:endParaRPr>
          </a:p>
          <a:p>
            <a:endParaRPr lang="en-US" sz="1600" dirty="0" smtClean="0">
              <a:cs typeface="Arial"/>
            </a:endParaRPr>
          </a:p>
          <a:p>
            <a:endParaRPr lang="en-US" sz="1600" dirty="0">
              <a:cs typeface="Arial"/>
            </a:endParaRPr>
          </a:p>
          <a:p>
            <a:endParaRPr lang="en-US" sz="1600" dirty="0" smtClean="0">
              <a:cs typeface="Arial"/>
            </a:endParaRPr>
          </a:p>
          <a:p>
            <a:endParaRPr lang="en-US" sz="1600" dirty="0">
              <a:cs typeface="Arial"/>
            </a:endParaRPr>
          </a:p>
          <a:p>
            <a:endParaRPr lang="en-US" sz="1600" dirty="0" smtClean="0">
              <a:cs typeface="Arial"/>
            </a:endParaRPr>
          </a:p>
          <a:p>
            <a:endParaRPr lang="en-US" sz="1600" dirty="0" smtClean="0">
              <a:cs typeface="Arial"/>
            </a:endParaRPr>
          </a:p>
          <a:p>
            <a:r>
              <a:rPr lang="en-US" sz="1600" dirty="0" smtClean="0">
                <a:cs typeface="Arial"/>
              </a:rPr>
              <a:t>I/O performance of WARP code after two rounds of improvements.</a:t>
            </a:r>
            <a:endParaRPr lang="en-US" sz="1600" dirty="0"/>
          </a:p>
        </p:txBody>
      </p:sp>
      <p:sp>
        <p:nvSpPr>
          <p:cNvPr id="2" name="Title 1"/>
          <p:cNvSpPr>
            <a:spLocks noGrp="1"/>
          </p:cNvSpPr>
          <p:nvPr>
            <p:ph type="title"/>
          </p:nvPr>
        </p:nvSpPr>
        <p:spPr/>
        <p:txBody>
          <a:bodyPr/>
          <a:lstStyle/>
          <a:p>
            <a:r>
              <a:rPr lang="en-US" dirty="0" smtClean="0"/>
              <a:t>Accelerating I/O for WARP</a:t>
            </a:r>
            <a:endParaRPr lang="en-US" dirty="0"/>
          </a:p>
        </p:txBody>
      </p:sp>
      <p:sp>
        <p:nvSpPr>
          <p:cNvPr id="3" name="Content Placeholder 2"/>
          <p:cNvSpPr>
            <a:spLocks noGrp="1"/>
          </p:cNvSpPr>
          <p:nvPr>
            <p:ph idx="1"/>
          </p:nvPr>
        </p:nvSpPr>
        <p:spPr>
          <a:xfrm>
            <a:off x="457201" y="806712"/>
            <a:ext cx="5105661" cy="3918716"/>
          </a:xfrm>
        </p:spPr>
        <p:txBody>
          <a:bodyPr/>
          <a:lstStyle/>
          <a:p>
            <a:pPr marL="173038" lvl="1" indent="-173038">
              <a:spcBef>
                <a:spcPts val="600"/>
              </a:spcBef>
              <a:buFont typeface="Wingdings" pitchFamily="2" charset="2"/>
              <a:buChar char="§"/>
            </a:pPr>
            <a:r>
              <a:rPr lang="en-US" sz="2000" b="1" smtClean="0">
                <a:solidFill>
                  <a:srgbClr val="000000"/>
                </a:solidFill>
              </a:rPr>
              <a:t>WARP</a:t>
            </a:r>
            <a:r>
              <a:rPr lang="en-US" sz="2000" smtClean="0">
                <a:solidFill>
                  <a:srgbClr val="000000"/>
                </a:solidFill>
              </a:rPr>
              <a:t> </a:t>
            </a:r>
            <a:r>
              <a:rPr lang="en-US" sz="2000" dirty="0">
                <a:solidFill>
                  <a:srgbClr val="000000"/>
                </a:solidFill>
              </a:rPr>
              <a:t>is an </a:t>
            </a:r>
            <a:r>
              <a:rPr lang="en-US" sz="2000" dirty="0" smtClean="0">
                <a:solidFill>
                  <a:srgbClr val="000000"/>
                </a:solidFill>
              </a:rPr>
              <a:t>open-source </a:t>
            </a:r>
            <a:r>
              <a:rPr lang="en-US" sz="2000" dirty="0">
                <a:solidFill>
                  <a:srgbClr val="000000"/>
                </a:solidFill>
              </a:rPr>
              <a:t>particle-in-cell code designed to simulate charged particle beams with high space-charge </a:t>
            </a:r>
            <a:r>
              <a:rPr lang="en-US" sz="2000" dirty="0" smtClean="0">
                <a:solidFill>
                  <a:srgbClr val="000000"/>
                </a:solidFill>
              </a:rPr>
              <a:t>intensity</a:t>
            </a:r>
          </a:p>
          <a:p>
            <a:pPr marL="173038" lvl="1" indent="-173038">
              <a:spcBef>
                <a:spcPts val="600"/>
              </a:spcBef>
              <a:buFont typeface="Wingdings" pitchFamily="2" charset="2"/>
              <a:buChar char="§"/>
            </a:pPr>
            <a:r>
              <a:rPr lang="en-US" sz="2000" dirty="0" smtClean="0"/>
              <a:t>Performs I/O using </a:t>
            </a:r>
            <a:r>
              <a:rPr lang="en-US" sz="2000" b="1" dirty="0" smtClean="0"/>
              <a:t>Python interface to HDF5</a:t>
            </a:r>
          </a:p>
          <a:p>
            <a:pPr marL="455613" lvl="2" indent="-173038">
              <a:spcBef>
                <a:spcPts val="600"/>
              </a:spcBef>
              <a:buFont typeface="Wingdings" pitchFamily="2" charset="2"/>
              <a:buChar char="§"/>
            </a:pPr>
            <a:r>
              <a:rPr lang="en-US" sz="2000" dirty="0" smtClean="0">
                <a:solidFill>
                  <a:srgbClr val="000000"/>
                </a:solidFill>
              </a:rPr>
              <a:t>Initial performance in the MB/sec!</a:t>
            </a:r>
          </a:p>
          <a:p>
            <a:pPr marL="173038" lvl="1" indent="-173038">
              <a:spcBef>
                <a:spcPts val="600"/>
              </a:spcBef>
              <a:buFont typeface="Wingdings" pitchFamily="2" charset="2"/>
              <a:buChar char="§"/>
            </a:pPr>
            <a:r>
              <a:rPr lang="en-US" sz="2000" dirty="0" smtClean="0">
                <a:solidFill>
                  <a:srgbClr val="000000"/>
                </a:solidFill>
              </a:rPr>
              <a:t>Analysis identified two points for improvement, type conversion and </a:t>
            </a:r>
            <a:r>
              <a:rPr lang="en-US" sz="2000" dirty="0" err="1" smtClean="0">
                <a:solidFill>
                  <a:srgbClr val="000000"/>
                </a:solidFill>
              </a:rPr>
              <a:t>Lustre</a:t>
            </a:r>
            <a:r>
              <a:rPr lang="en-US" sz="2000" dirty="0" smtClean="0">
                <a:solidFill>
                  <a:srgbClr val="000000"/>
                </a:solidFill>
              </a:rPr>
              <a:t> striping</a:t>
            </a:r>
          </a:p>
          <a:p>
            <a:pPr marL="173038" lvl="1" indent="-173038">
              <a:spcBef>
                <a:spcPts val="600"/>
              </a:spcBef>
              <a:buFont typeface="Wingdings" pitchFamily="2" charset="2"/>
              <a:buChar char="§"/>
            </a:pPr>
            <a:r>
              <a:rPr lang="en-US" sz="2000" dirty="0" smtClean="0">
                <a:solidFill>
                  <a:srgbClr val="000000"/>
                </a:solidFill>
              </a:rPr>
              <a:t>18 GB/sec writes attained after optimization </a:t>
            </a:r>
            <a:endParaRPr lang="en-US" sz="2000" dirty="0">
              <a:solidFill>
                <a:srgbClr val="000000"/>
              </a:solidFill>
            </a:endParaRPr>
          </a:p>
        </p:txBody>
      </p:sp>
      <p:pic>
        <p:nvPicPr>
          <p:cNvPr id="5" name="Picture 4" descr="warp-run-1024-1TB-170227.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80100" y="806712"/>
            <a:ext cx="2994659" cy="3399432"/>
          </a:xfrm>
          <a:prstGeom prst="rect">
            <a:avLst/>
          </a:prstGeom>
        </p:spPr>
      </p:pic>
    </p:spTree>
    <p:extLst>
      <p:ext uri="{BB962C8B-B14F-4D97-AF65-F5344CB8AC3E}">
        <p14:creationId xmlns:p14="http://schemas.microsoft.com/office/powerpoint/2010/main" val="53574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on Success</a:t>
            </a:r>
            <a:endParaRPr lang="en-US" dirty="0"/>
          </a:p>
        </p:txBody>
      </p:sp>
      <p:sp>
        <p:nvSpPr>
          <p:cNvPr id="3" name="Content Placeholder 2"/>
          <p:cNvSpPr>
            <a:spLocks noGrp="1"/>
          </p:cNvSpPr>
          <p:nvPr>
            <p:ph idx="1"/>
          </p:nvPr>
        </p:nvSpPr>
        <p:spPr>
          <a:xfrm>
            <a:off x="294370" y="711148"/>
            <a:ext cx="4663393" cy="4146601"/>
          </a:xfrm>
        </p:spPr>
        <p:txBody>
          <a:bodyPr/>
          <a:lstStyle/>
          <a:p>
            <a:r>
              <a:rPr lang="en-US" sz="1700" b="1" dirty="0"/>
              <a:t>Institute for Sustained Performance, Energy, and Resilience (SUPER) </a:t>
            </a:r>
            <a:endParaRPr lang="en-US" sz="1700" dirty="0"/>
          </a:p>
          <a:p>
            <a:pPr lvl="1"/>
            <a:r>
              <a:rPr lang="en-US" sz="1700" dirty="0"/>
              <a:t>Performance </a:t>
            </a:r>
            <a:r>
              <a:rPr lang="en-US" sz="1700" dirty="0" smtClean="0"/>
              <a:t>Engineering</a:t>
            </a:r>
          </a:p>
          <a:p>
            <a:pPr lvl="1"/>
            <a:r>
              <a:rPr lang="en-US" sz="1700" dirty="0" smtClean="0"/>
              <a:t>Autotuning</a:t>
            </a:r>
            <a:endParaRPr lang="en-US" sz="1700" dirty="0"/>
          </a:p>
          <a:p>
            <a:pPr lvl="1"/>
            <a:r>
              <a:rPr lang="en-US" sz="1700" dirty="0"/>
              <a:t>Performance </a:t>
            </a:r>
            <a:r>
              <a:rPr lang="en-US" sz="1700" dirty="0" smtClean="0"/>
              <a:t>Tools</a:t>
            </a:r>
          </a:p>
          <a:p>
            <a:r>
              <a:rPr lang="en-US" sz="1700" b="1" dirty="0" smtClean="0"/>
              <a:t>Scalable </a:t>
            </a:r>
            <a:r>
              <a:rPr lang="en-US" sz="1700" b="1" dirty="0"/>
              <a:t>Data Management, Analysis, and Visualization (SDAV) Institute</a:t>
            </a:r>
          </a:p>
          <a:p>
            <a:pPr lvl="1"/>
            <a:r>
              <a:rPr lang="en-US" sz="1700" dirty="0"/>
              <a:t>Data </a:t>
            </a:r>
            <a:r>
              <a:rPr lang="en-US" sz="1700" dirty="0" smtClean="0"/>
              <a:t>Management</a:t>
            </a:r>
          </a:p>
          <a:p>
            <a:pPr lvl="1"/>
            <a:r>
              <a:rPr lang="en-US" sz="1700" dirty="0" smtClean="0"/>
              <a:t>Data Analysis and Visualization</a:t>
            </a:r>
          </a:p>
          <a:p>
            <a:r>
              <a:rPr lang="en-US" sz="1700" b="1" dirty="0" err="1" smtClean="0"/>
              <a:t>FastMath</a:t>
            </a:r>
            <a:r>
              <a:rPr lang="en-US" sz="1700" b="1" dirty="0" smtClean="0"/>
              <a:t> Collaboration</a:t>
            </a:r>
          </a:p>
          <a:p>
            <a:pPr lvl="1"/>
            <a:r>
              <a:rPr lang="en-US" sz="1700" dirty="0" smtClean="0"/>
              <a:t>Performance improvements in solvers and applications</a:t>
            </a:r>
          </a:p>
          <a:p>
            <a:r>
              <a:rPr lang="en-US" sz="1700" b="1" dirty="0" smtClean="0"/>
              <a:t>Machine </a:t>
            </a:r>
            <a:r>
              <a:rPr lang="en-US" sz="1700" b="1" dirty="0"/>
              <a:t>Leaning and Deep </a:t>
            </a:r>
            <a:r>
              <a:rPr lang="en-US" sz="1700" b="1" dirty="0" smtClean="0"/>
              <a:t>Learning</a:t>
            </a:r>
          </a:p>
          <a:p>
            <a:pPr lvl="1"/>
            <a:r>
              <a:rPr lang="en-US" sz="1700" dirty="0" smtClean="0"/>
              <a:t>Applied to science domains</a:t>
            </a:r>
            <a:endParaRPr lang="en-US" sz="1700" dirty="0"/>
          </a:p>
        </p:txBody>
      </p:sp>
      <p:grpSp>
        <p:nvGrpSpPr>
          <p:cNvPr id="5" name="Group 4"/>
          <p:cNvGrpSpPr/>
          <p:nvPr/>
        </p:nvGrpSpPr>
        <p:grpSpPr>
          <a:xfrm>
            <a:off x="4957763" y="0"/>
            <a:ext cx="4105488" cy="5143500"/>
            <a:chOff x="0" y="0"/>
            <a:chExt cx="4419600" cy="5486400"/>
          </a:xfrm>
        </p:grpSpPr>
        <p:sp>
          <p:nvSpPr>
            <p:cNvPr id="6" name="Rectangle 5"/>
            <p:cNvSpPr/>
            <p:nvPr/>
          </p:nvSpPr>
          <p:spPr>
            <a:xfrm>
              <a:off x="0" y="0"/>
              <a:ext cx="441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52400" y="152400"/>
              <a:ext cx="4114800" cy="5181600"/>
              <a:chOff x="9220200" y="990600"/>
              <a:chExt cx="4114800" cy="5181600"/>
            </a:xfrm>
          </p:grpSpPr>
          <p:sp>
            <p:nvSpPr>
              <p:cNvPr id="175" name="Rectangle 174"/>
              <p:cNvSpPr/>
              <p:nvPr/>
            </p:nvSpPr>
            <p:spPr>
              <a:xfrm>
                <a:off x="102870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92202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13538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24206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102870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92202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13538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124206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02870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92202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113538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24206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02870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2202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113538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24206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102870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2202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13538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124206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52400" y="304800"/>
              <a:ext cx="4114800" cy="4648200"/>
              <a:chOff x="9372600" y="1143000"/>
              <a:chExt cx="4114800" cy="4648200"/>
            </a:xfrm>
          </p:grpSpPr>
          <p:sp>
            <p:nvSpPr>
              <p:cNvPr id="155" name="TextBox 154"/>
              <p:cNvSpPr txBox="1"/>
              <p:nvPr/>
            </p:nvSpPr>
            <p:spPr>
              <a:xfrm>
                <a:off x="10439400" y="32766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8x</a:t>
                </a:r>
                <a:endParaRPr lang="en-US" sz="2800" b="1" dirty="0">
                  <a:effectLst>
                    <a:glow rad="127000">
                      <a:srgbClr val="8EFA00"/>
                    </a:glow>
                  </a:effectLst>
                  <a:latin typeface="Arial" charset="0"/>
                  <a:ea typeface="Arial" charset="0"/>
                  <a:cs typeface="Arial" charset="0"/>
                </a:endParaRPr>
              </a:p>
            </p:txBody>
          </p:sp>
          <p:sp>
            <p:nvSpPr>
              <p:cNvPr id="156" name="TextBox 155"/>
              <p:cNvSpPr txBox="1"/>
              <p:nvPr/>
            </p:nvSpPr>
            <p:spPr>
              <a:xfrm>
                <a:off x="93726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57" name="TextBox 156"/>
              <p:cNvSpPr txBox="1"/>
              <p:nvPr/>
            </p:nvSpPr>
            <p:spPr>
              <a:xfrm>
                <a:off x="104394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12x</a:t>
                </a:r>
                <a:endParaRPr lang="en-US" sz="2800" b="1" dirty="0">
                  <a:effectLst>
                    <a:glow rad="127000">
                      <a:srgbClr val="8EFA00"/>
                    </a:glow>
                  </a:effectLst>
                  <a:latin typeface="Arial Narrow" charset="0"/>
                  <a:ea typeface="Arial Narrow" charset="0"/>
                  <a:cs typeface="Arial Narrow" charset="0"/>
                </a:endParaRPr>
              </a:p>
            </p:txBody>
          </p:sp>
          <p:sp>
            <p:nvSpPr>
              <p:cNvPr id="158" name="TextBox 157"/>
              <p:cNvSpPr txBox="1"/>
              <p:nvPr/>
            </p:nvSpPr>
            <p:spPr>
              <a:xfrm>
                <a:off x="115062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59" name="TextBox 158"/>
              <p:cNvSpPr txBox="1"/>
              <p:nvPr/>
            </p:nvSpPr>
            <p:spPr>
              <a:xfrm>
                <a:off x="125730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150x</a:t>
                </a:r>
                <a:endParaRPr lang="en-US" sz="2800" b="1" dirty="0">
                  <a:effectLst>
                    <a:glow rad="127000">
                      <a:srgbClr val="8EFA00"/>
                    </a:glow>
                  </a:effectLst>
                  <a:latin typeface="Arial Narrow" charset="0"/>
                  <a:ea typeface="Arial Narrow" charset="0"/>
                  <a:cs typeface="Arial Narrow" charset="0"/>
                </a:endParaRPr>
              </a:p>
            </p:txBody>
          </p:sp>
          <p:sp>
            <p:nvSpPr>
              <p:cNvPr id="160" name="TextBox 159"/>
              <p:cNvSpPr txBox="1"/>
              <p:nvPr/>
            </p:nvSpPr>
            <p:spPr>
              <a:xfrm>
                <a:off x="9372600" y="22098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3x</a:t>
                </a:r>
                <a:endParaRPr lang="en-US" sz="2800" b="1" dirty="0">
                  <a:effectLst>
                    <a:glow rad="127000">
                      <a:srgbClr val="8EFA00"/>
                    </a:glow>
                  </a:effectLst>
                  <a:latin typeface="Arial" charset="0"/>
                  <a:ea typeface="Arial" charset="0"/>
                  <a:cs typeface="Arial" charset="0"/>
                </a:endParaRPr>
              </a:p>
            </p:txBody>
          </p:sp>
          <p:sp>
            <p:nvSpPr>
              <p:cNvPr id="161" name="TextBox 160"/>
              <p:cNvSpPr txBox="1"/>
              <p:nvPr/>
            </p:nvSpPr>
            <p:spPr>
              <a:xfrm>
                <a:off x="10439400" y="22098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62" name="TextBox 161"/>
              <p:cNvSpPr txBox="1"/>
              <p:nvPr/>
            </p:nvSpPr>
            <p:spPr>
              <a:xfrm>
                <a:off x="11506200" y="2209800"/>
                <a:ext cx="914400" cy="381000"/>
              </a:xfrm>
              <a:prstGeom prst="rect">
                <a:avLst/>
              </a:prstGeom>
              <a:noFill/>
              <a:ln>
                <a:noFill/>
              </a:ln>
            </p:spPr>
            <p:txBody>
              <a:bodyPr wrap="none" lIns="0" tIns="0" rIns="0" bIns="0" rtlCol="0" anchor="ctr" anchorCtr="0">
                <a:noAutofit/>
              </a:bodyPr>
              <a:lstStyle/>
              <a:p>
                <a:pPr algn="ctr"/>
                <a:r>
                  <a:rPr lang="en-US" sz="2800" b="1" dirty="0" smtClean="0">
                    <a:effectLst>
                      <a:glow rad="127000">
                        <a:srgbClr val="8EFA00"/>
                      </a:glow>
                    </a:effectLst>
                    <a:latin typeface="Arial Narrow" charset="0"/>
                    <a:ea typeface="Arial Narrow" charset="0"/>
                    <a:cs typeface="Arial Narrow" charset="0"/>
                  </a:rPr>
                  <a:t>&gt;</a:t>
                </a:r>
                <a:r>
                  <a:rPr lang="en-US" sz="2800" b="1" dirty="0" err="1" smtClean="0">
                    <a:effectLst>
                      <a:glow rad="127000">
                        <a:srgbClr val="8EFA00"/>
                      </a:glow>
                    </a:effectLst>
                    <a:latin typeface="Arial Narrow" charset="0"/>
                    <a:ea typeface="Arial Narrow" charset="0"/>
                    <a:cs typeface="Arial Narrow" charset="0"/>
                  </a:rPr>
                  <a:t>10</a:t>
                </a:r>
                <a:r>
                  <a:rPr lang="en-US" sz="2800" b="1" baseline="30000" dirty="0" err="1" smtClean="0">
                    <a:effectLst>
                      <a:glow rad="127000">
                        <a:srgbClr val="8EFA00"/>
                      </a:glow>
                    </a:effectLst>
                    <a:latin typeface="Arial Narrow" charset="0"/>
                    <a:ea typeface="Arial Narrow" charset="0"/>
                    <a:cs typeface="Arial Narrow" charset="0"/>
                  </a:rPr>
                  <a:t>4</a:t>
                </a:r>
                <a:r>
                  <a:rPr lang="en-US" sz="2800" b="1" dirty="0" err="1" smtClean="0">
                    <a:effectLst>
                      <a:glow rad="127000">
                        <a:srgbClr val="8EFA00"/>
                      </a:glow>
                    </a:effectLst>
                    <a:latin typeface="Arial Narrow" charset="0"/>
                    <a:ea typeface="Arial Narrow" charset="0"/>
                    <a:cs typeface="Arial Narrow" charset="0"/>
                  </a:rPr>
                  <a:t>x</a:t>
                </a:r>
                <a:endParaRPr lang="en-US" sz="2800" b="1" dirty="0">
                  <a:effectLst>
                    <a:glow rad="127000">
                      <a:srgbClr val="8EFA00"/>
                    </a:glow>
                  </a:effectLst>
                  <a:latin typeface="Arial Narrow" charset="0"/>
                  <a:ea typeface="Arial Narrow" charset="0"/>
                  <a:cs typeface="Arial Narrow" charset="0"/>
                </a:endParaRPr>
              </a:p>
            </p:txBody>
          </p:sp>
          <p:sp>
            <p:nvSpPr>
              <p:cNvPr id="163" name="TextBox 162"/>
              <p:cNvSpPr txBox="1"/>
              <p:nvPr/>
            </p:nvSpPr>
            <p:spPr>
              <a:xfrm>
                <a:off x="9372600" y="32766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1.8x</a:t>
                </a:r>
                <a:endParaRPr lang="en-US" sz="2800" b="1" dirty="0">
                  <a:effectLst>
                    <a:glow rad="127000">
                      <a:srgbClr val="8EFA00"/>
                    </a:glow>
                  </a:effectLst>
                  <a:latin typeface="Arial Narrow" charset="0"/>
                  <a:ea typeface="Arial Narrow" charset="0"/>
                  <a:cs typeface="Arial Narrow" charset="0"/>
                </a:endParaRPr>
              </a:p>
            </p:txBody>
          </p:sp>
          <p:sp>
            <p:nvSpPr>
              <p:cNvPr id="164" name="TextBox 163"/>
              <p:cNvSpPr txBox="1"/>
              <p:nvPr/>
            </p:nvSpPr>
            <p:spPr>
              <a:xfrm>
                <a:off x="12573000" y="32766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65" name="TextBox 164"/>
              <p:cNvSpPr txBox="1"/>
              <p:nvPr/>
            </p:nvSpPr>
            <p:spPr>
              <a:xfrm>
                <a:off x="11506200" y="3276600"/>
                <a:ext cx="914400" cy="381000"/>
              </a:xfrm>
              <a:prstGeom prst="rect">
                <a:avLst/>
              </a:prstGeom>
              <a:noFill/>
              <a:ln>
                <a:noFill/>
              </a:ln>
            </p:spPr>
            <p:txBody>
              <a:bodyPr wrap="none" lIns="0" tIns="0" rIns="0" bIns="0" rtlCol="0" anchor="ctr" anchorCtr="0">
                <a:noAutofit/>
              </a:bodyPr>
              <a:lstStyle/>
              <a:p>
                <a:pPr algn="ctr"/>
                <a:r>
                  <a:rPr lang="en-US" sz="2800" b="1" dirty="0" smtClean="0">
                    <a:effectLst>
                      <a:glow rad="127000">
                        <a:srgbClr val="8EFA00"/>
                      </a:glow>
                    </a:effectLst>
                    <a:latin typeface="Arial Narrow" charset="0"/>
                    <a:ea typeface="Arial Narrow" charset="0"/>
                    <a:cs typeface="Arial Narrow" charset="0"/>
                  </a:rPr>
                  <a:t>12.6%</a:t>
                </a:r>
                <a:endParaRPr lang="en-US" sz="2800" b="1" dirty="0">
                  <a:effectLst>
                    <a:glow rad="127000">
                      <a:srgbClr val="8EFA00"/>
                    </a:glow>
                  </a:effectLst>
                  <a:latin typeface="Arial Narrow" charset="0"/>
                  <a:ea typeface="Arial Narrow" charset="0"/>
                  <a:cs typeface="Arial Narrow" charset="0"/>
                </a:endParaRPr>
              </a:p>
            </p:txBody>
          </p:sp>
          <p:sp>
            <p:nvSpPr>
              <p:cNvPr id="166" name="TextBox 165"/>
              <p:cNvSpPr txBox="1"/>
              <p:nvPr/>
            </p:nvSpPr>
            <p:spPr>
              <a:xfrm>
                <a:off x="12573000" y="22098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65x</a:t>
                </a:r>
                <a:endParaRPr lang="en-US" sz="2800" b="1" dirty="0">
                  <a:effectLst>
                    <a:glow rad="127000">
                      <a:srgbClr val="8EFA00"/>
                    </a:glow>
                  </a:effectLst>
                  <a:latin typeface="Arial Narrow" charset="0"/>
                  <a:ea typeface="Arial Narrow" charset="0"/>
                  <a:cs typeface="Arial Narrow" charset="0"/>
                </a:endParaRPr>
              </a:p>
            </p:txBody>
          </p:sp>
          <p:sp>
            <p:nvSpPr>
              <p:cNvPr id="167" name="TextBox 166"/>
              <p:cNvSpPr txBox="1"/>
              <p:nvPr/>
            </p:nvSpPr>
            <p:spPr>
              <a:xfrm>
                <a:off x="104394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27x</a:t>
                </a:r>
                <a:endParaRPr lang="en-US" sz="2800" b="1" dirty="0">
                  <a:effectLst>
                    <a:glow rad="127000">
                      <a:srgbClr val="8EFA00"/>
                    </a:glow>
                  </a:effectLst>
                  <a:latin typeface="Arial Narrow" charset="0"/>
                  <a:ea typeface="Arial Narrow" charset="0"/>
                  <a:cs typeface="Arial Narrow" charset="0"/>
                </a:endParaRPr>
              </a:p>
            </p:txBody>
          </p:sp>
          <p:sp>
            <p:nvSpPr>
              <p:cNvPr id="168" name="TextBox 167"/>
              <p:cNvSpPr txBox="1"/>
              <p:nvPr/>
            </p:nvSpPr>
            <p:spPr>
              <a:xfrm>
                <a:off x="93726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35x</a:t>
                </a:r>
                <a:endParaRPr lang="en-US" sz="2800" b="1" dirty="0">
                  <a:effectLst>
                    <a:glow rad="127000">
                      <a:srgbClr val="8EFA00"/>
                    </a:glow>
                  </a:effectLst>
                  <a:latin typeface="Arial Narrow" charset="0"/>
                  <a:ea typeface="Arial Narrow" charset="0"/>
                  <a:cs typeface="Arial Narrow" charset="0"/>
                </a:endParaRPr>
              </a:p>
            </p:txBody>
          </p:sp>
          <p:sp>
            <p:nvSpPr>
              <p:cNvPr id="169" name="TextBox 168"/>
              <p:cNvSpPr txBox="1"/>
              <p:nvPr/>
            </p:nvSpPr>
            <p:spPr>
              <a:xfrm>
                <a:off x="125730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12x</a:t>
                </a:r>
                <a:endParaRPr lang="en-US" sz="2800" b="1" dirty="0">
                  <a:effectLst>
                    <a:glow rad="127000">
                      <a:srgbClr val="8EFA00"/>
                    </a:glow>
                  </a:effectLst>
                  <a:latin typeface="Arial Narrow" charset="0"/>
                  <a:ea typeface="Arial Narrow" charset="0"/>
                  <a:cs typeface="Arial Narrow" charset="0"/>
                </a:endParaRPr>
              </a:p>
            </p:txBody>
          </p:sp>
          <p:sp>
            <p:nvSpPr>
              <p:cNvPr id="170" name="TextBox 169"/>
              <p:cNvSpPr txBox="1"/>
              <p:nvPr/>
            </p:nvSpPr>
            <p:spPr>
              <a:xfrm>
                <a:off x="115062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25x</a:t>
                </a:r>
                <a:endParaRPr lang="en-US" sz="2800" b="1" dirty="0">
                  <a:effectLst>
                    <a:glow rad="127000">
                      <a:srgbClr val="8EFA00"/>
                    </a:glow>
                  </a:effectLst>
                  <a:latin typeface="Arial Narrow" charset="0"/>
                  <a:ea typeface="Arial Narrow" charset="0"/>
                  <a:cs typeface="Arial Narrow" charset="0"/>
                </a:endParaRPr>
              </a:p>
            </p:txBody>
          </p:sp>
          <p:sp>
            <p:nvSpPr>
              <p:cNvPr id="171" name="TextBox 170"/>
              <p:cNvSpPr txBox="1"/>
              <p:nvPr/>
            </p:nvSpPr>
            <p:spPr>
              <a:xfrm>
                <a:off x="104394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500x</a:t>
                </a:r>
                <a:endParaRPr lang="en-US" sz="2800" b="1" dirty="0">
                  <a:effectLst>
                    <a:glow rad="127000">
                      <a:srgbClr val="8EFA00"/>
                    </a:glow>
                  </a:effectLst>
                  <a:latin typeface="Arial Narrow" charset="0"/>
                  <a:ea typeface="Arial Narrow" charset="0"/>
                  <a:cs typeface="Arial Narrow" charset="0"/>
                </a:endParaRPr>
              </a:p>
            </p:txBody>
          </p:sp>
          <p:sp>
            <p:nvSpPr>
              <p:cNvPr id="172" name="TextBox 171"/>
              <p:cNvSpPr txBox="1"/>
              <p:nvPr/>
            </p:nvSpPr>
            <p:spPr>
              <a:xfrm>
                <a:off x="93726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6x</a:t>
                </a:r>
                <a:endParaRPr lang="en-US" sz="2800" b="1" dirty="0">
                  <a:effectLst>
                    <a:glow rad="127000">
                      <a:srgbClr val="8EFA00"/>
                    </a:glow>
                  </a:effectLst>
                  <a:latin typeface="Arial" charset="0"/>
                  <a:ea typeface="Arial" charset="0"/>
                  <a:cs typeface="Arial" charset="0"/>
                </a:endParaRPr>
              </a:p>
            </p:txBody>
          </p:sp>
          <p:sp>
            <p:nvSpPr>
              <p:cNvPr id="173" name="TextBox 172"/>
              <p:cNvSpPr txBox="1"/>
              <p:nvPr/>
            </p:nvSpPr>
            <p:spPr>
              <a:xfrm>
                <a:off x="125730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200x</a:t>
                </a:r>
                <a:endParaRPr lang="en-US" sz="2800" b="1" dirty="0">
                  <a:effectLst>
                    <a:glow rad="127000">
                      <a:srgbClr val="8EFA00"/>
                    </a:glow>
                  </a:effectLst>
                  <a:latin typeface="Arial Narrow" charset="0"/>
                  <a:ea typeface="Arial Narrow" charset="0"/>
                  <a:cs typeface="Arial Narrow" charset="0"/>
                </a:endParaRPr>
              </a:p>
            </p:txBody>
          </p:sp>
          <p:sp>
            <p:nvSpPr>
              <p:cNvPr id="174" name="TextBox 173"/>
              <p:cNvSpPr txBox="1"/>
              <p:nvPr/>
            </p:nvSpPr>
            <p:spPr>
              <a:xfrm>
                <a:off x="115062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25x</a:t>
                </a:r>
                <a:endParaRPr lang="en-US" sz="2800" b="1" dirty="0">
                  <a:effectLst>
                    <a:glow rad="127000">
                      <a:srgbClr val="8EFA00"/>
                    </a:glow>
                  </a:effectLst>
                  <a:latin typeface="Arial Narrow" charset="0"/>
                  <a:ea typeface="Arial Narrow" charset="0"/>
                  <a:cs typeface="Arial Narrow" charset="0"/>
                </a:endParaRPr>
              </a:p>
            </p:txBody>
          </p:sp>
        </p:grpSp>
        <p:grpSp>
          <p:nvGrpSpPr>
            <p:cNvPr id="9" name="Group 8"/>
            <p:cNvGrpSpPr/>
            <p:nvPr/>
          </p:nvGrpSpPr>
          <p:grpSpPr>
            <a:xfrm>
              <a:off x="152400" y="152400"/>
              <a:ext cx="4114800" cy="4419600"/>
              <a:chOff x="9372600" y="990600"/>
              <a:chExt cx="4114800" cy="4419600"/>
            </a:xfrm>
          </p:grpSpPr>
          <p:sp>
            <p:nvSpPr>
              <p:cNvPr id="135" name="TextBox 134"/>
              <p:cNvSpPr txBox="1"/>
              <p:nvPr/>
            </p:nvSpPr>
            <p:spPr>
              <a:xfrm>
                <a:off x="104394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BIGSTICK</a:t>
                </a:r>
                <a:endParaRPr lang="en-US" sz="1000" b="1" u="sng" dirty="0">
                  <a:latin typeface="Arial" charset="0"/>
                  <a:ea typeface="Arial" charset="0"/>
                  <a:cs typeface="Arial" charset="0"/>
                </a:endParaRPr>
              </a:p>
            </p:txBody>
          </p:sp>
          <p:sp>
            <p:nvSpPr>
              <p:cNvPr id="136" name="TextBox 135"/>
              <p:cNvSpPr txBox="1"/>
              <p:nvPr/>
            </p:nvSpPr>
            <p:spPr>
              <a:xfrm>
                <a:off x="9372600" y="9906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MPAS</a:t>
                </a:r>
                <a:r>
                  <a:rPr lang="en-US" sz="1000" b="1" u="sng" dirty="0" smtClean="0">
                    <a:latin typeface="Arial" charset="0"/>
                    <a:ea typeface="Arial" charset="0"/>
                    <a:cs typeface="Arial" charset="0"/>
                  </a:rPr>
                  <a:t>-O</a:t>
                </a:r>
                <a:endParaRPr lang="en-US" sz="1000" b="1" u="sng" dirty="0">
                  <a:latin typeface="Arial" charset="0"/>
                  <a:ea typeface="Arial" charset="0"/>
                  <a:cs typeface="Arial" charset="0"/>
                </a:endParaRPr>
              </a:p>
            </p:txBody>
          </p:sp>
          <p:sp>
            <p:nvSpPr>
              <p:cNvPr id="137" name="TextBox 136"/>
              <p:cNvSpPr txBox="1"/>
              <p:nvPr/>
            </p:nvSpPr>
            <p:spPr>
              <a:xfrm>
                <a:off x="10439400" y="990600"/>
                <a:ext cx="914400" cy="152400"/>
              </a:xfrm>
              <a:prstGeom prst="rect">
                <a:avLst/>
              </a:prstGeom>
              <a:noFill/>
              <a:ln>
                <a:noFill/>
              </a:ln>
            </p:spPr>
            <p:txBody>
              <a:bodyPr wrap="none" lIns="0" tIns="0" rIns="0" bIns="0" rtlCol="0" anchor="ctr" anchorCtr="0">
                <a:noAutofit/>
              </a:bodyPr>
              <a:lstStyle/>
              <a:p>
                <a:pPr algn="ctr"/>
                <a:r>
                  <a:rPr lang="en-US" sz="1000" b="1" u="sng" dirty="0" smtClean="0">
                    <a:latin typeface="Arial" charset="0"/>
                    <a:ea typeface="Arial" charset="0"/>
                    <a:cs typeface="Arial" charset="0"/>
                  </a:rPr>
                  <a:t>AMR </a:t>
                </a:r>
                <a:r>
                  <a:rPr lang="en-US" sz="1000" b="1" u="sng" dirty="0" err="1" smtClean="0">
                    <a:latin typeface="Arial" charset="0"/>
                    <a:ea typeface="Arial" charset="0"/>
                    <a:cs typeface="Arial" charset="0"/>
                  </a:rPr>
                  <a:t>Dycore</a:t>
                </a:r>
                <a:endParaRPr lang="en-US" sz="1000" b="1" u="sng" dirty="0">
                  <a:latin typeface="Arial" charset="0"/>
                  <a:ea typeface="Arial" charset="0"/>
                  <a:cs typeface="Arial" charset="0"/>
                </a:endParaRPr>
              </a:p>
            </p:txBody>
          </p:sp>
          <p:sp>
            <p:nvSpPr>
              <p:cNvPr id="138" name="TextBox 137"/>
              <p:cNvSpPr txBox="1"/>
              <p:nvPr/>
            </p:nvSpPr>
            <p:spPr>
              <a:xfrm>
                <a:off x="11506200" y="9906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PISCEES</a:t>
                </a:r>
                <a:endParaRPr lang="en-US" sz="1000" b="1" u="sng" dirty="0">
                  <a:latin typeface="Arial" charset="0"/>
                  <a:ea typeface="Arial" charset="0"/>
                  <a:cs typeface="Arial" charset="0"/>
                </a:endParaRPr>
              </a:p>
            </p:txBody>
          </p:sp>
          <p:sp>
            <p:nvSpPr>
              <p:cNvPr id="139" name="TextBox 138"/>
              <p:cNvSpPr txBox="1"/>
              <p:nvPr/>
            </p:nvSpPr>
            <p:spPr>
              <a:xfrm>
                <a:off x="12573000" y="9906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LibTensor</a:t>
                </a:r>
                <a:endParaRPr lang="en-US" sz="1000" b="1" u="sng" dirty="0">
                  <a:latin typeface="Arial" charset="0"/>
                  <a:ea typeface="Arial" charset="0"/>
                  <a:cs typeface="Arial" charset="0"/>
                </a:endParaRPr>
              </a:p>
            </p:txBody>
          </p:sp>
          <p:sp>
            <p:nvSpPr>
              <p:cNvPr id="140" name="TextBox 139"/>
              <p:cNvSpPr txBox="1"/>
              <p:nvPr/>
            </p:nvSpPr>
            <p:spPr>
              <a:xfrm>
                <a:off x="93726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CGYRO</a:t>
                </a:r>
                <a:endParaRPr lang="en-US" sz="1000" b="1" u="sng" dirty="0">
                  <a:latin typeface="Arial" charset="0"/>
                  <a:ea typeface="Arial" charset="0"/>
                  <a:cs typeface="Arial" charset="0"/>
                </a:endParaRPr>
              </a:p>
            </p:txBody>
          </p:sp>
          <p:sp>
            <p:nvSpPr>
              <p:cNvPr id="141" name="TextBox 140"/>
              <p:cNvSpPr txBox="1"/>
              <p:nvPr/>
            </p:nvSpPr>
            <p:spPr>
              <a:xfrm>
                <a:off x="104394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XGC1</a:t>
                </a:r>
                <a:endParaRPr lang="en-US" sz="1000" b="1" u="sng" dirty="0">
                  <a:latin typeface="Arial" charset="0"/>
                  <a:ea typeface="Arial" charset="0"/>
                  <a:cs typeface="Arial" charset="0"/>
                </a:endParaRPr>
              </a:p>
            </p:txBody>
          </p:sp>
          <p:sp>
            <p:nvSpPr>
              <p:cNvPr id="142" name="TextBox 141"/>
              <p:cNvSpPr txBox="1"/>
              <p:nvPr/>
            </p:nvSpPr>
            <p:spPr>
              <a:xfrm>
                <a:off x="115062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XOLOTL</a:t>
                </a:r>
                <a:r>
                  <a:rPr lang="en-US" sz="1000" b="1" u="sng" dirty="0" smtClean="0">
                    <a:latin typeface="Arial" charset="0"/>
                    <a:ea typeface="Arial" charset="0"/>
                    <a:cs typeface="Arial" charset="0"/>
                  </a:rPr>
                  <a:t> </a:t>
                </a:r>
                <a:r>
                  <a:rPr lang="en-US" sz="1000" b="1" u="sng" dirty="0" err="1" smtClean="0">
                    <a:latin typeface="Arial" charset="0"/>
                    <a:ea typeface="Arial" charset="0"/>
                    <a:cs typeface="Arial" charset="0"/>
                  </a:rPr>
                  <a:t>init.</a:t>
                </a:r>
                <a:endParaRPr lang="en-US" sz="1000" b="1" u="sng" dirty="0">
                  <a:latin typeface="Arial" charset="0"/>
                  <a:ea typeface="Arial" charset="0"/>
                  <a:cs typeface="Arial" charset="0"/>
                </a:endParaRPr>
              </a:p>
            </p:txBody>
          </p:sp>
          <p:sp>
            <p:nvSpPr>
              <p:cNvPr id="143" name="TextBox 142"/>
              <p:cNvSpPr txBox="1"/>
              <p:nvPr/>
            </p:nvSpPr>
            <p:spPr>
              <a:xfrm>
                <a:off x="93726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MFDn</a:t>
                </a:r>
                <a:endParaRPr lang="en-US" sz="1000" b="1" u="sng" dirty="0">
                  <a:latin typeface="Arial" charset="0"/>
                  <a:ea typeface="Arial" charset="0"/>
                  <a:cs typeface="Arial" charset="0"/>
                </a:endParaRPr>
              </a:p>
            </p:txBody>
          </p:sp>
          <p:sp>
            <p:nvSpPr>
              <p:cNvPr id="144" name="TextBox 143"/>
              <p:cNvSpPr txBox="1"/>
              <p:nvPr/>
            </p:nvSpPr>
            <p:spPr>
              <a:xfrm>
                <a:off x="125730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ParaDis</a:t>
                </a:r>
                <a:endParaRPr lang="en-US" sz="1000" b="1" u="sng" dirty="0">
                  <a:latin typeface="Arial" charset="0"/>
                  <a:ea typeface="Arial" charset="0"/>
                  <a:cs typeface="Arial" charset="0"/>
                </a:endParaRPr>
              </a:p>
            </p:txBody>
          </p:sp>
          <p:sp>
            <p:nvSpPr>
              <p:cNvPr id="145" name="TextBox 144"/>
              <p:cNvSpPr txBox="1"/>
              <p:nvPr/>
            </p:nvSpPr>
            <p:spPr>
              <a:xfrm>
                <a:off x="115062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Geant4</a:t>
                </a:r>
                <a:endParaRPr lang="en-US" sz="1000" b="1" u="sng" dirty="0">
                  <a:latin typeface="Arial" charset="0"/>
                  <a:ea typeface="Arial" charset="0"/>
                  <a:cs typeface="Arial" charset="0"/>
                </a:endParaRPr>
              </a:p>
            </p:txBody>
          </p:sp>
          <p:sp>
            <p:nvSpPr>
              <p:cNvPr id="146" name="TextBox 145"/>
              <p:cNvSpPr txBox="1"/>
              <p:nvPr/>
            </p:nvSpPr>
            <p:spPr>
              <a:xfrm>
                <a:off x="125730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NWChem</a:t>
                </a:r>
                <a:endParaRPr lang="en-US" sz="1000" b="1" u="sng" dirty="0">
                  <a:latin typeface="Arial" charset="0"/>
                  <a:ea typeface="Arial" charset="0"/>
                  <a:cs typeface="Arial" charset="0"/>
                </a:endParaRPr>
              </a:p>
            </p:txBody>
          </p:sp>
          <p:sp>
            <p:nvSpPr>
              <p:cNvPr id="147" name="TextBox 146"/>
              <p:cNvSpPr txBox="1"/>
              <p:nvPr/>
            </p:nvSpPr>
            <p:spPr>
              <a:xfrm>
                <a:off x="104394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XGC1</a:t>
                </a:r>
                <a:endParaRPr lang="en-US" sz="1000" b="1" u="sng" dirty="0">
                  <a:latin typeface="Arial" charset="0"/>
                  <a:ea typeface="Arial" charset="0"/>
                  <a:cs typeface="Arial" charset="0"/>
                </a:endParaRPr>
              </a:p>
            </p:txBody>
          </p:sp>
          <p:sp>
            <p:nvSpPr>
              <p:cNvPr id="148" name="TextBox 147"/>
              <p:cNvSpPr txBox="1"/>
              <p:nvPr/>
            </p:nvSpPr>
            <p:spPr>
              <a:xfrm>
                <a:off x="93726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GTC</a:t>
                </a:r>
                <a:endParaRPr lang="en-US" sz="1000" b="1" u="sng" dirty="0">
                  <a:latin typeface="Arial" charset="0"/>
                  <a:ea typeface="Arial" charset="0"/>
                  <a:cs typeface="Arial" charset="0"/>
                </a:endParaRPr>
              </a:p>
            </p:txBody>
          </p:sp>
          <p:sp>
            <p:nvSpPr>
              <p:cNvPr id="149" name="TextBox 148"/>
              <p:cNvSpPr txBox="1"/>
              <p:nvPr/>
            </p:nvSpPr>
            <p:spPr>
              <a:xfrm>
                <a:off x="125730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FireFOAM</a:t>
                </a:r>
                <a:endParaRPr lang="en-US" sz="1000" b="1" u="sng" dirty="0">
                  <a:latin typeface="Arial" charset="0"/>
                  <a:ea typeface="Arial" charset="0"/>
                  <a:cs typeface="Arial" charset="0"/>
                </a:endParaRPr>
              </a:p>
            </p:txBody>
          </p:sp>
          <p:sp>
            <p:nvSpPr>
              <p:cNvPr id="150" name="TextBox 149"/>
              <p:cNvSpPr txBox="1"/>
              <p:nvPr/>
            </p:nvSpPr>
            <p:spPr>
              <a:xfrm>
                <a:off x="115062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PiconGPU</a:t>
                </a:r>
                <a:endParaRPr lang="en-US" sz="1000" b="1" u="sng" dirty="0">
                  <a:latin typeface="Arial" charset="0"/>
                  <a:ea typeface="Arial" charset="0"/>
                  <a:cs typeface="Arial" charset="0"/>
                </a:endParaRPr>
              </a:p>
            </p:txBody>
          </p:sp>
          <p:sp>
            <p:nvSpPr>
              <p:cNvPr id="151" name="TextBox 150"/>
              <p:cNvSpPr txBox="1"/>
              <p:nvPr/>
            </p:nvSpPr>
            <p:spPr>
              <a:xfrm>
                <a:off x="10439400" y="5257800"/>
                <a:ext cx="914400" cy="152400"/>
              </a:xfrm>
              <a:prstGeom prst="rect">
                <a:avLst/>
              </a:prstGeom>
              <a:noFill/>
              <a:ln>
                <a:noFill/>
              </a:ln>
            </p:spPr>
            <p:txBody>
              <a:bodyPr wrap="none" lIns="0" tIns="0" rIns="0" bIns="0" rtlCol="0" anchor="ctr" anchorCtr="0">
                <a:noAutofit/>
              </a:bodyPr>
              <a:lstStyle/>
              <a:p>
                <a:pPr algn="ctr"/>
                <a:r>
                  <a:rPr lang="en-US" sz="1000" b="1" u="sng" dirty="0" smtClean="0">
                    <a:latin typeface="Arial Narrow" charset="0"/>
                    <a:ea typeface="Arial Narrow" charset="0"/>
                    <a:cs typeface="Arial Narrow" charset="0"/>
                  </a:rPr>
                  <a:t>AMR Index Query</a:t>
                </a:r>
                <a:endParaRPr lang="en-US" sz="1000" b="1" u="sng" dirty="0">
                  <a:latin typeface="Arial Narrow" charset="0"/>
                  <a:ea typeface="Arial Narrow" charset="0"/>
                  <a:cs typeface="Arial Narrow" charset="0"/>
                </a:endParaRPr>
              </a:p>
            </p:txBody>
          </p:sp>
          <p:sp>
            <p:nvSpPr>
              <p:cNvPr id="152" name="TextBox 151"/>
              <p:cNvSpPr txBox="1"/>
              <p:nvPr/>
            </p:nvSpPr>
            <p:spPr>
              <a:xfrm>
                <a:off x="9372600" y="52578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Narrow" charset="0"/>
                    <a:ea typeface="Arial Narrow" charset="0"/>
                    <a:cs typeface="Arial Narrow" charset="0"/>
                  </a:rPr>
                  <a:t>BISICLES</a:t>
                </a:r>
                <a:r>
                  <a:rPr lang="en-US" sz="1000" b="1" u="sng" dirty="0" smtClean="0">
                    <a:latin typeface="Arial Narrow" charset="0"/>
                    <a:ea typeface="Arial Narrow" charset="0"/>
                    <a:cs typeface="Arial Narrow" charset="0"/>
                  </a:rPr>
                  <a:t> Calving</a:t>
                </a:r>
                <a:endParaRPr lang="en-US" sz="1000" b="1" u="sng" dirty="0">
                  <a:latin typeface="Arial Narrow" charset="0"/>
                  <a:ea typeface="Arial Narrow" charset="0"/>
                  <a:cs typeface="Arial Narrow" charset="0"/>
                </a:endParaRPr>
              </a:p>
            </p:txBody>
          </p:sp>
          <p:sp>
            <p:nvSpPr>
              <p:cNvPr id="153" name="TextBox 152"/>
              <p:cNvSpPr txBox="1"/>
              <p:nvPr/>
            </p:nvSpPr>
            <p:spPr>
              <a:xfrm>
                <a:off x="12573000" y="5257800"/>
                <a:ext cx="914400" cy="152400"/>
              </a:xfrm>
              <a:prstGeom prst="rect">
                <a:avLst/>
              </a:prstGeom>
              <a:noFill/>
              <a:ln>
                <a:noFill/>
              </a:ln>
            </p:spPr>
            <p:txBody>
              <a:bodyPr wrap="none" lIns="0" tIns="0" rIns="0" bIns="0" rtlCol="0" anchor="ctr" anchorCtr="0">
                <a:noAutofit/>
              </a:bodyPr>
              <a:lstStyle/>
              <a:p>
                <a:pPr algn="ctr"/>
                <a:r>
                  <a:rPr lang="en-US" sz="1000" b="1" u="sng" dirty="0" smtClean="0">
                    <a:latin typeface="Arial" charset="0"/>
                    <a:ea typeface="Arial" charset="0"/>
                    <a:cs typeface="Arial" charset="0"/>
                  </a:rPr>
                  <a:t>Power Grid</a:t>
                </a:r>
                <a:endParaRPr lang="en-US" sz="1000" b="1" u="sng" dirty="0">
                  <a:latin typeface="Arial" charset="0"/>
                  <a:ea typeface="Arial" charset="0"/>
                  <a:cs typeface="Arial" charset="0"/>
                </a:endParaRPr>
              </a:p>
            </p:txBody>
          </p:sp>
          <p:sp>
            <p:nvSpPr>
              <p:cNvPr id="154" name="TextBox 153"/>
              <p:cNvSpPr txBox="1"/>
              <p:nvPr/>
            </p:nvSpPr>
            <p:spPr>
              <a:xfrm>
                <a:off x="11506200" y="52578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HDF5</a:t>
                </a:r>
                <a:r>
                  <a:rPr lang="en-US" sz="1000" b="1" u="sng" dirty="0" smtClean="0">
                    <a:latin typeface="Arial" charset="0"/>
                    <a:ea typeface="Arial" charset="0"/>
                    <a:cs typeface="Arial" charset="0"/>
                  </a:rPr>
                  <a:t> writes</a:t>
                </a:r>
                <a:endParaRPr lang="en-US" sz="1000" b="1" u="sng" dirty="0">
                  <a:latin typeface="Arial" charset="0"/>
                  <a:ea typeface="Arial" charset="0"/>
                  <a:cs typeface="Arial" charset="0"/>
                </a:endParaRPr>
              </a:p>
            </p:txBody>
          </p:sp>
        </p:grpSp>
        <p:grpSp>
          <p:nvGrpSpPr>
            <p:cNvPr id="10" name="Group 9"/>
            <p:cNvGrpSpPr/>
            <p:nvPr/>
          </p:nvGrpSpPr>
          <p:grpSpPr>
            <a:xfrm>
              <a:off x="152400" y="609600"/>
              <a:ext cx="4114800" cy="4572000"/>
              <a:chOff x="9372600" y="1447800"/>
              <a:chExt cx="4114800" cy="4572000"/>
            </a:xfrm>
          </p:grpSpPr>
          <p:sp>
            <p:nvSpPr>
              <p:cNvPr id="115" name="TextBox 114"/>
              <p:cNvSpPr txBox="1"/>
              <p:nvPr/>
            </p:nvSpPr>
            <p:spPr>
              <a:xfrm>
                <a:off x="9372600" y="14478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efficient use</a:t>
                </a:r>
              </a:p>
              <a:p>
                <a:pPr algn="ctr"/>
                <a:r>
                  <a:rPr lang="en-US" sz="800" i="1" dirty="0">
                    <a:solidFill>
                      <a:srgbClr val="000000"/>
                    </a:solidFill>
                    <a:latin typeface="Arial Narrow" charset="0"/>
                    <a:ea typeface="Arial Narrow" charset="0"/>
                    <a:cs typeface="Arial Narrow" charset="0"/>
                  </a:rPr>
                  <a:t>of </a:t>
                </a:r>
                <a:r>
                  <a:rPr lang="en-US" sz="800" i="1" dirty="0" err="1">
                    <a:solidFill>
                      <a:srgbClr val="000000"/>
                    </a:solidFill>
                    <a:latin typeface="Arial Narrow" charset="0"/>
                    <a:ea typeface="Arial Narrow" charset="0"/>
                    <a:cs typeface="Arial Narrow" charset="0"/>
                  </a:rPr>
                  <a:t>OpenMP</a:t>
                </a:r>
                <a:endParaRPr lang="en-US" sz="800" i="1" dirty="0">
                  <a:solidFill>
                    <a:srgbClr val="000000"/>
                  </a:solidFill>
                  <a:latin typeface="Arial Narrow" charset="0"/>
                  <a:ea typeface="Arial Narrow" charset="0"/>
                  <a:cs typeface="Arial Narrow" charset="0"/>
                </a:endParaRPr>
              </a:p>
            </p:txBody>
          </p:sp>
          <p:sp>
            <p:nvSpPr>
              <p:cNvPr id="116" name="TextBox 115"/>
              <p:cNvSpPr txBox="1"/>
              <p:nvPr/>
            </p:nvSpPr>
            <p:spPr>
              <a:xfrm>
                <a:off x="10439400" y="14478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vectorized</a:t>
                </a:r>
                <a:r>
                  <a:rPr lang="en-US" sz="800" i="1" dirty="0" smtClean="0">
                    <a:solidFill>
                      <a:srgbClr val="000000"/>
                    </a:solidFill>
                    <a:latin typeface="Arial Narrow" charset="0"/>
                    <a:ea typeface="Arial Narrow" charset="0"/>
                    <a:cs typeface="Arial Narrow" charset="0"/>
                  </a:rPr>
                  <a:t> &amp; </a:t>
                </a:r>
                <a:r>
                  <a:rPr lang="en-US" sz="800" i="1" dirty="0" err="1" smtClean="0">
                    <a:solidFill>
                      <a:srgbClr val="000000"/>
                    </a:solidFill>
                    <a:latin typeface="Arial Narrow" charset="0"/>
                    <a:ea typeface="Arial Narrow" charset="0"/>
                    <a:cs typeface="Arial Narrow" charset="0"/>
                  </a:rPr>
                  <a:t>autotuned</a:t>
                </a:r>
                <a:endParaRPr lang="en-US" sz="800" i="1" dirty="0">
                  <a:solidFill>
                    <a:srgbClr val="000000"/>
                  </a:solidFill>
                  <a:latin typeface="Arial Narrow" charset="0"/>
                  <a:ea typeface="Arial Narrow" charset="0"/>
                  <a:cs typeface="Arial Narrow" charset="0"/>
                </a:endParaRPr>
              </a:p>
              <a:p>
                <a:pPr algn="ctr"/>
                <a:r>
                  <a:rPr lang="en-US" sz="800" i="1" dirty="0" smtClean="0">
                    <a:solidFill>
                      <a:srgbClr val="000000"/>
                    </a:solidFill>
                    <a:latin typeface="Arial Narrow" charset="0"/>
                    <a:ea typeface="Arial Narrow" charset="0"/>
                    <a:cs typeface="Arial Narrow" charset="0"/>
                  </a:rPr>
                  <a:t>column solves</a:t>
                </a:r>
                <a:endParaRPr lang="en-US" sz="800" i="1" dirty="0">
                  <a:solidFill>
                    <a:srgbClr val="000000"/>
                  </a:solidFill>
                  <a:latin typeface="Arial Narrow" charset="0"/>
                  <a:ea typeface="Arial Narrow" charset="0"/>
                  <a:cs typeface="Arial Narrow" charset="0"/>
                </a:endParaRPr>
              </a:p>
            </p:txBody>
          </p:sp>
          <p:sp>
            <p:nvSpPr>
              <p:cNvPr id="117" name="TextBox 116"/>
              <p:cNvSpPr txBox="1"/>
              <p:nvPr/>
            </p:nvSpPr>
            <p:spPr>
              <a:xfrm>
                <a:off x="11506200" y="14478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eliminated scalability</a:t>
                </a:r>
              </a:p>
              <a:p>
                <a:pPr algn="ctr"/>
                <a:r>
                  <a:rPr lang="en-US" sz="800" i="1" dirty="0" smtClean="0">
                    <a:solidFill>
                      <a:srgbClr val="000000"/>
                    </a:solidFill>
                    <a:latin typeface="Arial Narrow" charset="0"/>
                    <a:ea typeface="Arial Narrow" charset="0"/>
                    <a:cs typeface="Arial Narrow" charset="0"/>
                  </a:rPr>
                  <a:t>bottlenecks</a:t>
                </a:r>
                <a:endParaRPr lang="en-US" sz="800" i="1" dirty="0">
                  <a:solidFill>
                    <a:srgbClr val="000000"/>
                  </a:solidFill>
                  <a:latin typeface="Arial Narrow" charset="0"/>
                  <a:ea typeface="Arial Narrow" charset="0"/>
                  <a:cs typeface="Arial Narrow" charset="0"/>
                </a:endParaRPr>
              </a:p>
            </p:txBody>
          </p:sp>
          <p:sp>
            <p:nvSpPr>
              <p:cNvPr id="118" name="TextBox 117"/>
              <p:cNvSpPr txBox="1"/>
              <p:nvPr/>
            </p:nvSpPr>
            <p:spPr>
              <a:xfrm>
                <a:off x="12573000" y="14478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was single node; </a:t>
                </a:r>
              </a:p>
              <a:p>
                <a:pPr algn="ctr"/>
                <a:r>
                  <a:rPr lang="en-US" sz="800" i="1" dirty="0" smtClean="0">
                    <a:solidFill>
                      <a:srgbClr val="000000"/>
                    </a:solidFill>
                    <a:latin typeface="Arial Narrow" charset="0"/>
                    <a:ea typeface="Arial Narrow" charset="0"/>
                    <a:cs typeface="Arial Narrow" charset="0"/>
                  </a:rPr>
                  <a:t>added </a:t>
                </a:r>
                <a:r>
                  <a:rPr lang="en-US" sz="800" i="1" dirty="0" err="1" smtClean="0">
                    <a:solidFill>
                      <a:srgbClr val="000000"/>
                    </a:solidFill>
                    <a:latin typeface="Arial Narrow" charset="0"/>
                    <a:ea typeface="Arial Narrow" charset="0"/>
                    <a:cs typeface="Arial Narrow" charset="0"/>
                  </a:rPr>
                  <a:t>MPI</a:t>
                </a:r>
                <a:r>
                  <a:rPr lang="en-US" sz="800" i="1" dirty="0" smtClean="0">
                    <a:solidFill>
                      <a:srgbClr val="000000"/>
                    </a:solidFill>
                    <a:latin typeface="Arial Narrow" charset="0"/>
                    <a:ea typeface="Arial Narrow" charset="0"/>
                    <a:cs typeface="Arial Narrow" charset="0"/>
                  </a:rPr>
                  <a:t> support</a:t>
                </a:r>
              </a:p>
            </p:txBody>
          </p:sp>
          <p:sp>
            <p:nvSpPr>
              <p:cNvPr id="119" name="TextBox 118"/>
              <p:cNvSpPr txBox="1"/>
              <p:nvPr/>
            </p:nvSpPr>
            <p:spPr>
              <a:xfrm>
                <a:off x="104394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load balancing &amp;</a:t>
                </a:r>
              </a:p>
              <a:p>
                <a:pPr algn="ctr"/>
                <a:r>
                  <a:rPr lang="en-US" sz="800" i="1" dirty="0" smtClean="0">
                    <a:solidFill>
                      <a:srgbClr val="000000"/>
                    </a:solidFill>
                    <a:latin typeface="Arial Narrow" charset="0"/>
                    <a:ea typeface="Arial Narrow" charset="0"/>
                    <a:cs typeface="Arial Narrow" charset="0"/>
                  </a:rPr>
                  <a:t>efficient </a:t>
                </a:r>
                <a:r>
                  <a:rPr lang="en-US" sz="800" i="1" dirty="0" err="1" smtClean="0">
                    <a:solidFill>
                      <a:srgbClr val="000000"/>
                    </a:solidFill>
                    <a:latin typeface="Arial Narrow" charset="0"/>
                    <a:ea typeface="Arial Narrow" charset="0"/>
                    <a:cs typeface="Arial Narrow" charset="0"/>
                  </a:rPr>
                  <a:t>OpenMP</a:t>
                </a:r>
                <a:endParaRPr lang="en-US" sz="800" i="1" dirty="0">
                  <a:solidFill>
                    <a:srgbClr val="000000"/>
                  </a:solidFill>
                  <a:latin typeface="Arial Narrow" charset="0"/>
                  <a:ea typeface="Arial Narrow" charset="0"/>
                  <a:cs typeface="Arial Narrow" charset="0"/>
                </a:endParaRPr>
              </a:p>
            </p:txBody>
          </p:sp>
          <p:sp>
            <p:nvSpPr>
              <p:cNvPr id="120" name="TextBox 119"/>
              <p:cNvSpPr txBox="1"/>
              <p:nvPr/>
            </p:nvSpPr>
            <p:spPr>
              <a:xfrm>
                <a:off x="9372600" y="25146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LAPACK</a:t>
                </a:r>
                <a:r>
                  <a:rPr lang="en-US" sz="800" i="1" dirty="0" smtClean="0">
                    <a:solidFill>
                      <a:srgbClr val="000000"/>
                    </a:solidFill>
                    <a:latin typeface="Arial Narrow" charset="0"/>
                    <a:ea typeface="Arial Narrow" charset="0"/>
                    <a:cs typeface="Arial Narrow" charset="0"/>
                  </a:rPr>
                  <a:t> optimizations,</a:t>
                </a:r>
              </a:p>
              <a:p>
                <a:pPr algn="ctr"/>
                <a:r>
                  <a:rPr lang="en-US" sz="800" i="1" dirty="0" smtClean="0">
                    <a:solidFill>
                      <a:srgbClr val="000000"/>
                    </a:solidFill>
                    <a:latin typeface="Arial Narrow" charset="0"/>
                    <a:ea typeface="Arial Narrow" charset="0"/>
                    <a:cs typeface="Arial Narrow" charset="0"/>
                  </a:rPr>
                  <a:t>use of </a:t>
                </a:r>
                <a:r>
                  <a:rPr lang="en-US" sz="800" i="1" dirty="0" err="1" smtClean="0">
                    <a:solidFill>
                      <a:srgbClr val="000000"/>
                    </a:solidFill>
                    <a:latin typeface="Arial Narrow" charset="0"/>
                    <a:ea typeface="Arial Narrow" charset="0"/>
                    <a:cs typeface="Arial Narrow" charset="0"/>
                  </a:rPr>
                  <a:t>cuFFT</a:t>
                </a:r>
                <a:endParaRPr lang="en-US" sz="800" i="1" dirty="0" smtClean="0">
                  <a:solidFill>
                    <a:srgbClr val="000000"/>
                  </a:solidFill>
                  <a:latin typeface="Arial Narrow" charset="0"/>
                  <a:ea typeface="Arial Narrow" charset="0"/>
                  <a:cs typeface="Arial Narrow" charset="0"/>
                </a:endParaRPr>
              </a:p>
            </p:txBody>
          </p:sp>
          <p:sp>
            <p:nvSpPr>
              <p:cNvPr id="121" name="TextBox 120"/>
              <p:cNvSpPr txBox="1"/>
              <p:nvPr/>
            </p:nvSpPr>
            <p:spPr>
              <a:xfrm>
                <a:off x="10439400" y="25146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load balancing &amp;</a:t>
                </a:r>
              </a:p>
              <a:p>
                <a:pPr algn="ctr"/>
                <a:r>
                  <a:rPr lang="en-US" sz="800" i="1" dirty="0" smtClean="0">
                    <a:solidFill>
                      <a:srgbClr val="000000"/>
                    </a:solidFill>
                    <a:latin typeface="Arial Narrow" charset="0"/>
                    <a:ea typeface="Arial Narrow" charset="0"/>
                    <a:cs typeface="Arial Narrow" charset="0"/>
                  </a:rPr>
                  <a:t>efficient </a:t>
                </a:r>
                <a:r>
                  <a:rPr lang="en-US" sz="800" i="1" dirty="0" err="1" smtClean="0">
                    <a:solidFill>
                      <a:srgbClr val="000000"/>
                    </a:solidFill>
                    <a:latin typeface="Arial Narrow" charset="0"/>
                    <a:ea typeface="Arial Narrow" charset="0"/>
                    <a:cs typeface="Arial Narrow" charset="0"/>
                  </a:rPr>
                  <a:t>OpenMP</a:t>
                </a:r>
                <a:endParaRPr lang="en-US" sz="800" i="1" dirty="0" smtClean="0">
                  <a:solidFill>
                    <a:srgbClr val="000000"/>
                  </a:solidFill>
                  <a:latin typeface="Arial Narrow" charset="0"/>
                  <a:ea typeface="Arial Narrow" charset="0"/>
                  <a:cs typeface="Arial Narrow" charset="0"/>
                </a:endParaRPr>
              </a:p>
            </p:txBody>
          </p:sp>
          <p:sp>
            <p:nvSpPr>
              <p:cNvPr id="122" name="TextBox 121"/>
              <p:cNvSpPr txBox="1"/>
              <p:nvPr/>
            </p:nvSpPr>
            <p:spPr>
              <a:xfrm>
                <a:off x="11506200" y="25146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efficient hashing</a:t>
                </a:r>
              </a:p>
              <a:p>
                <a:pPr algn="ctr"/>
                <a:r>
                  <a:rPr lang="en-US" sz="800" i="1" dirty="0" smtClean="0">
                    <a:solidFill>
                      <a:srgbClr val="000000"/>
                    </a:solidFill>
                    <a:latin typeface="Arial Narrow" charset="0"/>
                    <a:ea typeface="Arial Narrow" charset="0"/>
                    <a:cs typeface="Arial Narrow" charset="0"/>
                  </a:rPr>
                  <a:t>work pruning</a:t>
                </a:r>
              </a:p>
            </p:txBody>
          </p:sp>
          <p:sp>
            <p:nvSpPr>
              <p:cNvPr id="123" name="TextBox 122"/>
              <p:cNvSpPr txBox="1"/>
              <p:nvPr/>
            </p:nvSpPr>
            <p:spPr>
              <a:xfrm>
                <a:off x="93726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efficient </a:t>
                </a:r>
                <a:r>
                  <a:rPr lang="en-US" sz="800" i="1" dirty="0" err="1" smtClean="0">
                    <a:solidFill>
                      <a:srgbClr val="000000"/>
                    </a:solidFill>
                    <a:latin typeface="Arial Narrow" charset="0"/>
                    <a:ea typeface="Arial Narrow" charset="0"/>
                    <a:cs typeface="Arial Narrow" charset="0"/>
                  </a:rPr>
                  <a:t>SpMM</a:t>
                </a:r>
                <a:r>
                  <a:rPr lang="en-US" sz="800" i="1" dirty="0" smtClean="0">
                    <a:solidFill>
                      <a:srgbClr val="000000"/>
                    </a:solidFill>
                    <a:latin typeface="Arial Narrow" charset="0"/>
                    <a:ea typeface="Arial Narrow" charset="0"/>
                    <a:cs typeface="Arial Narrow" charset="0"/>
                  </a:rPr>
                  <a:t>,</a:t>
                </a:r>
              </a:p>
              <a:p>
                <a:pPr algn="ctr"/>
                <a:r>
                  <a:rPr lang="en-US" sz="800" i="1" dirty="0" smtClean="0">
                    <a:solidFill>
                      <a:srgbClr val="000000"/>
                    </a:solidFill>
                    <a:latin typeface="Arial Narrow" charset="0"/>
                    <a:ea typeface="Arial Narrow" charset="0"/>
                    <a:cs typeface="Arial Narrow" charset="0"/>
                  </a:rPr>
                  <a:t>block </a:t>
                </a:r>
                <a:r>
                  <a:rPr lang="en-US" sz="800" i="1" dirty="0" err="1" smtClean="0">
                    <a:solidFill>
                      <a:srgbClr val="000000"/>
                    </a:solidFill>
                    <a:latin typeface="Arial Narrow" charset="0"/>
                    <a:ea typeface="Arial Narrow" charset="0"/>
                    <a:cs typeface="Arial Narrow" charset="0"/>
                  </a:rPr>
                  <a:t>eigensolver</a:t>
                </a:r>
                <a:endParaRPr lang="en-US" sz="800" i="1" dirty="0">
                  <a:solidFill>
                    <a:srgbClr val="000000"/>
                  </a:solidFill>
                  <a:latin typeface="Arial Narrow" charset="0"/>
                  <a:ea typeface="Arial Narrow" charset="0"/>
                  <a:cs typeface="Arial Narrow" charset="0"/>
                </a:endParaRPr>
              </a:p>
            </p:txBody>
          </p:sp>
          <p:sp>
            <p:nvSpPr>
              <p:cNvPr id="124" name="TextBox 123"/>
              <p:cNvSpPr txBox="1"/>
              <p:nvPr/>
            </p:nvSpPr>
            <p:spPr>
              <a:xfrm>
                <a:off x="125730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efficient use</a:t>
                </a:r>
              </a:p>
              <a:p>
                <a:pPr algn="ctr"/>
                <a:r>
                  <a:rPr lang="en-US" sz="800" i="1" dirty="0" smtClean="0">
                    <a:solidFill>
                      <a:srgbClr val="000000"/>
                    </a:solidFill>
                    <a:latin typeface="Arial Narrow" charset="0"/>
                    <a:ea typeface="Arial Narrow" charset="0"/>
                    <a:cs typeface="Arial Narrow" charset="0"/>
                  </a:rPr>
                  <a:t>of </a:t>
                </a:r>
                <a:r>
                  <a:rPr lang="en-US" sz="800" i="1" dirty="0" err="1" smtClean="0">
                    <a:solidFill>
                      <a:srgbClr val="000000"/>
                    </a:solidFill>
                    <a:latin typeface="Arial Narrow" charset="0"/>
                    <a:ea typeface="Arial Narrow" charset="0"/>
                    <a:cs typeface="Arial Narrow" charset="0"/>
                  </a:rPr>
                  <a:t>OpenMP</a:t>
                </a:r>
                <a:endParaRPr lang="en-US" sz="800" i="1" dirty="0">
                  <a:solidFill>
                    <a:srgbClr val="000000"/>
                  </a:solidFill>
                  <a:latin typeface="Arial Narrow" charset="0"/>
                  <a:ea typeface="Arial Narrow" charset="0"/>
                  <a:cs typeface="Arial Narrow" charset="0"/>
                </a:endParaRPr>
              </a:p>
            </p:txBody>
          </p:sp>
          <p:sp>
            <p:nvSpPr>
              <p:cNvPr id="125" name="TextBox 124"/>
              <p:cNvSpPr txBox="1"/>
              <p:nvPr/>
            </p:nvSpPr>
            <p:spPr>
              <a:xfrm>
                <a:off x="115062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code optimization</a:t>
                </a:r>
              </a:p>
              <a:p>
                <a:pPr algn="ctr"/>
                <a:r>
                  <a:rPr lang="en-US" sz="800" i="1" dirty="0" smtClean="0">
                    <a:solidFill>
                      <a:srgbClr val="000000"/>
                    </a:solidFill>
                    <a:latin typeface="Arial Narrow" charset="0"/>
                    <a:ea typeface="Arial Narrow" charset="0"/>
                    <a:cs typeface="Arial Narrow" charset="0"/>
                  </a:rPr>
                  <a:t>algorithmic innovation</a:t>
                </a:r>
                <a:endParaRPr lang="en-US" sz="800" i="1" dirty="0">
                  <a:solidFill>
                    <a:srgbClr val="000000"/>
                  </a:solidFill>
                  <a:latin typeface="Arial Narrow" charset="0"/>
                  <a:ea typeface="Arial Narrow" charset="0"/>
                  <a:cs typeface="Arial Narrow" charset="0"/>
                </a:endParaRPr>
              </a:p>
            </p:txBody>
          </p:sp>
          <p:sp>
            <p:nvSpPr>
              <p:cNvPr id="126" name="TextBox 125"/>
              <p:cNvSpPr txBox="1"/>
              <p:nvPr/>
            </p:nvSpPr>
            <p:spPr>
              <a:xfrm>
                <a:off x="12573000" y="25146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OpenMP</a:t>
                </a:r>
                <a:r>
                  <a:rPr lang="en-US" sz="800" i="1" dirty="0" smtClean="0">
                    <a:solidFill>
                      <a:srgbClr val="000000"/>
                    </a:solidFill>
                    <a:latin typeface="Arial Narrow" charset="0"/>
                    <a:ea typeface="Arial Narrow" charset="0"/>
                    <a:cs typeface="Arial Narrow" charset="0"/>
                  </a:rPr>
                  <a:t> in lieu of </a:t>
                </a:r>
              </a:p>
              <a:p>
                <a:pPr algn="ctr"/>
                <a:r>
                  <a:rPr lang="en-US" sz="800" i="1" dirty="0" smtClean="0">
                    <a:solidFill>
                      <a:srgbClr val="000000"/>
                    </a:solidFill>
                    <a:latin typeface="Arial Narrow" charset="0"/>
                    <a:ea typeface="Arial Narrow" charset="0"/>
                    <a:cs typeface="Arial Narrow" charset="0"/>
                  </a:rPr>
                  <a:t>memory-limited flat </a:t>
                </a:r>
                <a:r>
                  <a:rPr lang="en-US" sz="800" i="1" dirty="0" err="1" smtClean="0">
                    <a:solidFill>
                      <a:srgbClr val="000000"/>
                    </a:solidFill>
                    <a:latin typeface="Arial Narrow" charset="0"/>
                    <a:ea typeface="Arial Narrow" charset="0"/>
                    <a:cs typeface="Arial Narrow" charset="0"/>
                  </a:rPr>
                  <a:t>MPI</a:t>
                </a:r>
                <a:endParaRPr lang="en-US" sz="800" i="1" dirty="0" smtClean="0">
                  <a:solidFill>
                    <a:srgbClr val="000000"/>
                  </a:solidFill>
                  <a:latin typeface="Arial Narrow" charset="0"/>
                  <a:ea typeface="Arial Narrow" charset="0"/>
                  <a:cs typeface="Arial Narrow" charset="0"/>
                </a:endParaRPr>
              </a:p>
            </p:txBody>
          </p:sp>
          <p:sp>
            <p:nvSpPr>
              <p:cNvPr id="127" name="TextBox 126"/>
              <p:cNvSpPr txBox="1"/>
              <p:nvPr/>
            </p:nvSpPr>
            <p:spPr>
              <a:xfrm>
                <a:off x="10439400" y="46482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ADIOS I/O</a:t>
                </a:r>
              </a:p>
              <a:p>
                <a:pPr algn="ctr"/>
                <a:r>
                  <a:rPr lang="en-US" sz="800" i="1" dirty="0">
                    <a:solidFill>
                      <a:srgbClr val="000000"/>
                    </a:solidFill>
                    <a:latin typeface="Arial Narrow" charset="0"/>
                    <a:ea typeface="Arial Narrow" charset="0"/>
                    <a:cs typeface="Arial Narrow" charset="0"/>
                  </a:rPr>
                  <a:t>o</a:t>
                </a:r>
                <a:r>
                  <a:rPr lang="en-US" sz="800" i="1" dirty="0" smtClean="0">
                    <a:solidFill>
                      <a:srgbClr val="000000"/>
                    </a:solidFill>
                    <a:latin typeface="Arial Narrow" charset="0"/>
                    <a:ea typeface="Arial Narrow" charset="0"/>
                    <a:cs typeface="Arial Narrow" charset="0"/>
                  </a:rPr>
                  <a:t>ptimizations</a:t>
                </a:r>
                <a:endParaRPr lang="en-US" sz="800" i="1" dirty="0">
                  <a:solidFill>
                    <a:srgbClr val="000000"/>
                  </a:solidFill>
                  <a:latin typeface="Arial Narrow" charset="0"/>
                  <a:ea typeface="Arial Narrow" charset="0"/>
                  <a:cs typeface="Arial Narrow" charset="0"/>
                </a:endParaRPr>
              </a:p>
            </p:txBody>
          </p:sp>
          <p:sp>
            <p:nvSpPr>
              <p:cNvPr id="128" name="TextBox 127"/>
              <p:cNvSpPr txBox="1"/>
              <p:nvPr/>
            </p:nvSpPr>
            <p:spPr>
              <a:xfrm>
                <a:off x="9372600" y="46482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ADIOS I/O</a:t>
                </a:r>
              </a:p>
              <a:p>
                <a:pPr algn="ctr"/>
                <a:r>
                  <a:rPr lang="en-US" sz="800" i="1" dirty="0">
                    <a:solidFill>
                      <a:srgbClr val="000000"/>
                    </a:solidFill>
                    <a:latin typeface="Arial Narrow" charset="0"/>
                    <a:ea typeface="Arial Narrow" charset="0"/>
                    <a:cs typeface="Arial Narrow" charset="0"/>
                  </a:rPr>
                  <a:t>o</a:t>
                </a:r>
                <a:r>
                  <a:rPr lang="en-US" sz="800" i="1" dirty="0" smtClean="0">
                    <a:solidFill>
                      <a:srgbClr val="000000"/>
                    </a:solidFill>
                    <a:latin typeface="Arial Narrow" charset="0"/>
                    <a:ea typeface="Arial Narrow" charset="0"/>
                    <a:cs typeface="Arial Narrow" charset="0"/>
                  </a:rPr>
                  <a:t>ptimizations</a:t>
                </a:r>
                <a:endParaRPr lang="en-US" sz="800" i="1" dirty="0">
                  <a:solidFill>
                    <a:srgbClr val="000000"/>
                  </a:solidFill>
                  <a:latin typeface="Arial Narrow" charset="0"/>
                  <a:ea typeface="Arial Narrow" charset="0"/>
                  <a:cs typeface="Arial Narrow" charset="0"/>
                </a:endParaRPr>
              </a:p>
            </p:txBody>
          </p:sp>
          <p:sp>
            <p:nvSpPr>
              <p:cNvPr id="129" name="TextBox 128"/>
              <p:cNvSpPr txBox="1"/>
              <p:nvPr/>
            </p:nvSpPr>
            <p:spPr>
              <a:xfrm>
                <a:off x="12573000" y="46482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ADIOS I/O</a:t>
                </a:r>
              </a:p>
              <a:p>
                <a:pPr algn="ctr"/>
                <a:r>
                  <a:rPr lang="en-US" sz="800" i="1" dirty="0" smtClean="0">
                    <a:solidFill>
                      <a:srgbClr val="000000"/>
                    </a:solidFill>
                    <a:latin typeface="Arial Narrow" charset="0"/>
                    <a:ea typeface="Arial Narrow" charset="0"/>
                    <a:cs typeface="Arial Narrow" charset="0"/>
                  </a:rPr>
                  <a:t>optimizations</a:t>
                </a:r>
                <a:endParaRPr lang="en-US" sz="800" i="1" dirty="0">
                  <a:solidFill>
                    <a:srgbClr val="000000"/>
                  </a:solidFill>
                  <a:latin typeface="Arial Narrow" charset="0"/>
                  <a:ea typeface="Arial Narrow" charset="0"/>
                  <a:cs typeface="Arial Narrow" charset="0"/>
                </a:endParaRPr>
              </a:p>
            </p:txBody>
          </p:sp>
          <p:sp>
            <p:nvSpPr>
              <p:cNvPr id="130" name="TextBox 129"/>
              <p:cNvSpPr txBox="1"/>
              <p:nvPr/>
            </p:nvSpPr>
            <p:spPr>
              <a:xfrm>
                <a:off x="11506200" y="46482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ADIOS I/O</a:t>
                </a:r>
              </a:p>
              <a:p>
                <a:pPr algn="ctr"/>
                <a:r>
                  <a:rPr lang="en-US" sz="800" i="1" dirty="0" smtClean="0">
                    <a:solidFill>
                      <a:srgbClr val="000000"/>
                    </a:solidFill>
                    <a:latin typeface="Arial Narrow" charset="0"/>
                    <a:ea typeface="Arial Narrow" charset="0"/>
                    <a:cs typeface="Arial Narrow" charset="0"/>
                  </a:rPr>
                  <a:t>optimizations</a:t>
                </a:r>
                <a:endParaRPr lang="en-US" sz="800" i="1" dirty="0">
                  <a:solidFill>
                    <a:srgbClr val="000000"/>
                  </a:solidFill>
                  <a:latin typeface="Arial Narrow" charset="0"/>
                  <a:ea typeface="Arial Narrow" charset="0"/>
                  <a:cs typeface="Arial Narrow" charset="0"/>
                </a:endParaRPr>
              </a:p>
            </p:txBody>
          </p:sp>
          <p:sp>
            <p:nvSpPr>
              <p:cNvPr id="131" name="TextBox 130"/>
              <p:cNvSpPr txBox="1"/>
              <p:nvPr/>
            </p:nvSpPr>
            <p:spPr>
              <a:xfrm>
                <a:off x="10439400" y="57150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new indexing</a:t>
                </a:r>
              </a:p>
              <a:p>
                <a:pPr algn="ctr"/>
                <a:r>
                  <a:rPr lang="en-US" sz="800" i="1" dirty="0" smtClean="0">
                    <a:solidFill>
                      <a:srgbClr val="000000"/>
                    </a:solidFill>
                    <a:latin typeface="Arial Narrow" charset="0"/>
                    <a:ea typeface="Arial Narrow" charset="0"/>
                    <a:cs typeface="Arial Narrow" charset="0"/>
                  </a:rPr>
                  <a:t>techniques</a:t>
                </a:r>
                <a:endParaRPr lang="en-US" sz="800" i="1" dirty="0">
                  <a:solidFill>
                    <a:srgbClr val="000000"/>
                  </a:solidFill>
                  <a:latin typeface="Arial Narrow" charset="0"/>
                  <a:ea typeface="Arial Narrow" charset="0"/>
                  <a:cs typeface="Arial Narrow" charset="0"/>
                </a:endParaRPr>
              </a:p>
            </p:txBody>
          </p:sp>
          <p:sp>
            <p:nvSpPr>
              <p:cNvPr id="132" name="TextBox 131"/>
              <p:cNvSpPr txBox="1"/>
              <p:nvPr/>
            </p:nvSpPr>
            <p:spPr>
              <a:xfrm>
                <a:off x="9372600" y="57150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better graph</a:t>
                </a:r>
              </a:p>
              <a:p>
                <a:pPr algn="ctr"/>
                <a:r>
                  <a:rPr lang="en-US" sz="800" i="1" dirty="0" smtClean="0">
                    <a:solidFill>
                      <a:srgbClr val="000000"/>
                    </a:solidFill>
                    <a:latin typeface="Arial Narrow" charset="0"/>
                    <a:ea typeface="Arial Narrow" charset="0"/>
                    <a:cs typeface="Arial Narrow" charset="0"/>
                  </a:rPr>
                  <a:t>algorithms</a:t>
                </a:r>
                <a:endParaRPr lang="en-US" sz="800" i="1" dirty="0">
                  <a:solidFill>
                    <a:srgbClr val="000000"/>
                  </a:solidFill>
                  <a:latin typeface="Arial Narrow" charset="0"/>
                  <a:ea typeface="Arial Narrow" charset="0"/>
                  <a:cs typeface="Arial Narrow" charset="0"/>
                </a:endParaRPr>
              </a:p>
            </p:txBody>
          </p:sp>
          <p:sp>
            <p:nvSpPr>
              <p:cNvPr id="133" name="TextBox 132"/>
              <p:cNvSpPr txBox="1"/>
              <p:nvPr/>
            </p:nvSpPr>
            <p:spPr>
              <a:xfrm>
                <a:off x="12573000" y="57150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less data thru better</a:t>
                </a:r>
              </a:p>
              <a:p>
                <a:pPr algn="ctr"/>
                <a:r>
                  <a:rPr lang="en-US" sz="800" i="1" dirty="0" smtClean="0">
                    <a:solidFill>
                      <a:srgbClr val="000000"/>
                    </a:solidFill>
                    <a:latin typeface="Arial Narrow" charset="0"/>
                    <a:ea typeface="Arial Narrow" charset="0"/>
                    <a:cs typeface="Arial Narrow" charset="0"/>
                  </a:rPr>
                  <a:t>compression algorithm</a:t>
                </a:r>
                <a:endParaRPr lang="en-US" sz="800" i="1" dirty="0">
                  <a:solidFill>
                    <a:srgbClr val="000000"/>
                  </a:solidFill>
                  <a:latin typeface="Arial Narrow" charset="0"/>
                  <a:ea typeface="Arial Narrow" charset="0"/>
                  <a:cs typeface="Arial Narrow" charset="0"/>
                </a:endParaRPr>
              </a:p>
            </p:txBody>
          </p:sp>
          <p:sp>
            <p:nvSpPr>
              <p:cNvPr id="134" name="TextBox 133"/>
              <p:cNvSpPr txBox="1"/>
              <p:nvPr/>
            </p:nvSpPr>
            <p:spPr>
              <a:xfrm>
                <a:off x="11506200" y="57150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HDF5</a:t>
                </a:r>
                <a:endParaRPr lang="en-US" sz="800" i="1" dirty="0">
                  <a:solidFill>
                    <a:srgbClr val="000000"/>
                  </a:solidFill>
                  <a:latin typeface="Arial Narrow" charset="0"/>
                  <a:ea typeface="Arial Narrow" charset="0"/>
                  <a:cs typeface="Arial Narrow" charset="0"/>
                </a:endParaRPr>
              </a:p>
              <a:p>
                <a:pPr algn="ctr"/>
                <a:r>
                  <a:rPr lang="en-US" sz="800" i="1" dirty="0" err="1" smtClean="0">
                    <a:solidFill>
                      <a:srgbClr val="000000"/>
                    </a:solidFill>
                    <a:latin typeface="Arial Narrow" charset="0"/>
                    <a:ea typeface="Arial Narrow" charset="0"/>
                    <a:cs typeface="Arial Narrow" charset="0"/>
                  </a:rPr>
                  <a:t>autotuning</a:t>
                </a:r>
                <a:endParaRPr lang="en-US" sz="800" i="1" dirty="0">
                  <a:solidFill>
                    <a:srgbClr val="000000"/>
                  </a:solidFill>
                  <a:latin typeface="Arial Narrow" charset="0"/>
                  <a:ea typeface="Arial Narrow" charset="0"/>
                  <a:cs typeface="Arial Narrow" charset="0"/>
                </a:endParaRPr>
              </a:p>
            </p:txBody>
          </p:sp>
        </p:grpSp>
        <p:grpSp>
          <p:nvGrpSpPr>
            <p:cNvPr id="11" name="Group 10"/>
            <p:cNvGrpSpPr/>
            <p:nvPr/>
          </p:nvGrpSpPr>
          <p:grpSpPr>
            <a:xfrm>
              <a:off x="152400" y="914400"/>
              <a:ext cx="4114800" cy="4419600"/>
              <a:chOff x="9372600" y="1752600"/>
              <a:chExt cx="4114800" cy="4419600"/>
            </a:xfrm>
          </p:grpSpPr>
          <p:sp>
            <p:nvSpPr>
              <p:cNvPr id="70" name="TextBox 69"/>
              <p:cNvSpPr txBox="1"/>
              <p:nvPr/>
            </p:nvSpPr>
            <p:spPr>
              <a:xfrm>
                <a:off x="115062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71" name="TextBox 70"/>
              <p:cNvSpPr txBox="1"/>
              <p:nvPr/>
            </p:nvSpPr>
            <p:spPr>
              <a:xfrm>
                <a:off x="121158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72" name="TextBox 71"/>
              <p:cNvSpPr txBox="1"/>
              <p:nvPr/>
            </p:nvSpPr>
            <p:spPr>
              <a:xfrm>
                <a:off x="118110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73" name="TextBox 72"/>
              <p:cNvSpPr txBox="1"/>
              <p:nvPr/>
            </p:nvSpPr>
            <p:spPr>
              <a:xfrm>
                <a:off x="115062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74" name="TextBox 73"/>
              <p:cNvSpPr txBox="1"/>
              <p:nvPr/>
            </p:nvSpPr>
            <p:spPr>
              <a:xfrm>
                <a:off x="121158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75" name="TextBox 74"/>
              <p:cNvSpPr txBox="1"/>
              <p:nvPr/>
            </p:nvSpPr>
            <p:spPr>
              <a:xfrm>
                <a:off x="118110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76" name="TextBox 75"/>
              <p:cNvSpPr txBox="1"/>
              <p:nvPr/>
            </p:nvSpPr>
            <p:spPr>
              <a:xfrm>
                <a:off x="125730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77" name="TextBox 76"/>
              <p:cNvSpPr txBox="1"/>
              <p:nvPr/>
            </p:nvSpPr>
            <p:spPr>
              <a:xfrm>
                <a:off x="121158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78" name="TextBox 77"/>
              <p:cNvSpPr txBox="1"/>
              <p:nvPr/>
            </p:nvSpPr>
            <p:spPr>
              <a:xfrm>
                <a:off x="128778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79" name="TextBox 78"/>
              <p:cNvSpPr txBox="1"/>
              <p:nvPr/>
            </p:nvSpPr>
            <p:spPr>
              <a:xfrm>
                <a:off x="104394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0" name="TextBox 79"/>
              <p:cNvSpPr txBox="1"/>
              <p:nvPr/>
            </p:nvSpPr>
            <p:spPr>
              <a:xfrm>
                <a:off x="107442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1" name="TextBox 80"/>
              <p:cNvSpPr txBox="1"/>
              <p:nvPr/>
            </p:nvSpPr>
            <p:spPr>
              <a:xfrm>
                <a:off x="96774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2" name="TextBox 81"/>
              <p:cNvSpPr txBox="1"/>
              <p:nvPr/>
            </p:nvSpPr>
            <p:spPr>
              <a:xfrm>
                <a:off x="115062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3" name="TextBox 82"/>
              <p:cNvSpPr txBox="1"/>
              <p:nvPr/>
            </p:nvSpPr>
            <p:spPr>
              <a:xfrm>
                <a:off x="118110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4" name="TextBox 83"/>
              <p:cNvSpPr txBox="1"/>
              <p:nvPr/>
            </p:nvSpPr>
            <p:spPr>
              <a:xfrm>
                <a:off x="104394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5" name="TextBox 84"/>
              <p:cNvSpPr txBox="1"/>
              <p:nvPr/>
            </p:nvSpPr>
            <p:spPr>
              <a:xfrm>
                <a:off x="93726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6" name="TextBox 85"/>
              <p:cNvSpPr txBox="1"/>
              <p:nvPr/>
            </p:nvSpPr>
            <p:spPr>
              <a:xfrm>
                <a:off x="99822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87" name="TextBox 86"/>
              <p:cNvSpPr txBox="1"/>
              <p:nvPr/>
            </p:nvSpPr>
            <p:spPr>
              <a:xfrm>
                <a:off x="96774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8" name="TextBox 87"/>
              <p:cNvSpPr txBox="1"/>
              <p:nvPr/>
            </p:nvSpPr>
            <p:spPr>
              <a:xfrm>
                <a:off x="93726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9" name="TextBox 88"/>
              <p:cNvSpPr txBox="1"/>
              <p:nvPr/>
            </p:nvSpPr>
            <p:spPr>
              <a:xfrm>
                <a:off x="107442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0" name="TextBox 89"/>
              <p:cNvSpPr txBox="1"/>
              <p:nvPr/>
            </p:nvSpPr>
            <p:spPr>
              <a:xfrm>
                <a:off x="128778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1" name="TextBox 90"/>
              <p:cNvSpPr txBox="1"/>
              <p:nvPr/>
            </p:nvSpPr>
            <p:spPr>
              <a:xfrm>
                <a:off x="131826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92" name="TextBox 91"/>
              <p:cNvSpPr txBox="1"/>
              <p:nvPr/>
            </p:nvSpPr>
            <p:spPr>
              <a:xfrm>
                <a:off x="115062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93" name="TextBox 92"/>
              <p:cNvSpPr txBox="1"/>
              <p:nvPr/>
            </p:nvSpPr>
            <p:spPr>
              <a:xfrm>
                <a:off x="121158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94" name="TextBox 93"/>
              <p:cNvSpPr txBox="1"/>
              <p:nvPr/>
            </p:nvSpPr>
            <p:spPr>
              <a:xfrm>
                <a:off x="118110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5" name="TextBox 94"/>
              <p:cNvSpPr txBox="1"/>
              <p:nvPr/>
            </p:nvSpPr>
            <p:spPr>
              <a:xfrm>
                <a:off x="115062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96" name="TextBox 95"/>
              <p:cNvSpPr txBox="1"/>
              <p:nvPr/>
            </p:nvSpPr>
            <p:spPr>
              <a:xfrm>
                <a:off x="121158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97" name="TextBox 96"/>
              <p:cNvSpPr txBox="1"/>
              <p:nvPr/>
            </p:nvSpPr>
            <p:spPr>
              <a:xfrm>
                <a:off x="118110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8" name="TextBox 97"/>
              <p:cNvSpPr txBox="1"/>
              <p:nvPr/>
            </p:nvSpPr>
            <p:spPr>
              <a:xfrm>
                <a:off x="125730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99" name="TextBox 98"/>
              <p:cNvSpPr txBox="1"/>
              <p:nvPr/>
            </p:nvSpPr>
            <p:spPr>
              <a:xfrm>
                <a:off x="131826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0" name="TextBox 99"/>
              <p:cNvSpPr txBox="1"/>
              <p:nvPr/>
            </p:nvSpPr>
            <p:spPr>
              <a:xfrm>
                <a:off x="128778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01" name="TextBox 100"/>
              <p:cNvSpPr txBox="1"/>
              <p:nvPr/>
            </p:nvSpPr>
            <p:spPr>
              <a:xfrm>
                <a:off x="125730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02" name="TextBox 101"/>
              <p:cNvSpPr txBox="1"/>
              <p:nvPr/>
            </p:nvSpPr>
            <p:spPr>
              <a:xfrm>
                <a:off x="131826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3" name="TextBox 102"/>
              <p:cNvSpPr txBox="1"/>
              <p:nvPr/>
            </p:nvSpPr>
            <p:spPr>
              <a:xfrm>
                <a:off x="128778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04" name="TextBox 103"/>
              <p:cNvSpPr txBox="1"/>
              <p:nvPr/>
            </p:nvSpPr>
            <p:spPr>
              <a:xfrm>
                <a:off x="93726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05" name="TextBox 104"/>
              <p:cNvSpPr txBox="1"/>
              <p:nvPr/>
            </p:nvSpPr>
            <p:spPr>
              <a:xfrm>
                <a:off x="99822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6" name="TextBox 105"/>
              <p:cNvSpPr txBox="1"/>
              <p:nvPr/>
            </p:nvSpPr>
            <p:spPr>
              <a:xfrm>
                <a:off x="93726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07" name="TextBox 106"/>
              <p:cNvSpPr txBox="1"/>
              <p:nvPr/>
            </p:nvSpPr>
            <p:spPr>
              <a:xfrm>
                <a:off x="99822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8" name="TextBox 107"/>
              <p:cNvSpPr txBox="1"/>
              <p:nvPr/>
            </p:nvSpPr>
            <p:spPr>
              <a:xfrm>
                <a:off x="96774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09" name="TextBox 108"/>
              <p:cNvSpPr txBox="1"/>
              <p:nvPr/>
            </p:nvSpPr>
            <p:spPr>
              <a:xfrm>
                <a:off x="104394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10" name="TextBox 109"/>
              <p:cNvSpPr txBox="1"/>
              <p:nvPr/>
            </p:nvSpPr>
            <p:spPr>
              <a:xfrm>
                <a:off x="110490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11" name="TextBox 110"/>
              <p:cNvSpPr txBox="1"/>
              <p:nvPr/>
            </p:nvSpPr>
            <p:spPr>
              <a:xfrm>
                <a:off x="107442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12" name="TextBox 111"/>
              <p:cNvSpPr txBox="1"/>
              <p:nvPr/>
            </p:nvSpPr>
            <p:spPr>
              <a:xfrm>
                <a:off x="104394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13" name="TextBox 112"/>
              <p:cNvSpPr txBox="1"/>
              <p:nvPr/>
            </p:nvSpPr>
            <p:spPr>
              <a:xfrm>
                <a:off x="110490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14" name="TextBox 113"/>
              <p:cNvSpPr txBox="1"/>
              <p:nvPr/>
            </p:nvSpPr>
            <p:spPr>
              <a:xfrm>
                <a:off x="107442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grpSp>
        <p:grpSp>
          <p:nvGrpSpPr>
            <p:cNvPr id="12" name="Group 11"/>
            <p:cNvGrpSpPr/>
            <p:nvPr/>
          </p:nvGrpSpPr>
          <p:grpSpPr>
            <a:xfrm>
              <a:off x="152400" y="914400"/>
              <a:ext cx="4114800" cy="3352800"/>
              <a:chOff x="9372600" y="1752600"/>
              <a:chExt cx="4114800" cy="3352800"/>
            </a:xfrm>
          </p:grpSpPr>
          <p:sp>
            <p:nvSpPr>
              <p:cNvPr id="55" name="TextBox 54"/>
              <p:cNvSpPr txBox="1"/>
              <p:nvPr/>
            </p:nvSpPr>
            <p:spPr>
              <a:xfrm>
                <a:off x="125730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56" name="TextBox 55"/>
              <p:cNvSpPr txBox="1"/>
              <p:nvPr/>
            </p:nvSpPr>
            <p:spPr>
              <a:xfrm>
                <a:off x="128778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sp>
            <p:nvSpPr>
              <p:cNvPr id="57" name="TextBox 56"/>
              <p:cNvSpPr txBox="1"/>
              <p:nvPr/>
            </p:nvSpPr>
            <p:spPr>
              <a:xfrm>
                <a:off x="131826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58" name="TextBox 57"/>
              <p:cNvSpPr txBox="1"/>
              <p:nvPr/>
            </p:nvSpPr>
            <p:spPr>
              <a:xfrm>
                <a:off x="125730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59" name="TextBox 58"/>
              <p:cNvSpPr txBox="1"/>
              <p:nvPr/>
            </p:nvSpPr>
            <p:spPr>
              <a:xfrm>
                <a:off x="131826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KNC</a:t>
                </a:r>
                <a:endParaRPr lang="en-US" sz="800" dirty="0">
                  <a:latin typeface="Arial" charset="0"/>
                  <a:ea typeface="Arial" charset="0"/>
                  <a:cs typeface="Arial" charset="0"/>
                </a:endParaRPr>
              </a:p>
            </p:txBody>
          </p:sp>
          <p:sp>
            <p:nvSpPr>
              <p:cNvPr id="60" name="TextBox 59"/>
              <p:cNvSpPr txBox="1"/>
              <p:nvPr/>
            </p:nvSpPr>
            <p:spPr>
              <a:xfrm>
                <a:off x="110490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1" name="TextBox 60"/>
              <p:cNvSpPr txBox="1"/>
              <p:nvPr/>
            </p:nvSpPr>
            <p:spPr>
              <a:xfrm>
                <a:off x="107442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sp>
            <p:nvSpPr>
              <p:cNvPr id="62" name="TextBox 61"/>
              <p:cNvSpPr txBox="1"/>
              <p:nvPr/>
            </p:nvSpPr>
            <p:spPr>
              <a:xfrm>
                <a:off x="110490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3" name="TextBox 62"/>
              <p:cNvSpPr txBox="1"/>
              <p:nvPr/>
            </p:nvSpPr>
            <p:spPr>
              <a:xfrm>
                <a:off x="104394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64" name="TextBox 63"/>
              <p:cNvSpPr txBox="1"/>
              <p:nvPr/>
            </p:nvSpPr>
            <p:spPr>
              <a:xfrm>
                <a:off x="110490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5" name="TextBox 64"/>
              <p:cNvSpPr txBox="1"/>
              <p:nvPr/>
            </p:nvSpPr>
            <p:spPr>
              <a:xfrm>
                <a:off x="93726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66" name="TextBox 65"/>
              <p:cNvSpPr txBox="1"/>
              <p:nvPr/>
            </p:nvSpPr>
            <p:spPr>
              <a:xfrm>
                <a:off x="99822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7" name="TextBox 66"/>
              <p:cNvSpPr txBox="1"/>
              <p:nvPr/>
            </p:nvSpPr>
            <p:spPr>
              <a:xfrm>
                <a:off x="96774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sp>
            <p:nvSpPr>
              <p:cNvPr id="68" name="TextBox 67"/>
              <p:cNvSpPr txBox="1"/>
              <p:nvPr/>
            </p:nvSpPr>
            <p:spPr>
              <a:xfrm>
                <a:off x="99822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KNL</a:t>
                </a:r>
                <a:endParaRPr lang="en-US" sz="800" dirty="0">
                  <a:latin typeface="Arial" charset="0"/>
                  <a:ea typeface="Arial" charset="0"/>
                  <a:cs typeface="Arial" charset="0"/>
                </a:endParaRPr>
              </a:p>
            </p:txBody>
          </p:sp>
          <p:sp>
            <p:nvSpPr>
              <p:cNvPr id="69" name="TextBox 68"/>
              <p:cNvSpPr txBox="1"/>
              <p:nvPr/>
            </p:nvSpPr>
            <p:spPr>
              <a:xfrm>
                <a:off x="9677400" y="49530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grpSp>
        <p:grpSp>
          <p:nvGrpSpPr>
            <p:cNvPr id="13" name="Group 12"/>
            <p:cNvGrpSpPr/>
            <p:nvPr/>
          </p:nvGrpSpPr>
          <p:grpSpPr>
            <a:xfrm>
              <a:off x="152400" y="914400"/>
              <a:ext cx="4114800" cy="4267200"/>
              <a:chOff x="9220200" y="1143000"/>
              <a:chExt cx="4114800" cy="4267200"/>
            </a:xfrm>
          </p:grpSpPr>
          <p:cxnSp>
            <p:nvCxnSpPr>
              <p:cNvPr id="35" name="Straight Connector 34"/>
              <p:cNvCxnSpPr/>
              <p:nvPr/>
            </p:nvCxnSpPr>
            <p:spPr>
              <a:xfrm>
                <a:off x="92202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2870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3538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4206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202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870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3538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24206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2202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2870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3538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4206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2202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2870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3538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4206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2202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2870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3538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24206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52400" y="152400"/>
              <a:ext cx="4114800" cy="5181600"/>
              <a:chOff x="9372600" y="4191000"/>
              <a:chExt cx="4114800" cy="5181600"/>
            </a:xfrm>
          </p:grpSpPr>
          <p:sp>
            <p:nvSpPr>
              <p:cNvPr id="15" name="Rectangle 14"/>
              <p:cNvSpPr/>
              <p:nvPr/>
            </p:nvSpPr>
            <p:spPr>
              <a:xfrm>
                <a:off x="93726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4394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062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5730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726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4394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5062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5730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726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4394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5062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5730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3726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4394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15062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5730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3726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4394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5062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5730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21548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on Success</a:t>
            </a:r>
            <a:endParaRPr lang="en-US" dirty="0"/>
          </a:p>
        </p:txBody>
      </p:sp>
      <p:sp>
        <p:nvSpPr>
          <p:cNvPr id="3" name="Content Placeholder 2"/>
          <p:cNvSpPr>
            <a:spLocks noGrp="1"/>
          </p:cNvSpPr>
          <p:nvPr>
            <p:ph idx="1"/>
          </p:nvPr>
        </p:nvSpPr>
        <p:spPr>
          <a:xfrm>
            <a:off x="294370" y="711148"/>
            <a:ext cx="4663393" cy="4146601"/>
          </a:xfrm>
        </p:spPr>
        <p:txBody>
          <a:bodyPr/>
          <a:lstStyle/>
          <a:p>
            <a:r>
              <a:rPr lang="en-US" sz="1700" b="1" dirty="0"/>
              <a:t>Institute for Sustained Performance, Energy, and Resilience (SUPER) </a:t>
            </a:r>
            <a:endParaRPr lang="en-US" sz="1700" dirty="0"/>
          </a:p>
          <a:p>
            <a:pPr lvl="1"/>
            <a:r>
              <a:rPr lang="en-US" sz="1700" dirty="0"/>
              <a:t>Performance </a:t>
            </a:r>
            <a:r>
              <a:rPr lang="en-US" sz="1700" dirty="0" smtClean="0"/>
              <a:t>Engineering</a:t>
            </a:r>
          </a:p>
          <a:p>
            <a:pPr lvl="1"/>
            <a:r>
              <a:rPr lang="en-US" sz="1700" dirty="0" smtClean="0"/>
              <a:t>Autotuning</a:t>
            </a:r>
            <a:endParaRPr lang="en-US" sz="1700" dirty="0"/>
          </a:p>
          <a:p>
            <a:pPr lvl="1"/>
            <a:r>
              <a:rPr lang="en-US" sz="1700" dirty="0"/>
              <a:t>Performance </a:t>
            </a:r>
            <a:r>
              <a:rPr lang="en-US" sz="1700" dirty="0" smtClean="0"/>
              <a:t>Tools</a:t>
            </a:r>
          </a:p>
          <a:p>
            <a:r>
              <a:rPr lang="en-US" sz="1700" b="1" dirty="0" smtClean="0"/>
              <a:t>Scalable </a:t>
            </a:r>
            <a:r>
              <a:rPr lang="en-US" sz="1700" b="1" dirty="0"/>
              <a:t>Data Management, Analysis, and Visualization (SDAV) Institute</a:t>
            </a:r>
          </a:p>
          <a:p>
            <a:pPr lvl="1"/>
            <a:r>
              <a:rPr lang="en-US" sz="1700" dirty="0"/>
              <a:t>Data </a:t>
            </a:r>
            <a:r>
              <a:rPr lang="en-US" sz="1700" dirty="0" smtClean="0"/>
              <a:t>Management</a:t>
            </a:r>
          </a:p>
          <a:p>
            <a:pPr lvl="1"/>
            <a:r>
              <a:rPr lang="en-US" sz="1700" dirty="0" smtClean="0"/>
              <a:t>Data Analysis and Visualization</a:t>
            </a:r>
          </a:p>
          <a:p>
            <a:r>
              <a:rPr lang="en-US" sz="1700" b="1" dirty="0" err="1" smtClean="0"/>
              <a:t>FastMath</a:t>
            </a:r>
            <a:r>
              <a:rPr lang="en-US" sz="1700" b="1" dirty="0" smtClean="0"/>
              <a:t> Collaboration</a:t>
            </a:r>
          </a:p>
          <a:p>
            <a:pPr lvl="1"/>
            <a:r>
              <a:rPr lang="en-US" sz="1700" dirty="0" smtClean="0"/>
              <a:t>Performance improvements in solvers and applications</a:t>
            </a:r>
          </a:p>
          <a:p>
            <a:r>
              <a:rPr lang="en-US" sz="1700" b="1" dirty="0" smtClean="0"/>
              <a:t>Machine </a:t>
            </a:r>
            <a:r>
              <a:rPr lang="en-US" sz="1700" b="1" dirty="0"/>
              <a:t>Leaning and Deep </a:t>
            </a:r>
            <a:r>
              <a:rPr lang="en-US" sz="1700" b="1" dirty="0" smtClean="0"/>
              <a:t>Learning</a:t>
            </a:r>
          </a:p>
          <a:p>
            <a:pPr lvl="1"/>
            <a:r>
              <a:rPr lang="en-US" sz="1700" dirty="0" smtClean="0"/>
              <a:t>Applied to science domains</a:t>
            </a:r>
            <a:endParaRPr lang="en-US" sz="1700" dirty="0"/>
          </a:p>
        </p:txBody>
      </p:sp>
      <p:grpSp>
        <p:nvGrpSpPr>
          <p:cNvPr id="5" name="Group 4"/>
          <p:cNvGrpSpPr/>
          <p:nvPr/>
        </p:nvGrpSpPr>
        <p:grpSpPr>
          <a:xfrm>
            <a:off x="4957763" y="0"/>
            <a:ext cx="4105488" cy="5143500"/>
            <a:chOff x="0" y="0"/>
            <a:chExt cx="4419600" cy="5486400"/>
          </a:xfrm>
        </p:grpSpPr>
        <p:sp>
          <p:nvSpPr>
            <p:cNvPr id="6" name="Rectangle 5"/>
            <p:cNvSpPr/>
            <p:nvPr/>
          </p:nvSpPr>
          <p:spPr>
            <a:xfrm>
              <a:off x="0" y="0"/>
              <a:ext cx="441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52400" y="152400"/>
              <a:ext cx="4114800" cy="5181600"/>
              <a:chOff x="9220200" y="990600"/>
              <a:chExt cx="4114800" cy="5181600"/>
            </a:xfrm>
          </p:grpSpPr>
          <p:sp>
            <p:nvSpPr>
              <p:cNvPr id="175" name="Rectangle 174"/>
              <p:cNvSpPr/>
              <p:nvPr/>
            </p:nvSpPr>
            <p:spPr>
              <a:xfrm>
                <a:off x="102870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92202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13538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2420600" y="9906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102870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92202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13538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12420600" y="20574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02870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92202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113538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2420600" y="31242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02870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2202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113538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2420600" y="41910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102870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2202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13538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12420600" y="5257800"/>
                <a:ext cx="914400" cy="914400"/>
              </a:xfrm>
              <a:prstGeom prst="rect">
                <a:avLst/>
              </a:prstGeom>
              <a:gradFill flip="none" rotWithShape="1">
                <a:gsLst>
                  <a:gs pos="0">
                    <a:srgbClr val="00FA00"/>
                  </a:gs>
                  <a:gs pos="100000">
                    <a:srgbClr val="008F00"/>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52400" y="304800"/>
              <a:ext cx="4114800" cy="4648200"/>
              <a:chOff x="9372600" y="1143000"/>
              <a:chExt cx="4114800" cy="4648200"/>
            </a:xfrm>
          </p:grpSpPr>
          <p:sp>
            <p:nvSpPr>
              <p:cNvPr id="155" name="TextBox 154"/>
              <p:cNvSpPr txBox="1"/>
              <p:nvPr/>
            </p:nvSpPr>
            <p:spPr>
              <a:xfrm>
                <a:off x="10439400" y="32766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8x</a:t>
                </a:r>
                <a:endParaRPr lang="en-US" sz="2800" b="1" dirty="0">
                  <a:effectLst>
                    <a:glow rad="127000">
                      <a:srgbClr val="8EFA00"/>
                    </a:glow>
                  </a:effectLst>
                  <a:latin typeface="Arial" charset="0"/>
                  <a:ea typeface="Arial" charset="0"/>
                  <a:cs typeface="Arial" charset="0"/>
                </a:endParaRPr>
              </a:p>
            </p:txBody>
          </p:sp>
          <p:sp>
            <p:nvSpPr>
              <p:cNvPr id="156" name="TextBox 155"/>
              <p:cNvSpPr txBox="1"/>
              <p:nvPr/>
            </p:nvSpPr>
            <p:spPr>
              <a:xfrm>
                <a:off x="93726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57" name="TextBox 156"/>
              <p:cNvSpPr txBox="1"/>
              <p:nvPr/>
            </p:nvSpPr>
            <p:spPr>
              <a:xfrm>
                <a:off x="104394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12x</a:t>
                </a:r>
                <a:endParaRPr lang="en-US" sz="2800" b="1" dirty="0">
                  <a:effectLst>
                    <a:glow rad="127000">
                      <a:srgbClr val="8EFA00"/>
                    </a:glow>
                  </a:effectLst>
                  <a:latin typeface="Arial Narrow" charset="0"/>
                  <a:ea typeface="Arial Narrow" charset="0"/>
                  <a:cs typeface="Arial Narrow" charset="0"/>
                </a:endParaRPr>
              </a:p>
            </p:txBody>
          </p:sp>
          <p:sp>
            <p:nvSpPr>
              <p:cNvPr id="158" name="TextBox 157"/>
              <p:cNvSpPr txBox="1"/>
              <p:nvPr/>
            </p:nvSpPr>
            <p:spPr>
              <a:xfrm>
                <a:off x="115062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59" name="TextBox 158"/>
              <p:cNvSpPr txBox="1"/>
              <p:nvPr/>
            </p:nvSpPr>
            <p:spPr>
              <a:xfrm>
                <a:off x="12573000" y="11430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150x</a:t>
                </a:r>
                <a:endParaRPr lang="en-US" sz="2800" b="1" dirty="0">
                  <a:effectLst>
                    <a:glow rad="127000">
                      <a:srgbClr val="8EFA00"/>
                    </a:glow>
                  </a:effectLst>
                  <a:latin typeface="Arial Narrow" charset="0"/>
                  <a:ea typeface="Arial Narrow" charset="0"/>
                  <a:cs typeface="Arial Narrow" charset="0"/>
                </a:endParaRPr>
              </a:p>
            </p:txBody>
          </p:sp>
          <p:sp>
            <p:nvSpPr>
              <p:cNvPr id="160" name="TextBox 159"/>
              <p:cNvSpPr txBox="1"/>
              <p:nvPr/>
            </p:nvSpPr>
            <p:spPr>
              <a:xfrm>
                <a:off x="9372600" y="22098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3x</a:t>
                </a:r>
                <a:endParaRPr lang="en-US" sz="2800" b="1" dirty="0">
                  <a:effectLst>
                    <a:glow rad="127000">
                      <a:srgbClr val="8EFA00"/>
                    </a:glow>
                  </a:effectLst>
                  <a:latin typeface="Arial" charset="0"/>
                  <a:ea typeface="Arial" charset="0"/>
                  <a:cs typeface="Arial" charset="0"/>
                </a:endParaRPr>
              </a:p>
            </p:txBody>
          </p:sp>
          <p:sp>
            <p:nvSpPr>
              <p:cNvPr id="161" name="TextBox 160"/>
              <p:cNvSpPr txBox="1"/>
              <p:nvPr/>
            </p:nvSpPr>
            <p:spPr>
              <a:xfrm>
                <a:off x="10439400" y="22098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62" name="TextBox 161"/>
              <p:cNvSpPr txBox="1"/>
              <p:nvPr/>
            </p:nvSpPr>
            <p:spPr>
              <a:xfrm>
                <a:off x="11506200" y="2209800"/>
                <a:ext cx="914400" cy="381000"/>
              </a:xfrm>
              <a:prstGeom prst="rect">
                <a:avLst/>
              </a:prstGeom>
              <a:noFill/>
              <a:ln>
                <a:noFill/>
              </a:ln>
            </p:spPr>
            <p:txBody>
              <a:bodyPr wrap="none" lIns="0" tIns="0" rIns="0" bIns="0" rtlCol="0" anchor="ctr" anchorCtr="0">
                <a:noAutofit/>
              </a:bodyPr>
              <a:lstStyle/>
              <a:p>
                <a:pPr algn="ctr"/>
                <a:r>
                  <a:rPr lang="en-US" sz="2800" b="1" dirty="0" smtClean="0">
                    <a:effectLst>
                      <a:glow rad="127000">
                        <a:srgbClr val="8EFA00"/>
                      </a:glow>
                    </a:effectLst>
                    <a:latin typeface="Arial Narrow" charset="0"/>
                    <a:ea typeface="Arial Narrow" charset="0"/>
                    <a:cs typeface="Arial Narrow" charset="0"/>
                  </a:rPr>
                  <a:t>&gt;</a:t>
                </a:r>
                <a:r>
                  <a:rPr lang="en-US" sz="2800" b="1" dirty="0" err="1" smtClean="0">
                    <a:effectLst>
                      <a:glow rad="127000">
                        <a:srgbClr val="8EFA00"/>
                      </a:glow>
                    </a:effectLst>
                    <a:latin typeface="Arial Narrow" charset="0"/>
                    <a:ea typeface="Arial Narrow" charset="0"/>
                    <a:cs typeface="Arial Narrow" charset="0"/>
                  </a:rPr>
                  <a:t>10</a:t>
                </a:r>
                <a:r>
                  <a:rPr lang="en-US" sz="2800" b="1" baseline="30000" dirty="0" err="1" smtClean="0">
                    <a:effectLst>
                      <a:glow rad="127000">
                        <a:srgbClr val="8EFA00"/>
                      </a:glow>
                    </a:effectLst>
                    <a:latin typeface="Arial Narrow" charset="0"/>
                    <a:ea typeface="Arial Narrow" charset="0"/>
                    <a:cs typeface="Arial Narrow" charset="0"/>
                  </a:rPr>
                  <a:t>4</a:t>
                </a:r>
                <a:r>
                  <a:rPr lang="en-US" sz="2800" b="1" dirty="0" err="1" smtClean="0">
                    <a:effectLst>
                      <a:glow rad="127000">
                        <a:srgbClr val="8EFA00"/>
                      </a:glow>
                    </a:effectLst>
                    <a:latin typeface="Arial Narrow" charset="0"/>
                    <a:ea typeface="Arial Narrow" charset="0"/>
                    <a:cs typeface="Arial Narrow" charset="0"/>
                  </a:rPr>
                  <a:t>x</a:t>
                </a:r>
                <a:endParaRPr lang="en-US" sz="2800" b="1" dirty="0">
                  <a:effectLst>
                    <a:glow rad="127000">
                      <a:srgbClr val="8EFA00"/>
                    </a:glow>
                  </a:effectLst>
                  <a:latin typeface="Arial Narrow" charset="0"/>
                  <a:ea typeface="Arial Narrow" charset="0"/>
                  <a:cs typeface="Arial Narrow" charset="0"/>
                </a:endParaRPr>
              </a:p>
            </p:txBody>
          </p:sp>
          <p:sp>
            <p:nvSpPr>
              <p:cNvPr id="163" name="TextBox 162"/>
              <p:cNvSpPr txBox="1"/>
              <p:nvPr/>
            </p:nvSpPr>
            <p:spPr>
              <a:xfrm>
                <a:off x="9372600" y="32766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1.8x</a:t>
                </a:r>
                <a:endParaRPr lang="en-US" sz="2800" b="1" dirty="0">
                  <a:effectLst>
                    <a:glow rad="127000">
                      <a:srgbClr val="8EFA00"/>
                    </a:glow>
                  </a:effectLst>
                  <a:latin typeface="Arial Narrow" charset="0"/>
                  <a:ea typeface="Arial Narrow" charset="0"/>
                  <a:cs typeface="Arial Narrow" charset="0"/>
                </a:endParaRPr>
              </a:p>
            </p:txBody>
          </p:sp>
          <p:sp>
            <p:nvSpPr>
              <p:cNvPr id="164" name="TextBox 163"/>
              <p:cNvSpPr txBox="1"/>
              <p:nvPr/>
            </p:nvSpPr>
            <p:spPr>
              <a:xfrm>
                <a:off x="12573000" y="32766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2x</a:t>
                </a:r>
                <a:endParaRPr lang="en-US" sz="2800" b="1" dirty="0">
                  <a:effectLst>
                    <a:glow rad="127000">
                      <a:srgbClr val="8EFA00"/>
                    </a:glow>
                  </a:effectLst>
                  <a:latin typeface="Arial" charset="0"/>
                  <a:ea typeface="Arial" charset="0"/>
                  <a:cs typeface="Arial" charset="0"/>
                </a:endParaRPr>
              </a:p>
            </p:txBody>
          </p:sp>
          <p:sp>
            <p:nvSpPr>
              <p:cNvPr id="165" name="TextBox 164"/>
              <p:cNvSpPr txBox="1"/>
              <p:nvPr/>
            </p:nvSpPr>
            <p:spPr>
              <a:xfrm>
                <a:off x="11506200" y="3276600"/>
                <a:ext cx="914400" cy="381000"/>
              </a:xfrm>
              <a:prstGeom prst="rect">
                <a:avLst/>
              </a:prstGeom>
              <a:noFill/>
              <a:ln>
                <a:noFill/>
              </a:ln>
            </p:spPr>
            <p:txBody>
              <a:bodyPr wrap="none" lIns="0" tIns="0" rIns="0" bIns="0" rtlCol="0" anchor="ctr" anchorCtr="0">
                <a:noAutofit/>
              </a:bodyPr>
              <a:lstStyle/>
              <a:p>
                <a:pPr algn="ctr"/>
                <a:r>
                  <a:rPr lang="en-US" sz="2800" b="1" dirty="0" smtClean="0">
                    <a:effectLst>
                      <a:glow rad="127000">
                        <a:srgbClr val="8EFA00"/>
                      </a:glow>
                    </a:effectLst>
                    <a:latin typeface="Arial Narrow" charset="0"/>
                    <a:ea typeface="Arial Narrow" charset="0"/>
                    <a:cs typeface="Arial Narrow" charset="0"/>
                  </a:rPr>
                  <a:t>12.6%</a:t>
                </a:r>
                <a:endParaRPr lang="en-US" sz="2800" b="1" dirty="0">
                  <a:effectLst>
                    <a:glow rad="127000">
                      <a:srgbClr val="8EFA00"/>
                    </a:glow>
                  </a:effectLst>
                  <a:latin typeface="Arial Narrow" charset="0"/>
                  <a:ea typeface="Arial Narrow" charset="0"/>
                  <a:cs typeface="Arial Narrow" charset="0"/>
                </a:endParaRPr>
              </a:p>
            </p:txBody>
          </p:sp>
          <p:sp>
            <p:nvSpPr>
              <p:cNvPr id="166" name="TextBox 165"/>
              <p:cNvSpPr txBox="1"/>
              <p:nvPr/>
            </p:nvSpPr>
            <p:spPr>
              <a:xfrm>
                <a:off x="12573000" y="22098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65x</a:t>
                </a:r>
                <a:endParaRPr lang="en-US" sz="2800" b="1" dirty="0">
                  <a:effectLst>
                    <a:glow rad="127000">
                      <a:srgbClr val="8EFA00"/>
                    </a:glow>
                  </a:effectLst>
                  <a:latin typeface="Arial Narrow" charset="0"/>
                  <a:ea typeface="Arial Narrow" charset="0"/>
                  <a:cs typeface="Arial Narrow" charset="0"/>
                </a:endParaRPr>
              </a:p>
            </p:txBody>
          </p:sp>
          <p:sp>
            <p:nvSpPr>
              <p:cNvPr id="167" name="TextBox 166"/>
              <p:cNvSpPr txBox="1"/>
              <p:nvPr/>
            </p:nvSpPr>
            <p:spPr>
              <a:xfrm>
                <a:off x="104394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27x</a:t>
                </a:r>
                <a:endParaRPr lang="en-US" sz="2800" b="1" dirty="0">
                  <a:effectLst>
                    <a:glow rad="127000">
                      <a:srgbClr val="8EFA00"/>
                    </a:glow>
                  </a:effectLst>
                  <a:latin typeface="Arial Narrow" charset="0"/>
                  <a:ea typeface="Arial Narrow" charset="0"/>
                  <a:cs typeface="Arial Narrow" charset="0"/>
                </a:endParaRPr>
              </a:p>
            </p:txBody>
          </p:sp>
          <p:sp>
            <p:nvSpPr>
              <p:cNvPr id="168" name="TextBox 167"/>
              <p:cNvSpPr txBox="1"/>
              <p:nvPr/>
            </p:nvSpPr>
            <p:spPr>
              <a:xfrm>
                <a:off x="93726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35x</a:t>
                </a:r>
                <a:endParaRPr lang="en-US" sz="2800" b="1" dirty="0">
                  <a:effectLst>
                    <a:glow rad="127000">
                      <a:srgbClr val="8EFA00"/>
                    </a:glow>
                  </a:effectLst>
                  <a:latin typeface="Arial Narrow" charset="0"/>
                  <a:ea typeface="Arial Narrow" charset="0"/>
                  <a:cs typeface="Arial Narrow" charset="0"/>
                </a:endParaRPr>
              </a:p>
            </p:txBody>
          </p:sp>
          <p:sp>
            <p:nvSpPr>
              <p:cNvPr id="169" name="TextBox 168"/>
              <p:cNvSpPr txBox="1"/>
              <p:nvPr/>
            </p:nvSpPr>
            <p:spPr>
              <a:xfrm>
                <a:off x="125730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12x</a:t>
                </a:r>
                <a:endParaRPr lang="en-US" sz="2800" b="1" dirty="0">
                  <a:effectLst>
                    <a:glow rad="127000">
                      <a:srgbClr val="8EFA00"/>
                    </a:glow>
                  </a:effectLst>
                  <a:latin typeface="Arial Narrow" charset="0"/>
                  <a:ea typeface="Arial Narrow" charset="0"/>
                  <a:cs typeface="Arial Narrow" charset="0"/>
                </a:endParaRPr>
              </a:p>
            </p:txBody>
          </p:sp>
          <p:sp>
            <p:nvSpPr>
              <p:cNvPr id="170" name="TextBox 169"/>
              <p:cNvSpPr txBox="1"/>
              <p:nvPr/>
            </p:nvSpPr>
            <p:spPr>
              <a:xfrm>
                <a:off x="11506200" y="43434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25x</a:t>
                </a:r>
                <a:endParaRPr lang="en-US" sz="2800" b="1" dirty="0">
                  <a:effectLst>
                    <a:glow rad="127000">
                      <a:srgbClr val="8EFA00"/>
                    </a:glow>
                  </a:effectLst>
                  <a:latin typeface="Arial Narrow" charset="0"/>
                  <a:ea typeface="Arial Narrow" charset="0"/>
                  <a:cs typeface="Arial Narrow" charset="0"/>
                </a:endParaRPr>
              </a:p>
            </p:txBody>
          </p:sp>
          <p:sp>
            <p:nvSpPr>
              <p:cNvPr id="171" name="TextBox 170"/>
              <p:cNvSpPr txBox="1"/>
              <p:nvPr/>
            </p:nvSpPr>
            <p:spPr>
              <a:xfrm>
                <a:off x="104394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500x</a:t>
                </a:r>
                <a:endParaRPr lang="en-US" sz="2800" b="1" dirty="0">
                  <a:effectLst>
                    <a:glow rad="127000">
                      <a:srgbClr val="8EFA00"/>
                    </a:glow>
                  </a:effectLst>
                  <a:latin typeface="Arial Narrow" charset="0"/>
                  <a:ea typeface="Arial Narrow" charset="0"/>
                  <a:cs typeface="Arial Narrow" charset="0"/>
                </a:endParaRPr>
              </a:p>
            </p:txBody>
          </p:sp>
          <p:sp>
            <p:nvSpPr>
              <p:cNvPr id="172" name="TextBox 171"/>
              <p:cNvSpPr txBox="1"/>
              <p:nvPr/>
            </p:nvSpPr>
            <p:spPr>
              <a:xfrm>
                <a:off x="93726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charset="0"/>
                    <a:ea typeface="Arial" charset="0"/>
                    <a:cs typeface="Arial" charset="0"/>
                  </a:rPr>
                  <a:t>6x</a:t>
                </a:r>
                <a:endParaRPr lang="en-US" sz="2800" b="1" dirty="0">
                  <a:effectLst>
                    <a:glow rad="127000">
                      <a:srgbClr val="8EFA00"/>
                    </a:glow>
                  </a:effectLst>
                  <a:latin typeface="Arial" charset="0"/>
                  <a:ea typeface="Arial" charset="0"/>
                  <a:cs typeface="Arial" charset="0"/>
                </a:endParaRPr>
              </a:p>
            </p:txBody>
          </p:sp>
          <p:sp>
            <p:nvSpPr>
              <p:cNvPr id="173" name="TextBox 172"/>
              <p:cNvSpPr txBox="1"/>
              <p:nvPr/>
            </p:nvSpPr>
            <p:spPr>
              <a:xfrm>
                <a:off x="125730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200x</a:t>
                </a:r>
                <a:endParaRPr lang="en-US" sz="2800" b="1" dirty="0">
                  <a:effectLst>
                    <a:glow rad="127000">
                      <a:srgbClr val="8EFA00"/>
                    </a:glow>
                  </a:effectLst>
                  <a:latin typeface="Arial Narrow" charset="0"/>
                  <a:ea typeface="Arial Narrow" charset="0"/>
                  <a:cs typeface="Arial Narrow" charset="0"/>
                </a:endParaRPr>
              </a:p>
            </p:txBody>
          </p:sp>
          <p:sp>
            <p:nvSpPr>
              <p:cNvPr id="174" name="TextBox 173"/>
              <p:cNvSpPr txBox="1"/>
              <p:nvPr/>
            </p:nvSpPr>
            <p:spPr>
              <a:xfrm>
                <a:off x="11506200" y="5410200"/>
                <a:ext cx="914400" cy="381000"/>
              </a:xfrm>
              <a:prstGeom prst="rect">
                <a:avLst/>
              </a:prstGeom>
              <a:noFill/>
              <a:ln>
                <a:noFill/>
              </a:ln>
            </p:spPr>
            <p:txBody>
              <a:bodyPr wrap="none" lIns="0" tIns="0" rIns="0" bIns="0" rtlCol="0" anchor="ctr" anchorCtr="0">
                <a:noAutofit/>
              </a:bodyPr>
              <a:lstStyle/>
              <a:p>
                <a:pPr algn="ctr"/>
                <a:r>
                  <a:rPr lang="en-US" sz="2800" b="1" dirty="0" err="1" smtClean="0">
                    <a:effectLst>
                      <a:glow rad="127000">
                        <a:srgbClr val="8EFA00"/>
                      </a:glow>
                    </a:effectLst>
                    <a:latin typeface="Arial Narrow" charset="0"/>
                    <a:ea typeface="Arial Narrow" charset="0"/>
                    <a:cs typeface="Arial Narrow" charset="0"/>
                  </a:rPr>
                  <a:t>25x</a:t>
                </a:r>
                <a:endParaRPr lang="en-US" sz="2800" b="1" dirty="0">
                  <a:effectLst>
                    <a:glow rad="127000">
                      <a:srgbClr val="8EFA00"/>
                    </a:glow>
                  </a:effectLst>
                  <a:latin typeface="Arial Narrow" charset="0"/>
                  <a:ea typeface="Arial Narrow" charset="0"/>
                  <a:cs typeface="Arial Narrow" charset="0"/>
                </a:endParaRPr>
              </a:p>
            </p:txBody>
          </p:sp>
        </p:grpSp>
        <p:grpSp>
          <p:nvGrpSpPr>
            <p:cNvPr id="9" name="Group 8"/>
            <p:cNvGrpSpPr/>
            <p:nvPr/>
          </p:nvGrpSpPr>
          <p:grpSpPr>
            <a:xfrm>
              <a:off x="152400" y="152400"/>
              <a:ext cx="4114800" cy="4419600"/>
              <a:chOff x="9372600" y="990600"/>
              <a:chExt cx="4114800" cy="4419600"/>
            </a:xfrm>
          </p:grpSpPr>
          <p:sp>
            <p:nvSpPr>
              <p:cNvPr id="135" name="TextBox 134"/>
              <p:cNvSpPr txBox="1"/>
              <p:nvPr/>
            </p:nvSpPr>
            <p:spPr>
              <a:xfrm>
                <a:off x="104394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BIGSTICK</a:t>
                </a:r>
                <a:endParaRPr lang="en-US" sz="1000" b="1" u="sng" dirty="0">
                  <a:latin typeface="Arial" charset="0"/>
                  <a:ea typeface="Arial" charset="0"/>
                  <a:cs typeface="Arial" charset="0"/>
                </a:endParaRPr>
              </a:p>
            </p:txBody>
          </p:sp>
          <p:sp>
            <p:nvSpPr>
              <p:cNvPr id="136" name="TextBox 135"/>
              <p:cNvSpPr txBox="1"/>
              <p:nvPr/>
            </p:nvSpPr>
            <p:spPr>
              <a:xfrm>
                <a:off x="9372600" y="9906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MPAS</a:t>
                </a:r>
                <a:r>
                  <a:rPr lang="en-US" sz="1000" b="1" u="sng" dirty="0" smtClean="0">
                    <a:latin typeface="Arial" charset="0"/>
                    <a:ea typeface="Arial" charset="0"/>
                    <a:cs typeface="Arial" charset="0"/>
                  </a:rPr>
                  <a:t>-O</a:t>
                </a:r>
                <a:endParaRPr lang="en-US" sz="1000" b="1" u="sng" dirty="0">
                  <a:latin typeface="Arial" charset="0"/>
                  <a:ea typeface="Arial" charset="0"/>
                  <a:cs typeface="Arial" charset="0"/>
                </a:endParaRPr>
              </a:p>
            </p:txBody>
          </p:sp>
          <p:sp>
            <p:nvSpPr>
              <p:cNvPr id="137" name="TextBox 136"/>
              <p:cNvSpPr txBox="1"/>
              <p:nvPr/>
            </p:nvSpPr>
            <p:spPr>
              <a:xfrm>
                <a:off x="10439400" y="990600"/>
                <a:ext cx="914400" cy="152400"/>
              </a:xfrm>
              <a:prstGeom prst="rect">
                <a:avLst/>
              </a:prstGeom>
              <a:noFill/>
              <a:ln>
                <a:noFill/>
              </a:ln>
            </p:spPr>
            <p:txBody>
              <a:bodyPr wrap="none" lIns="0" tIns="0" rIns="0" bIns="0" rtlCol="0" anchor="ctr" anchorCtr="0">
                <a:noAutofit/>
              </a:bodyPr>
              <a:lstStyle/>
              <a:p>
                <a:pPr algn="ctr"/>
                <a:r>
                  <a:rPr lang="en-US" sz="1000" b="1" u="sng" dirty="0" smtClean="0">
                    <a:latin typeface="Arial" charset="0"/>
                    <a:ea typeface="Arial" charset="0"/>
                    <a:cs typeface="Arial" charset="0"/>
                  </a:rPr>
                  <a:t>AMR </a:t>
                </a:r>
                <a:r>
                  <a:rPr lang="en-US" sz="1000" b="1" u="sng" dirty="0" err="1" smtClean="0">
                    <a:latin typeface="Arial" charset="0"/>
                    <a:ea typeface="Arial" charset="0"/>
                    <a:cs typeface="Arial" charset="0"/>
                  </a:rPr>
                  <a:t>Dycore</a:t>
                </a:r>
                <a:endParaRPr lang="en-US" sz="1000" b="1" u="sng" dirty="0">
                  <a:latin typeface="Arial" charset="0"/>
                  <a:ea typeface="Arial" charset="0"/>
                  <a:cs typeface="Arial" charset="0"/>
                </a:endParaRPr>
              </a:p>
            </p:txBody>
          </p:sp>
          <p:sp>
            <p:nvSpPr>
              <p:cNvPr id="138" name="TextBox 137"/>
              <p:cNvSpPr txBox="1"/>
              <p:nvPr/>
            </p:nvSpPr>
            <p:spPr>
              <a:xfrm>
                <a:off x="11506200" y="9906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PISCEES</a:t>
                </a:r>
                <a:endParaRPr lang="en-US" sz="1000" b="1" u="sng" dirty="0">
                  <a:latin typeface="Arial" charset="0"/>
                  <a:ea typeface="Arial" charset="0"/>
                  <a:cs typeface="Arial" charset="0"/>
                </a:endParaRPr>
              </a:p>
            </p:txBody>
          </p:sp>
          <p:sp>
            <p:nvSpPr>
              <p:cNvPr id="139" name="TextBox 138"/>
              <p:cNvSpPr txBox="1"/>
              <p:nvPr/>
            </p:nvSpPr>
            <p:spPr>
              <a:xfrm>
                <a:off x="12573000" y="9906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LibTensor</a:t>
                </a:r>
                <a:endParaRPr lang="en-US" sz="1000" b="1" u="sng" dirty="0">
                  <a:latin typeface="Arial" charset="0"/>
                  <a:ea typeface="Arial" charset="0"/>
                  <a:cs typeface="Arial" charset="0"/>
                </a:endParaRPr>
              </a:p>
            </p:txBody>
          </p:sp>
          <p:sp>
            <p:nvSpPr>
              <p:cNvPr id="140" name="TextBox 139"/>
              <p:cNvSpPr txBox="1"/>
              <p:nvPr/>
            </p:nvSpPr>
            <p:spPr>
              <a:xfrm>
                <a:off x="93726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CGYRO</a:t>
                </a:r>
                <a:endParaRPr lang="en-US" sz="1000" b="1" u="sng" dirty="0">
                  <a:latin typeface="Arial" charset="0"/>
                  <a:ea typeface="Arial" charset="0"/>
                  <a:cs typeface="Arial" charset="0"/>
                </a:endParaRPr>
              </a:p>
            </p:txBody>
          </p:sp>
          <p:sp>
            <p:nvSpPr>
              <p:cNvPr id="141" name="TextBox 140"/>
              <p:cNvSpPr txBox="1"/>
              <p:nvPr/>
            </p:nvSpPr>
            <p:spPr>
              <a:xfrm>
                <a:off x="104394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XGC1</a:t>
                </a:r>
                <a:endParaRPr lang="en-US" sz="1000" b="1" u="sng" dirty="0">
                  <a:latin typeface="Arial" charset="0"/>
                  <a:ea typeface="Arial" charset="0"/>
                  <a:cs typeface="Arial" charset="0"/>
                </a:endParaRPr>
              </a:p>
            </p:txBody>
          </p:sp>
          <p:sp>
            <p:nvSpPr>
              <p:cNvPr id="142" name="TextBox 141"/>
              <p:cNvSpPr txBox="1"/>
              <p:nvPr/>
            </p:nvSpPr>
            <p:spPr>
              <a:xfrm>
                <a:off x="115062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XOLOTL</a:t>
                </a:r>
                <a:r>
                  <a:rPr lang="en-US" sz="1000" b="1" u="sng" dirty="0" smtClean="0">
                    <a:latin typeface="Arial" charset="0"/>
                    <a:ea typeface="Arial" charset="0"/>
                    <a:cs typeface="Arial" charset="0"/>
                  </a:rPr>
                  <a:t> </a:t>
                </a:r>
                <a:r>
                  <a:rPr lang="en-US" sz="1000" b="1" u="sng" dirty="0" err="1" smtClean="0">
                    <a:latin typeface="Arial" charset="0"/>
                    <a:ea typeface="Arial" charset="0"/>
                    <a:cs typeface="Arial" charset="0"/>
                  </a:rPr>
                  <a:t>init.</a:t>
                </a:r>
                <a:endParaRPr lang="en-US" sz="1000" b="1" u="sng" dirty="0">
                  <a:latin typeface="Arial" charset="0"/>
                  <a:ea typeface="Arial" charset="0"/>
                  <a:cs typeface="Arial" charset="0"/>
                </a:endParaRPr>
              </a:p>
            </p:txBody>
          </p:sp>
          <p:sp>
            <p:nvSpPr>
              <p:cNvPr id="143" name="TextBox 142"/>
              <p:cNvSpPr txBox="1"/>
              <p:nvPr/>
            </p:nvSpPr>
            <p:spPr>
              <a:xfrm>
                <a:off x="93726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MFDn</a:t>
                </a:r>
                <a:endParaRPr lang="en-US" sz="1000" b="1" u="sng" dirty="0">
                  <a:latin typeface="Arial" charset="0"/>
                  <a:ea typeface="Arial" charset="0"/>
                  <a:cs typeface="Arial" charset="0"/>
                </a:endParaRPr>
              </a:p>
            </p:txBody>
          </p:sp>
          <p:sp>
            <p:nvSpPr>
              <p:cNvPr id="144" name="TextBox 143"/>
              <p:cNvSpPr txBox="1"/>
              <p:nvPr/>
            </p:nvSpPr>
            <p:spPr>
              <a:xfrm>
                <a:off x="125730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ParaDis</a:t>
                </a:r>
                <a:endParaRPr lang="en-US" sz="1000" b="1" u="sng" dirty="0">
                  <a:latin typeface="Arial" charset="0"/>
                  <a:ea typeface="Arial" charset="0"/>
                  <a:cs typeface="Arial" charset="0"/>
                </a:endParaRPr>
              </a:p>
            </p:txBody>
          </p:sp>
          <p:sp>
            <p:nvSpPr>
              <p:cNvPr id="145" name="TextBox 144"/>
              <p:cNvSpPr txBox="1"/>
              <p:nvPr/>
            </p:nvSpPr>
            <p:spPr>
              <a:xfrm>
                <a:off x="11506200" y="31242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Geant4</a:t>
                </a:r>
                <a:endParaRPr lang="en-US" sz="1000" b="1" u="sng" dirty="0">
                  <a:latin typeface="Arial" charset="0"/>
                  <a:ea typeface="Arial" charset="0"/>
                  <a:cs typeface="Arial" charset="0"/>
                </a:endParaRPr>
              </a:p>
            </p:txBody>
          </p:sp>
          <p:sp>
            <p:nvSpPr>
              <p:cNvPr id="146" name="TextBox 145"/>
              <p:cNvSpPr txBox="1"/>
              <p:nvPr/>
            </p:nvSpPr>
            <p:spPr>
              <a:xfrm>
                <a:off x="12573000" y="20574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NWChem</a:t>
                </a:r>
                <a:endParaRPr lang="en-US" sz="1000" b="1" u="sng" dirty="0">
                  <a:latin typeface="Arial" charset="0"/>
                  <a:ea typeface="Arial" charset="0"/>
                  <a:cs typeface="Arial" charset="0"/>
                </a:endParaRPr>
              </a:p>
            </p:txBody>
          </p:sp>
          <p:sp>
            <p:nvSpPr>
              <p:cNvPr id="147" name="TextBox 146"/>
              <p:cNvSpPr txBox="1"/>
              <p:nvPr/>
            </p:nvSpPr>
            <p:spPr>
              <a:xfrm>
                <a:off x="104394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XGC1</a:t>
                </a:r>
                <a:endParaRPr lang="en-US" sz="1000" b="1" u="sng" dirty="0">
                  <a:latin typeface="Arial" charset="0"/>
                  <a:ea typeface="Arial" charset="0"/>
                  <a:cs typeface="Arial" charset="0"/>
                </a:endParaRPr>
              </a:p>
            </p:txBody>
          </p:sp>
          <p:sp>
            <p:nvSpPr>
              <p:cNvPr id="148" name="TextBox 147"/>
              <p:cNvSpPr txBox="1"/>
              <p:nvPr/>
            </p:nvSpPr>
            <p:spPr>
              <a:xfrm>
                <a:off x="93726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GTC</a:t>
                </a:r>
                <a:endParaRPr lang="en-US" sz="1000" b="1" u="sng" dirty="0">
                  <a:latin typeface="Arial" charset="0"/>
                  <a:ea typeface="Arial" charset="0"/>
                  <a:cs typeface="Arial" charset="0"/>
                </a:endParaRPr>
              </a:p>
            </p:txBody>
          </p:sp>
          <p:sp>
            <p:nvSpPr>
              <p:cNvPr id="149" name="TextBox 148"/>
              <p:cNvSpPr txBox="1"/>
              <p:nvPr/>
            </p:nvSpPr>
            <p:spPr>
              <a:xfrm>
                <a:off x="125730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FireFOAM</a:t>
                </a:r>
                <a:endParaRPr lang="en-US" sz="1000" b="1" u="sng" dirty="0">
                  <a:latin typeface="Arial" charset="0"/>
                  <a:ea typeface="Arial" charset="0"/>
                  <a:cs typeface="Arial" charset="0"/>
                </a:endParaRPr>
              </a:p>
            </p:txBody>
          </p:sp>
          <p:sp>
            <p:nvSpPr>
              <p:cNvPr id="150" name="TextBox 149"/>
              <p:cNvSpPr txBox="1"/>
              <p:nvPr/>
            </p:nvSpPr>
            <p:spPr>
              <a:xfrm>
                <a:off x="11506200" y="41910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PiconGPU</a:t>
                </a:r>
                <a:endParaRPr lang="en-US" sz="1000" b="1" u="sng" dirty="0">
                  <a:latin typeface="Arial" charset="0"/>
                  <a:ea typeface="Arial" charset="0"/>
                  <a:cs typeface="Arial" charset="0"/>
                </a:endParaRPr>
              </a:p>
            </p:txBody>
          </p:sp>
          <p:sp>
            <p:nvSpPr>
              <p:cNvPr id="151" name="TextBox 150"/>
              <p:cNvSpPr txBox="1"/>
              <p:nvPr/>
            </p:nvSpPr>
            <p:spPr>
              <a:xfrm>
                <a:off x="10439400" y="5257800"/>
                <a:ext cx="914400" cy="152400"/>
              </a:xfrm>
              <a:prstGeom prst="rect">
                <a:avLst/>
              </a:prstGeom>
              <a:noFill/>
              <a:ln>
                <a:noFill/>
              </a:ln>
            </p:spPr>
            <p:txBody>
              <a:bodyPr wrap="none" lIns="0" tIns="0" rIns="0" bIns="0" rtlCol="0" anchor="ctr" anchorCtr="0">
                <a:noAutofit/>
              </a:bodyPr>
              <a:lstStyle/>
              <a:p>
                <a:pPr algn="ctr"/>
                <a:r>
                  <a:rPr lang="en-US" sz="1000" b="1" u="sng" dirty="0" smtClean="0">
                    <a:latin typeface="Arial Narrow" charset="0"/>
                    <a:ea typeface="Arial Narrow" charset="0"/>
                    <a:cs typeface="Arial Narrow" charset="0"/>
                  </a:rPr>
                  <a:t>AMR Index Query</a:t>
                </a:r>
                <a:endParaRPr lang="en-US" sz="1000" b="1" u="sng" dirty="0">
                  <a:latin typeface="Arial Narrow" charset="0"/>
                  <a:ea typeface="Arial Narrow" charset="0"/>
                  <a:cs typeface="Arial Narrow" charset="0"/>
                </a:endParaRPr>
              </a:p>
            </p:txBody>
          </p:sp>
          <p:sp>
            <p:nvSpPr>
              <p:cNvPr id="152" name="TextBox 151"/>
              <p:cNvSpPr txBox="1"/>
              <p:nvPr/>
            </p:nvSpPr>
            <p:spPr>
              <a:xfrm>
                <a:off x="9372600" y="52578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Narrow" charset="0"/>
                    <a:ea typeface="Arial Narrow" charset="0"/>
                    <a:cs typeface="Arial Narrow" charset="0"/>
                  </a:rPr>
                  <a:t>BISICLES</a:t>
                </a:r>
                <a:r>
                  <a:rPr lang="en-US" sz="1000" b="1" u="sng" dirty="0" smtClean="0">
                    <a:latin typeface="Arial Narrow" charset="0"/>
                    <a:ea typeface="Arial Narrow" charset="0"/>
                    <a:cs typeface="Arial Narrow" charset="0"/>
                  </a:rPr>
                  <a:t> Calving</a:t>
                </a:r>
                <a:endParaRPr lang="en-US" sz="1000" b="1" u="sng" dirty="0">
                  <a:latin typeface="Arial Narrow" charset="0"/>
                  <a:ea typeface="Arial Narrow" charset="0"/>
                  <a:cs typeface="Arial Narrow" charset="0"/>
                </a:endParaRPr>
              </a:p>
            </p:txBody>
          </p:sp>
          <p:sp>
            <p:nvSpPr>
              <p:cNvPr id="153" name="TextBox 152"/>
              <p:cNvSpPr txBox="1"/>
              <p:nvPr/>
            </p:nvSpPr>
            <p:spPr>
              <a:xfrm>
                <a:off x="12573000" y="5257800"/>
                <a:ext cx="914400" cy="152400"/>
              </a:xfrm>
              <a:prstGeom prst="rect">
                <a:avLst/>
              </a:prstGeom>
              <a:noFill/>
              <a:ln>
                <a:noFill/>
              </a:ln>
            </p:spPr>
            <p:txBody>
              <a:bodyPr wrap="none" lIns="0" tIns="0" rIns="0" bIns="0" rtlCol="0" anchor="ctr" anchorCtr="0">
                <a:noAutofit/>
              </a:bodyPr>
              <a:lstStyle/>
              <a:p>
                <a:pPr algn="ctr"/>
                <a:r>
                  <a:rPr lang="en-US" sz="1000" b="1" u="sng" dirty="0" smtClean="0">
                    <a:latin typeface="Arial" charset="0"/>
                    <a:ea typeface="Arial" charset="0"/>
                    <a:cs typeface="Arial" charset="0"/>
                  </a:rPr>
                  <a:t>Power Grid</a:t>
                </a:r>
                <a:endParaRPr lang="en-US" sz="1000" b="1" u="sng" dirty="0">
                  <a:latin typeface="Arial" charset="0"/>
                  <a:ea typeface="Arial" charset="0"/>
                  <a:cs typeface="Arial" charset="0"/>
                </a:endParaRPr>
              </a:p>
            </p:txBody>
          </p:sp>
          <p:sp>
            <p:nvSpPr>
              <p:cNvPr id="154" name="TextBox 153"/>
              <p:cNvSpPr txBox="1"/>
              <p:nvPr/>
            </p:nvSpPr>
            <p:spPr>
              <a:xfrm>
                <a:off x="11506200" y="5257800"/>
                <a:ext cx="914400" cy="152400"/>
              </a:xfrm>
              <a:prstGeom prst="rect">
                <a:avLst/>
              </a:prstGeom>
              <a:noFill/>
              <a:ln>
                <a:noFill/>
              </a:ln>
            </p:spPr>
            <p:txBody>
              <a:bodyPr wrap="none" lIns="0" tIns="0" rIns="0" bIns="0" rtlCol="0" anchor="ctr" anchorCtr="0">
                <a:noAutofit/>
              </a:bodyPr>
              <a:lstStyle/>
              <a:p>
                <a:pPr algn="ctr"/>
                <a:r>
                  <a:rPr lang="en-US" sz="1000" b="1" u="sng" dirty="0" err="1" smtClean="0">
                    <a:latin typeface="Arial" charset="0"/>
                    <a:ea typeface="Arial" charset="0"/>
                    <a:cs typeface="Arial" charset="0"/>
                  </a:rPr>
                  <a:t>HDF5</a:t>
                </a:r>
                <a:r>
                  <a:rPr lang="en-US" sz="1000" b="1" u="sng" dirty="0" smtClean="0">
                    <a:latin typeface="Arial" charset="0"/>
                    <a:ea typeface="Arial" charset="0"/>
                    <a:cs typeface="Arial" charset="0"/>
                  </a:rPr>
                  <a:t> writes</a:t>
                </a:r>
                <a:endParaRPr lang="en-US" sz="1000" b="1" u="sng" dirty="0">
                  <a:latin typeface="Arial" charset="0"/>
                  <a:ea typeface="Arial" charset="0"/>
                  <a:cs typeface="Arial" charset="0"/>
                </a:endParaRPr>
              </a:p>
            </p:txBody>
          </p:sp>
        </p:grpSp>
        <p:grpSp>
          <p:nvGrpSpPr>
            <p:cNvPr id="10" name="Group 9"/>
            <p:cNvGrpSpPr/>
            <p:nvPr/>
          </p:nvGrpSpPr>
          <p:grpSpPr>
            <a:xfrm>
              <a:off x="152400" y="609600"/>
              <a:ext cx="4114800" cy="4572000"/>
              <a:chOff x="9372600" y="1447800"/>
              <a:chExt cx="4114800" cy="4572000"/>
            </a:xfrm>
          </p:grpSpPr>
          <p:sp>
            <p:nvSpPr>
              <p:cNvPr id="115" name="TextBox 114"/>
              <p:cNvSpPr txBox="1"/>
              <p:nvPr/>
            </p:nvSpPr>
            <p:spPr>
              <a:xfrm>
                <a:off x="9372600" y="14478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efficient use</a:t>
                </a:r>
              </a:p>
              <a:p>
                <a:pPr algn="ctr"/>
                <a:r>
                  <a:rPr lang="en-US" sz="800" i="1" dirty="0">
                    <a:solidFill>
                      <a:srgbClr val="000000"/>
                    </a:solidFill>
                    <a:latin typeface="Arial Narrow" charset="0"/>
                    <a:ea typeface="Arial Narrow" charset="0"/>
                    <a:cs typeface="Arial Narrow" charset="0"/>
                  </a:rPr>
                  <a:t>of </a:t>
                </a:r>
                <a:r>
                  <a:rPr lang="en-US" sz="800" i="1" dirty="0" err="1">
                    <a:solidFill>
                      <a:srgbClr val="000000"/>
                    </a:solidFill>
                    <a:latin typeface="Arial Narrow" charset="0"/>
                    <a:ea typeface="Arial Narrow" charset="0"/>
                    <a:cs typeface="Arial Narrow" charset="0"/>
                  </a:rPr>
                  <a:t>OpenMP</a:t>
                </a:r>
                <a:endParaRPr lang="en-US" sz="800" i="1" dirty="0">
                  <a:solidFill>
                    <a:srgbClr val="000000"/>
                  </a:solidFill>
                  <a:latin typeface="Arial Narrow" charset="0"/>
                  <a:ea typeface="Arial Narrow" charset="0"/>
                  <a:cs typeface="Arial Narrow" charset="0"/>
                </a:endParaRPr>
              </a:p>
            </p:txBody>
          </p:sp>
          <p:sp>
            <p:nvSpPr>
              <p:cNvPr id="116" name="TextBox 115"/>
              <p:cNvSpPr txBox="1"/>
              <p:nvPr/>
            </p:nvSpPr>
            <p:spPr>
              <a:xfrm>
                <a:off x="10439400" y="14478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vectorized</a:t>
                </a:r>
                <a:r>
                  <a:rPr lang="en-US" sz="800" i="1" dirty="0" smtClean="0">
                    <a:solidFill>
                      <a:srgbClr val="000000"/>
                    </a:solidFill>
                    <a:latin typeface="Arial Narrow" charset="0"/>
                    <a:ea typeface="Arial Narrow" charset="0"/>
                    <a:cs typeface="Arial Narrow" charset="0"/>
                  </a:rPr>
                  <a:t> &amp; </a:t>
                </a:r>
                <a:r>
                  <a:rPr lang="en-US" sz="800" i="1" dirty="0" err="1" smtClean="0">
                    <a:solidFill>
                      <a:srgbClr val="000000"/>
                    </a:solidFill>
                    <a:latin typeface="Arial Narrow" charset="0"/>
                    <a:ea typeface="Arial Narrow" charset="0"/>
                    <a:cs typeface="Arial Narrow" charset="0"/>
                  </a:rPr>
                  <a:t>autotuned</a:t>
                </a:r>
                <a:endParaRPr lang="en-US" sz="800" i="1" dirty="0">
                  <a:solidFill>
                    <a:srgbClr val="000000"/>
                  </a:solidFill>
                  <a:latin typeface="Arial Narrow" charset="0"/>
                  <a:ea typeface="Arial Narrow" charset="0"/>
                  <a:cs typeface="Arial Narrow" charset="0"/>
                </a:endParaRPr>
              </a:p>
              <a:p>
                <a:pPr algn="ctr"/>
                <a:r>
                  <a:rPr lang="en-US" sz="800" i="1" dirty="0" smtClean="0">
                    <a:solidFill>
                      <a:srgbClr val="000000"/>
                    </a:solidFill>
                    <a:latin typeface="Arial Narrow" charset="0"/>
                    <a:ea typeface="Arial Narrow" charset="0"/>
                    <a:cs typeface="Arial Narrow" charset="0"/>
                  </a:rPr>
                  <a:t>column solves</a:t>
                </a:r>
                <a:endParaRPr lang="en-US" sz="800" i="1" dirty="0">
                  <a:solidFill>
                    <a:srgbClr val="000000"/>
                  </a:solidFill>
                  <a:latin typeface="Arial Narrow" charset="0"/>
                  <a:ea typeface="Arial Narrow" charset="0"/>
                  <a:cs typeface="Arial Narrow" charset="0"/>
                </a:endParaRPr>
              </a:p>
            </p:txBody>
          </p:sp>
          <p:sp>
            <p:nvSpPr>
              <p:cNvPr id="117" name="TextBox 116"/>
              <p:cNvSpPr txBox="1"/>
              <p:nvPr/>
            </p:nvSpPr>
            <p:spPr>
              <a:xfrm>
                <a:off x="11506200" y="14478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eliminated scalability</a:t>
                </a:r>
              </a:p>
              <a:p>
                <a:pPr algn="ctr"/>
                <a:r>
                  <a:rPr lang="en-US" sz="800" i="1" dirty="0" smtClean="0">
                    <a:solidFill>
                      <a:srgbClr val="000000"/>
                    </a:solidFill>
                    <a:latin typeface="Arial Narrow" charset="0"/>
                    <a:ea typeface="Arial Narrow" charset="0"/>
                    <a:cs typeface="Arial Narrow" charset="0"/>
                  </a:rPr>
                  <a:t>bottlenecks</a:t>
                </a:r>
                <a:endParaRPr lang="en-US" sz="800" i="1" dirty="0">
                  <a:solidFill>
                    <a:srgbClr val="000000"/>
                  </a:solidFill>
                  <a:latin typeface="Arial Narrow" charset="0"/>
                  <a:ea typeface="Arial Narrow" charset="0"/>
                  <a:cs typeface="Arial Narrow" charset="0"/>
                </a:endParaRPr>
              </a:p>
            </p:txBody>
          </p:sp>
          <p:sp>
            <p:nvSpPr>
              <p:cNvPr id="118" name="TextBox 117"/>
              <p:cNvSpPr txBox="1"/>
              <p:nvPr/>
            </p:nvSpPr>
            <p:spPr>
              <a:xfrm>
                <a:off x="12573000" y="14478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was single node; </a:t>
                </a:r>
              </a:p>
              <a:p>
                <a:pPr algn="ctr"/>
                <a:r>
                  <a:rPr lang="en-US" sz="800" i="1" dirty="0" smtClean="0">
                    <a:solidFill>
                      <a:srgbClr val="000000"/>
                    </a:solidFill>
                    <a:latin typeface="Arial Narrow" charset="0"/>
                    <a:ea typeface="Arial Narrow" charset="0"/>
                    <a:cs typeface="Arial Narrow" charset="0"/>
                  </a:rPr>
                  <a:t>added </a:t>
                </a:r>
                <a:r>
                  <a:rPr lang="en-US" sz="800" i="1" dirty="0" err="1" smtClean="0">
                    <a:solidFill>
                      <a:srgbClr val="000000"/>
                    </a:solidFill>
                    <a:latin typeface="Arial Narrow" charset="0"/>
                    <a:ea typeface="Arial Narrow" charset="0"/>
                    <a:cs typeface="Arial Narrow" charset="0"/>
                  </a:rPr>
                  <a:t>MPI</a:t>
                </a:r>
                <a:r>
                  <a:rPr lang="en-US" sz="800" i="1" dirty="0" smtClean="0">
                    <a:solidFill>
                      <a:srgbClr val="000000"/>
                    </a:solidFill>
                    <a:latin typeface="Arial Narrow" charset="0"/>
                    <a:ea typeface="Arial Narrow" charset="0"/>
                    <a:cs typeface="Arial Narrow" charset="0"/>
                  </a:rPr>
                  <a:t> support</a:t>
                </a:r>
              </a:p>
            </p:txBody>
          </p:sp>
          <p:sp>
            <p:nvSpPr>
              <p:cNvPr id="119" name="TextBox 118"/>
              <p:cNvSpPr txBox="1"/>
              <p:nvPr/>
            </p:nvSpPr>
            <p:spPr>
              <a:xfrm>
                <a:off x="104394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load balancing &amp;</a:t>
                </a:r>
              </a:p>
              <a:p>
                <a:pPr algn="ctr"/>
                <a:r>
                  <a:rPr lang="en-US" sz="800" i="1" dirty="0" smtClean="0">
                    <a:solidFill>
                      <a:srgbClr val="000000"/>
                    </a:solidFill>
                    <a:latin typeface="Arial Narrow" charset="0"/>
                    <a:ea typeface="Arial Narrow" charset="0"/>
                    <a:cs typeface="Arial Narrow" charset="0"/>
                  </a:rPr>
                  <a:t>efficient </a:t>
                </a:r>
                <a:r>
                  <a:rPr lang="en-US" sz="800" i="1" dirty="0" err="1" smtClean="0">
                    <a:solidFill>
                      <a:srgbClr val="000000"/>
                    </a:solidFill>
                    <a:latin typeface="Arial Narrow" charset="0"/>
                    <a:ea typeface="Arial Narrow" charset="0"/>
                    <a:cs typeface="Arial Narrow" charset="0"/>
                  </a:rPr>
                  <a:t>OpenMP</a:t>
                </a:r>
                <a:endParaRPr lang="en-US" sz="800" i="1" dirty="0">
                  <a:solidFill>
                    <a:srgbClr val="000000"/>
                  </a:solidFill>
                  <a:latin typeface="Arial Narrow" charset="0"/>
                  <a:ea typeface="Arial Narrow" charset="0"/>
                  <a:cs typeface="Arial Narrow" charset="0"/>
                </a:endParaRPr>
              </a:p>
            </p:txBody>
          </p:sp>
          <p:sp>
            <p:nvSpPr>
              <p:cNvPr id="120" name="TextBox 119"/>
              <p:cNvSpPr txBox="1"/>
              <p:nvPr/>
            </p:nvSpPr>
            <p:spPr>
              <a:xfrm>
                <a:off x="9372600" y="25146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LAPACK</a:t>
                </a:r>
                <a:r>
                  <a:rPr lang="en-US" sz="800" i="1" dirty="0" smtClean="0">
                    <a:solidFill>
                      <a:srgbClr val="000000"/>
                    </a:solidFill>
                    <a:latin typeface="Arial Narrow" charset="0"/>
                    <a:ea typeface="Arial Narrow" charset="0"/>
                    <a:cs typeface="Arial Narrow" charset="0"/>
                  </a:rPr>
                  <a:t> optimizations,</a:t>
                </a:r>
              </a:p>
              <a:p>
                <a:pPr algn="ctr"/>
                <a:r>
                  <a:rPr lang="en-US" sz="800" i="1" dirty="0" smtClean="0">
                    <a:solidFill>
                      <a:srgbClr val="000000"/>
                    </a:solidFill>
                    <a:latin typeface="Arial Narrow" charset="0"/>
                    <a:ea typeface="Arial Narrow" charset="0"/>
                    <a:cs typeface="Arial Narrow" charset="0"/>
                  </a:rPr>
                  <a:t>use of </a:t>
                </a:r>
                <a:r>
                  <a:rPr lang="en-US" sz="800" i="1" dirty="0" err="1" smtClean="0">
                    <a:solidFill>
                      <a:srgbClr val="000000"/>
                    </a:solidFill>
                    <a:latin typeface="Arial Narrow" charset="0"/>
                    <a:ea typeface="Arial Narrow" charset="0"/>
                    <a:cs typeface="Arial Narrow" charset="0"/>
                  </a:rPr>
                  <a:t>cuFFT</a:t>
                </a:r>
                <a:endParaRPr lang="en-US" sz="800" i="1" dirty="0" smtClean="0">
                  <a:solidFill>
                    <a:srgbClr val="000000"/>
                  </a:solidFill>
                  <a:latin typeface="Arial Narrow" charset="0"/>
                  <a:ea typeface="Arial Narrow" charset="0"/>
                  <a:cs typeface="Arial Narrow" charset="0"/>
                </a:endParaRPr>
              </a:p>
            </p:txBody>
          </p:sp>
          <p:sp>
            <p:nvSpPr>
              <p:cNvPr id="121" name="TextBox 120"/>
              <p:cNvSpPr txBox="1"/>
              <p:nvPr/>
            </p:nvSpPr>
            <p:spPr>
              <a:xfrm>
                <a:off x="10439400" y="25146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load balancing &amp;</a:t>
                </a:r>
              </a:p>
              <a:p>
                <a:pPr algn="ctr"/>
                <a:r>
                  <a:rPr lang="en-US" sz="800" i="1" dirty="0" smtClean="0">
                    <a:solidFill>
                      <a:srgbClr val="000000"/>
                    </a:solidFill>
                    <a:latin typeface="Arial Narrow" charset="0"/>
                    <a:ea typeface="Arial Narrow" charset="0"/>
                    <a:cs typeface="Arial Narrow" charset="0"/>
                  </a:rPr>
                  <a:t>efficient </a:t>
                </a:r>
                <a:r>
                  <a:rPr lang="en-US" sz="800" i="1" dirty="0" err="1" smtClean="0">
                    <a:solidFill>
                      <a:srgbClr val="000000"/>
                    </a:solidFill>
                    <a:latin typeface="Arial Narrow" charset="0"/>
                    <a:ea typeface="Arial Narrow" charset="0"/>
                    <a:cs typeface="Arial Narrow" charset="0"/>
                  </a:rPr>
                  <a:t>OpenMP</a:t>
                </a:r>
                <a:endParaRPr lang="en-US" sz="800" i="1" dirty="0" smtClean="0">
                  <a:solidFill>
                    <a:srgbClr val="000000"/>
                  </a:solidFill>
                  <a:latin typeface="Arial Narrow" charset="0"/>
                  <a:ea typeface="Arial Narrow" charset="0"/>
                  <a:cs typeface="Arial Narrow" charset="0"/>
                </a:endParaRPr>
              </a:p>
            </p:txBody>
          </p:sp>
          <p:sp>
            <p:nvSpPr>
              <p:cNvPr id="122" name="TextBox 121"/>
              <p:cNvSpPr txBox="1"/>
              <p:nvPr/>
            </p:nvSpPr>
            <p:spPr>
              <a:xfrm>
                <a:off x="11506200" y="25146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efficient hashing</a:t>
                </a:r>
              </a:p>
              <a:p>
                <a:pPr algn="ctr"/>
                <a:r>
                  <a:rPr lang="en-US" sz="800" i="1" dirty="0" smtClean="0">
                    <a:solidFill>
                      <a:srgbClr val="000000"/>
                    </a:solidFill>
                    <a:latin typeface="Arial Narrow" charset="0"/>
                    <a:ea typeface="Arial Narrow" charset="0"/>
                    <a:cs typeface="Arial Narrow" charset="0"/>
                  </a:rPr>
                  <a:t>work pruning</a:t>
                </a:r>
              </a:p>
            </p:txBody>
          </p:sp>
          <p:sp>
            <p:nvSpPr>
              <p:cNvPr id="123" name="TextBox 122"/>
              <p:cNvSpPr txBox="1"/>
              <p:nvPr/>
            </p:nvSpPr>
            <p:spPr>
              <a:xfrm>
                <a:off x="93726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efficient </a:t>
                </a:r>
                <a:r>
                  <a:rPr lang="en-US" sz="800" i="1" dirty="0" err="1" smtClean="0">
                    <a:solidFill>
                      <a:srgbClr val="000000"/>
                    </a:solidFill>
                    <a:latin typeface="Arial Narrow" charset="0"/>
                    <a:ea typeface="Arial Narrow" charset="0"/>
                    <a:cs typeface="Arial Narrow" charset="0"/>
                  </a:rPr>
                  <a:t>SpMM</a:t>
                </a:r>
                <a:r>
                  <a:rPr lang="en-US" sz="800" i="1" dirty="0" smtClean="0">
                    <a:solidFill>
                      <a:srgbClr val="000000"/>
                    </a:solidFill>
                    <a:latin typeface="Arial Narrow" charset="0"/>
                    <a:ea typeface="Arial Narrow" charset="0"/>
                    <a:cs typeface="Arial Narrow" charset="0"/>
                  </a:rPr>
                  <a:t>,</a:t>
                </a:r>
              </a:p>
              <a:p>
                <a:pPr algn="ctr"/>
                <a:r>
                  <a:rPr lang="en-US" sz="800" i="1" dirty="0" smtClean="0">
                    <a:solidFill>
                      <a:srgbClr val="000000"/>
                    </a:solidFill>
                    <a:latin typeface="Arial Narrow" charset="0"/>
                    <a:ea typeface="Arial Narrow" charset="0"/>
                    <a:cs typeface="Arial Narrow" charset="0"/>
                  </a:rPr>
                  <a:t>block </a:t>
                </a:r>
                <a:r>
                  <a:rPr lang="en-US" sz="800" i="1" dirty="0" err="1" smtClean="0">
                    <a:solidFill>
                      <a:srgbClr val="000000"/>
                    </a:solidFill>
                    <a:latin typeface="Arial Narrow" charset="0"/>
                    <a:ea typeface="Arial Narrow" charset="0"/>
                    <a:cs typeface="Arial Narrow" charset="0"/>
                  </a:rPr>
                  <a:t>eigensolver</a:t>
                </a:r>
                <a:endParaRPr lang="en-US" sz="800" i="1" dirty="0">
                  <a:solidFill>
                    <a:srgbClr val="000000"/>
                  </a:solidFill>
                  <a:latin typeface="Arial Narrow" charset="0"/>
                  <a:ea typeface="Arial Narrow" charset="0"/>
                  <a:cs typeface="Arial Narrow" charset="0"/>
                </a:endParaRPr>
              </a:p>
            </p:txBody>
          </p:sp>
          <p:sp>
            <p:nvSpPr>
              <p:cNvPr id="124" name="TextBox 123"/>
              <p:cNvSpPr txBox="1"/>
              <p:nvPr/>
            </p:nvSpPr>
            <p:spPr>
              <a:xfrm>
                <a:off x="125730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efficient use</a:t>
                </a:r>
              </a:p>
              <a:p>
                <a:pPr algn="ctr"/>
                <a:r>
                  <a:rPr lang="en-US" sz="800" i="1" dirty="0" smtClean="0">
                    <a:solidFill>
                      <a:srgbClr val="000000"/>
                    </a:solidFill>
                    <a:latin typeface="Arial Narrow" charset="0"/>
                    <a:ea typeface="Arial Narrow" charset="0"/>
                    <a:cs typeface="Arial Narrow" charset="0"/>
                  </a:rPr>
                  <a:t>of </a:t>
                </a:r>
                <a:r>
                  <a:rPr lang="en-US" sz="800" i="1" dirty="0" err="1" smtClean="0">
                    <a:solidFill>
                      <a:srgbClr val="000000"/>
                    </a:solidFill>
                    <a:latin typeface="Arial Narrow" charset="0"/>
                    <a:ea typeface="Arial Narrow" charset="0"/>
                    <a:cs typeface="Arial Narrow" charset="0"/>
                  </a:rPr>
                  <a:t>OpenMP</a:t>
                </a:r>
                <a:endParaRPr lang="en-US" sz="800" i="1" dirty="0">
                  <a:solidFill>
                    <a:srgbClr val="000000"/>
                  </a:solidFill>
                  <a:latin typeface="Arial Narrow" charset="0"/>
                  <a:ea typeface="Arial Narrow" charset="0"/>
                  <a:cs typeface="Arial Narrow" charset="0"/>
                </a:endParaRPr>
              </a:p>
            </p:txBody>
          </p:sp>
          <p:sp>
            <p:nvSpPr>
              <p:cNvPr id="125" name="TextBox 124"/>
              <p:cNvSpPr txBox="1"/>
              <p:nvPr/>
            </p:nvSpPr>
            <p:spPr>
              <a:xfrm>
                <a:off x="11506200" y="35814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code optimization</a:t>
                </a:r>
              </a:p>
              <a:p>
                <a:pPr algn="ctr"/>
                <a:r>
                  <a:rPr lang="en-US" sz="800" i="1" dirty="0" smtClean="0">
                    <a:solidFill>
                      <a:srgbClr val="000000"/>
                    </a:solidFill>
                    <a:latin typeface="Arial Narrow" charset="0"/>
                    <a:ea typeface="Arial Narrow" charset="0"/>
                    <a:cs typeface="Arial Narrow" charset="0"/>
                  </a:rPr>
                  <a:t>algorithmic innovation</a:t>
                </a:r>
                <a:endParaRPr lang="en-US" sz="800" i="1" dirty="0">
                  <a:solidFill>
                    <a:srgbClr val="000000"/>
                  </a:solidFill>
                  <a:latin typeface="Arial Narrow" charset="0"/>
                  <a:ea typeface="Arial Narrow" charset="0"/>
                  <a:cs typeface="Arial Narrow" charset="0"/>
                </a:endParaRPr>
              </a:p>
            </p:txBody>
          </p:sp>
          <p:sp>
            <p:nvSpPr>
              <p:cNvPr id="126" name="TextBox 125"/>
              <p:cNvSpPr txBox="1"/>
              <p:nvPr/>
            </p:nvSpPr>
            <p:spPr>
              <a:xfrm>
                <a:off x="12573000" y="25146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OpenMP</a:t>
                </a:r>
                <a:r>
                  <a:rPr lang="en-US" sz="800" i="1" dirty="0" smtClean="0">
                    <a:solidFill>
                      <a:srgbClr val="000000"/>
                    </a:solidFill>
                    <a:latin typeface="Arial Narrow" charset="0"/>
                    <a:ea typeface="Arial Narrow" charset="0"/>
                    <a:cs typeface="Arial Narrow" charset="0"/>
                  </a:rPr>
                  <a:t> in lieu of </a:t>
                </a:r>
              </a:p>
              <a:p>
                <a:pPr algn="ctr"/>
                <a:r>
                  <a:rPr lang="en-US" sz="800" i="1" dirty="0" smtClean="0">
                    <a:solidFill>
                      <a:srgbClr val="000000"/>
                    </a:solidFill>
                    <a:latin typeface="Arial Narrow" charset="0"/>
                    <a:ea typeface="Arial Narrow" charset="0"/>
                    <a:cs typeface="Arial Narrow" charset="0"/>
                  </a:rPr>
                  <a:t>memory-limited flat </a:t>
                </a:r>
                <a:r>
                  <a:rPr lang="en-US" sz="800" i="1" dirty="0" err="1" smtClean="0">
                    <a:solidFill>
                      <a:srgbClr val="000000"/>
                    </a:solidFill>
                    <a:latin typeface="Arial Narrow" charset="0"/>
                    <a:ea typeface="Arial Narrow" charset="0"/>
                    <a:cs typeface="Arial Narrow" charset="0"/>
                  </a:rPr>
                  <a:t>MPI</a:t>
                </a:r>
                <a:endParaRPr lang="en-US" sz="800" i="1" dirty="0" smtClean="0">
                  <a:solidFill>
                    <a:srgbClr val="000000"/>
                  </a:solidFill>
                  <a:latin typeface="Arial Narrow" charset="0"/>
                  <a:ea typeface="Arial Narrow" charset="0"/>
                  <a:cs typeface="Arial Narrow" charset="0"/>
                </a:endParaRPr>
              </a:p>
            </p:txBody>
          </p:sp>
          <p:sp>
            <p:nvSpPr>
              <p:cNvPr id="127" name="TextBox 126"/>
              <p:cNvSpPr txBox="1"/>
              <p:nvPr/>
            </p:nvSpPr>
            <p:spPr>
              <a:xfrm>
                <a:off x="10439400" y="46482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ADIOS I/O</a:t>
                </a:r>
              </a:p>
              <a:p>
                <a:pPr algn="ctr"/>
                <a:r>
                  <a:rPr lang="en-US" sz="800" i="1" dirty="0">
                    <a:solidFill>
                      <a:srgbClr val="000000"/>
                    </a:solidFill>
                    <a:latin typeface="Arial Narrow" charset="0"/>
                    <a:ea typeface="Arial Narrow" charset="0"/>
                    <a:cs typeface="Arial Narrow" charset="0"/>
                  </a:rPr>
                  <a:t>o</a:t>
                </a:r>
                <a:r>
                  <a:rPr lang="en-US" sz="800" i="1" dirty="0" smtClean="0">
                    <a:solidFill>
                      <a:srgbClr val="000000"/>
                    </a:solidFill>
                    <a:latin typeface="Arial Narrow" charset="0"/>
                    <a:ea typeface="Arial Narrow" charset="0"/>
                    <a:cs typeface="Arial Narrow" charset="0"/>
                  </a:rPr>
                  <a:t>ptimizations</a:t>
                </a:r>
                <a:endParaRPr lang="en-US" sz="800" i="1" dirty="0">
                  <a:solidFill>
                    <a:srgbClr val="000000"/>
                  </a:solidFill>
                  <a:latin typeface="Arial Narrow" charset="0"/>
                  <a:ea typeface="Arial Narrow" charset="0"/>
                  <a:cs typeface="Arial Narrow" charset="0"/>
                </a:endParaRPr>
              </a:p>
            </p:txBody>
          </p:sp>
          <p:sp>
            <p:nvSpPr>
              <p:cNvPr id="128" name="TextBox 127"/>
              <p:cNvSpPr txBox="1"/>
              <p:nvPr/>
            </p:nvSpPr>
            <p:spPr>
              <a:xfrm>
                <a:off x="9372600" y="46482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ADIOS I/O</a:t>
                </a:r>
              </a:p>
              <a:p>
                <a:pPr algn="ctr"/>
                <a:r>
                  <a:rPr lang="en-US" sz="800" i="1" dirty="0">
                    <a:solidFill>
                      <a:srgbClr val="000000"/>
                    </a:solidFill>
                    <a:latin typeface="Arial Narrow" charset="0"/>
                    <a:ea typeface="Arial Narrow" charset="0"/>
                    <a:cs typeface="Arial Narrow" charset="0"/>
                  </a:rPr>
                  <a:t>o</a:t>
                </a:r>
                <a:r>
                  <a:rPr lang="en-US" sz="800" i="1" dirty="0" smtClean="0">
                    <a:solidFill>
                      <a:srgbClr val="000000"/>
                    </a:solidFill>
                    <a:latin typeface="Arial Narrow" charset="0"/>
                    <a:ea typeface="Arial Narrow" charset="0"/>
                    <a:cs typeface="Arial Narrow" charset="0"/>
                  </a:rPr>
                  <a:t>ptimizations</a:t>
                </a:r>
                <a:endParaRPr lang="en-US" sz="800" i="1" dirty="0">
                  <a:solidFill>
                    <a:srgbClr val="000000"/>
                  </a:solidFill>
                  <a:latin typeface="Arial Narrow" charset="0"/>
                  <a:ea typeface="Arial Narrow" charset="0"/>
                  <a:cs typeface="Arial Narrow" charset="0"/>
                </a:endParaRPr>
              </a:p>
            </p:txBody>
          </p:sp>
          <p:sp>
            <p:nvSpPr>
              <p:cNvPr id="129" name="TextBox 128"/>
              <p:cNvSpPr txBox="1"/>
              <p:nvPr/>
            </p:nvSpPr>
            <p:spPr>
              <a:xfrm>
                <a:off x="12573000" y="46482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ADIOS I/O</a:t>
                </a:r>
              </a:p>
              <a:p>
                <a:pPr algn="ctr"/>
                <a:r>
                  <a:rPr lang="en-US" sz="800" i="1" dirty="0" smtClean="0">
                    <a:solidFill>
                      <a:srgbClr val="000000"/>
                    </a:solidFill>
                    <a:latin typeface="Arial Narrow" charset="0"/>
                    <a:ea typeface="Arial Narrow" charset="0"/>
                    <a:cs typeface="Arial Narrow" charset="0"/>
                  </a:rPr>
                  <a:t>optimizations</a:t>
                </a:r>
                <a:endParaRPr lang="en-US" sz="800" i="1" dirty="0">
                  <a:solidFill>
                    <a:srgbClr val="000000"/>
                  </a:solidFill>
                  <a:latin typeface="Arial Narrow" charset="0"/>
                  <a:ea typeface="Arial Narrow" charset="0"/>
                  <a:cs typeface="Arial Narrow" charset="0"/>
                </a:endParaRPr>
              </a:p>
            </p:txBody>
          </p:sp>
          <p:sp>
            <p:nvSpPr>
              <p:cNvPr id="130" name="TextBox 129"/>
              <p:cNvSpPr txBox="1"/>
              <p:nvPr/>
            </p:nvSpPr>
            <p:spPr>
              <a:xfrm>
                <a:off x="11506200" y="4648200"/>
                <a:ext cx="914400" cy="304800"/>
              </a:xfrm>
              <a:prstGeom prst="rect">
                <a:avLst/>
              </a:prstGeom>
              <a:noFill/>
              <a:ln>
                <a:noFill/>
              </a:ln>
            </p:spPr>
            <p:txBody>
              <a:bodyPr wrap="none" lIns="0" tIns="0" rIns="0" bIns="0" rtlCol="0" anchor="ctr" anchorCtr="0">
                <a:noAutofit/>
              </a:bodyPr>
              <a:lstStyle/>
              <a:p>
                <a:pPr algn="ctr"/>
                <a:r>
                  <a:rPr lang="en-US" sz="800" i="1" dirty="0">
                    <a:solidFill>
                      <a:srgbClr val="000000"/>
                    </a:solidFill>
                    <a:latin typeface="Arial Narrow" charset="0"/>
                    <a:ea typeface="Arial Narrow" charset="0"/>
                    <a:cs typeface="Arial Narrow" charset="0"/>
                  </a:rPr>
                  <a:t>ADIOS I/O</a:t>
                </a:r>
              </a:p>
              <a:p>
                <a:pPr algn="ctr"/>
                <a:r>
                  <a:rPr lang="en-US" sz="800" i="1" dirty="0" smtClean="0">
                    <a:solidFill>
                      <a:srgbClr val="000000"/>
                    </a:solidFill>
                    <a:latin typeface="Arial Narrow" charset="0"/>
                    <a:ea typeface="Arial Narrow" charset="0"/>
                    <a:cs typeface="Arial Narrow" charset="0"/>
                  </a:rPr>
                  <a:t>optimizations</a:t>
                </a:r>
                <a:endParaRPr lang="en-US" sz="800" i="1" dirty="0">
                  <a:solidFill>
                    <a:srgbClr val="000000"/>
                  </a:solidFill>
                  <a:latin typeface="Arial Narrow" charset="0"/>
                  <a:ea typeface="Arial Narrow" charset="0"/>
                  <a:cs typeface="Arial Narrow" charset="0"/>
                </a:endParaRPr>
              </a:p>
            </p:txBody>
          </p:sp>
          <p:sp>
            <p:nvSpPr>
              <p:cNvPr id="131" name="TextBox 130"/>
              <p:cNvSpPr txBox="1"/>
              <p:nvPr/>
            </p:nvSpPr>
            <p:spPr>
              <a:xfrm>
                <a:off x="10439400" y="57150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new indexing</a:t>
                </a:r>
              </a:p>
              <a:p>
                <a:pPr algn="ctr"/>
                <a:r>
                  <a:rPr lang="en-US" sz="800" i="1" dirty="0" smtClean="0">
                    <a:solidFill>
                      <a:srgbClr val="000000"/>
                    </a:solidFill>
                    <a:latin typeface="Arial Narrow" charset="0"/>
                    <a:ea typeface="Arial Narrow" charset="0"/>
                    <a:cs typeface="Arial Narrow" charset="0"/>
                  </a:rPr>
                  <a:t>techniques</a:t>
                </a:r>
                <a:endParaRPr lang="en-US" sz="800" i="1" dirty="0">
                  <a:solidFill>
                    <a:srgbClr val="000000"/>
                  </a:solidFill>
                  <a:latin typeface="Arial Narrow" charset="0"/>
                  <a:ea typeface="Arial Narrow" charset="0"/>
                  <a:cs typeface="Arial Narrow" charset="0"/>
                </a:endParaRPr>
              </a:p>
            </p:txBody>
          </p:sp>
          <p:sp>
            <p:nvSpPr>
              <p:cNvPr id="132" name="TextBox 131"/>
              <p:cNvSpPr txBox="1"/>
              <p:nvPr/>
            </p:nvSpPr>
            <p:spPr>
              <a:xfrm>
                <a:off x="9372600" y="57150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better graph</a:t>
                </a:r>
              </a:p>
              <a:p>
                <a:pPr algn="ctr"/>
                <a:r>
                  <a:rPr lang="en-US" sz="800" i="1" dirty="0" smtClean="0">
                    <a:solidFill>
                      <a:srgbClr val="000000"/>
                    </a:solidFill>
                    <a:latin typeface="Arial Narrow" charset="0"/>
                    <a:ea typeface="Arial Narrow" charset="0"/>
                    <a:cs typeface="Arial Narrow" charset="0"/>
                  </a:rPr>
                  <a:t>algorithms</a:t>
                </a:r>
                <a:endParaRPr lang="en-US" sz="800" i="1" dirty="0">
                  <a:solidFill>
                    <a:srgbClr val="000000"/>
                  </a:solidFill>
                  <a:latin typeface="Arial Narrow" charset="0"/>
                  <a:ea typeface="Arial Narrow" charset="0"/>
                  <a:cs typeface="Arial Narrow" charset="0"/>
                </a:endParaRPr>
              </a:p>
            </p:txBody>
          </p:sp>
          <p:sp>
            <p:nvSpPr>
              <p:cNvPr id="133" name="TextBox 132"/>
              <p:cNvSpPr txBox="1"/>
              <p:nvPr/>
            </p:nvSpPr>
            <p:spPr>
              <a:xfrm>
                <a:off x="12573000" y="5715000"/>
                <a:ext cx="914400" cy="304800"/>
              </a:xfrm>
              <a:prstGeom prst="rect">
                <a:avLst/>
              </a:prstGeom>
              <a:noFill/>
              <a:ln>
                <a:noFill/>
              </a:ln>
            </p:spPr>
            <p:txBody>
              <a:bodyPr wrap="none" lIns="0" tIns="0" rIns="0" bIns="0" rtlCol="0" anchor="ctr" anchorCtr="0">
                <a:noAutofit/>
              </a:bodyPr>
              <a:lstStyle/>
              <a:p>
                <a:pPr algn="ctr"/>
                <a:r>
                  <a:rPr lang="en-US" sz="800" i="1" dirty="0" smtClean="0">
                    <a:solidFill>
                      <a:srgbClr val="000000"/>
                    </a:solidFill>
                    <a:latin typeface="Arial Narrow" charset="0"/>
                    <a:ea typeface="Arial Narrow" charset="0"/>
                    <a:cs typeface="Arial Narrow" charset="0"/>
                  </a:rPr>
                  <a:t>less data thru better</a:t>
                </a:r>
              </a:p>
              <a:p>
                <a:pPr algn="ctr"/>
                <a:r>
                  <a:rPr lang="en-US" sz="800" i="1" dirty="0" smtClean="0">
                    <a:solidFill>
                      <a:srgbClr val="000000"/>
                    </a:solidFill>
                    <a:latin typeface="Arial Narrow" charset="0"/>
                    <a:ea typeface="Arial Narrow" charset="0"/>
                    <a:cs typeface="Arial Narrow" charset="0"/>
                  </a:rPr>
                  <a:t>compression algorithm</a:t>
                </a:r>
                <a:endParaRPr lang="en-US" sz="800" i="1" dirty="0">
                  <a:solidFill>
                    <a:srgbClr val="000000"/>
                  </a:solidFill>
                  <a:latin typeface="Arial Narrow" charset="0"/>
                  <a:ea typeface="Arial Narrow" charset="0"/>
                  <a:cs typeface="Arial Narrow" charset="0"/>
                </a:endParaRPr>
              </a:p>
            </p:txBody>
          </p:sp>
          <p:sp>
            <p:nvSpPr>
              <p:cNvPr id="134" name="TextBox 133"/>
              <p:cNvSpPr txBox="1"/>
              <p:nvPr/>
            </p:nvSpPr>
            <p:spPr>
              <a:xfrm>
                <a:off x="11506200" y="5715000"/>
                <a:ext cx="914400" cy="304800"/>
              </a:xfrm>
              <a:prstGeom prst="rect">
                <a:avLst/>
              </a:prstGeom>
              <a:noFill/>
              <a:ln>
                <a:noFill/>
              </a:ln>
            </p:spPr>
            <p:txBody>
              <a:bodyPr wrap="none" lIns="0" tIns="0" rIns="0" bIns="0" rtlCol="0" anchor="ctr" anchorCtr="0">
                <a:noAutofit/>
              </a:bodyPr>
              <a:lstStyle/>
              <a:p>
                <a:pPr algn="ctr"/>
                <a:r>
                  <a:rPr lang="en-US" sz="800" i="1" dirty="0" err="1" smtClean="0">
                    <a:solidFill>
                      <a:srgbClr val="000000"/>
                    </a:solidFill>
                    <a:latin typeface="Arial Narrow" charset="0"/>
                    <a:ea typeface="Arial Narrow" charset="0"/>
                    <a:cs typeface="Arial Narrow" charset="0"/>
                  </a:rPr>
                  <a:t>HDF5</a:t>
                </a:r>
                <a:endParaRPr lang="en-US" sz="800" i="1" dirty="0">
                  <a:solidFill>
                    <a:srgbClr val="000000"/>
                  </a:solidFill>
                  <a:latin typeface="Arial Narrow" charset="0"/>
                  <a:ea typeface="Arial Narrow" charset="0"/>
                  <a:cs typeface="Arial Narrow" charset="0"/>
                </a:endParaRPr>
              </a:p>
              <a:p>
                <a:pPr algn="ctr"/>
                <a:r>
                  <a:rPr lang="en-US" sz="800" i="1" dirty="0" err="1" smtClean="0">
                    <a:solidFill>
                      <a:srgbClr val="000000"/>
                    </a:solidFill>
                    <a:latin typeface="Arial Narrow" charset="0"/>
                    <a:ea typeface="Arial Narrow" charset="0"/>
                    <a:cs typeface="Arial Narrow" charset="0"/>
                  </a:rPr>
                  <a:t>autotuning</a:t>
                </a:r>
                <a:endParaRPr lang="en-US" sz="800" i="1" dirty="0">
                  <a:solidFill>
                    <a:srgbClr val="000000"/>
                  </a:solidFill>
                  <a:latin typeface="Arial Narrow" charset="0"/>
                  <a:ea typeface="Arial Narrow" charset="0"/>
                  <a:cs typeface="Arial Narrow" charset="0"/>
                </a:endParaRPr>
              </a:p>
            </p:txBody>
          </p:sp>
        </p:grpSp>
        <p:grpSp>
          <p:nvGrpSpPr>
            <p:cNvPr id="11" name="Group 10"/>
            <p:cNvGrpSpPr/>
            <p:nvPr/>
          </p:nvGrpSpPr>
          <p:grpSpPr>
            <a:xfrm>
              <a:off x="152400" y="914400"/>
              <a:ext cx="4114800" cy="4419600"/>
              <a:chOff x="9372600" y="1752600"/>
              <a:chExt cx="4114800" cy="4419600"/>
            </a:xfrm>
          </p:grpSpPr>
          <p:sp>
            <p:nvSpPr>
              <p:cNvPr id="70" name="TextBox 69"/>
              <p:cNvSpPr txBox="1"/>
              <p:nvPr/>
            </p:nvSpPr>
            <p:spPr>
              <a:xfrm>
                <a:off x="115062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71" name="TextBox 70"/>
              <p:cNvSpPr txBox="1"/>
              <p:nvPr/>
            </p:nvSpPr>
            <p:spPr>
              <a:xfrm>
                <a:off x="121158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72" name="TextBox 71"/>
              <p:cNvSpPr txBox="1"/>
              <p:nvPr/>
            </p:nvSpPr>
            <p:spPr>
              <a:xfrm>
                <a:off x="118110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73" name="TextBox 72"/>
              <p:cNvSpPr txBox="1"/>
              <p:nvPr/>
            </p:nvSpPr>
            <p:spPr>
              <a:xfrm>
                <a:off x="115062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74" name="TextBox 73"/>
              <p:cNvSpPr txBox="1"/>
              <p:nvPr/>
            </p:nvSpPr>
            <p:spPr>
              <a:xfrm>
                <a:off x="121158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75" name="TextBox 74"/>
              <p:cNvSpPr txBox="1"/>
              <p:nvPr/>
            </p:nvSpPr>
            <p:spPr>
              <a:xfrm>
                <a:off x="118110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76" name="TextBox 75"/>
              <p:cNvSpPr txBox="1"/>
              <p:nvPr/>
            </p:nvSpPr>
            <p:spPr>
              <a:xfrm>
                <a:off x="125730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77" name="TextBox 76"/>
              <p:cNvSpPr txBox="1"/>
              <p:nvPr/>
            </p:nvSpPr>
            <p:spPr>
              <a:xfrm>
                <a:off x="121158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78" name="TextBox 77"/>
              <p:cNvSpPr txBox="1"/>
              <p:nvPr/>
            </p:nvSpPr>
            <p:spPr>
              <a:xfrm>
                <a:off x="128778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79" name="TextBox 78"/>
              <p:cNvSpPr txBox="1"/>
              <p:nvPr/>
            </p:nvSpPr>
            <p:spPr>
              <a:xfrm>
                <a:off x="104394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0" name="TextBox 79"/>
              <p:cNvSpPr txBox="1"/>
              <p:nvPr/>
            </p:nvSpPr>
            <p:spPr>
              <a:xfrm>
                <a:off x="107442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1" name="TextBox 80"/>
              <p:cNvSpPr txBox="1"/>
              <p:nvPr/>
            </p:nvSpPr>
            <p:spPr>
              <a:xfrm>
                <a:off x="9677400" y="17526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2" name="TextBox 81"/>
              <p:cNvSpPr txBox="1"/>
              <p:nvPr/>
            </p:nvSpPr>
            <p:spPr>
              <a:xfrm>
                <a:off x="115062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3" name="TextBox 82"/>
              <p:cNvSpPr txBox="1"/>
              <p:nvPr/>
            </p:nvSpPr>
            <p:spPr>
              <a:xfrm>
                <a:off x="118110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4" name="TextBox 83"/>
              <p:cNvSpPr txBox="1"/>
              <p:nvPr/>
            </p:nvSpPr>
            <p:spPr>
              <a:xfrm>
                <a:off x="104394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5" name="TextBox 84"/>
              <p:cNvSpPr txBox="1"/>
              <p:nvPr/>
            </p:nvSpPr>
            <p:spPr>
              <a:xfrm>
                <a:off x="93726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6" name="TextBox 85"/>
              <p:cNvSpPr txBox="1"/>
              <p:nvPr/>
            </p:nvSpPr>
            <p:spPr>
              <a:xfrm>
                <a:off x="9982200" y="28194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87" name="TextBox 86"/>
              <p:cNvSpPr txBox="1"/>
              <p:nvPr/>
            </p:nvSpPr>
            <p:spPr>
              <a:xfrm>
                <a:off x="96774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88" name="TextBox 87"/>
              <p:cNvSpPr txBox="1"/>
              <p:nvPr/>
            </p:nvSpPr>
            <p:spPr>
              <a:xfrm>
                <a:off x="93726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89" name="TextBox 88"/>
              <p:cNvSpPr txBox="1"/>
              <p:nvPr/>
            </p:nvSpPr>
            <p:spPr>
              <a:xfrm>
                <a:off x="107442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0" name="TextBox 89"/>
              <p:cNvSpPr txBox="1"/>
              <p:nvPr/>
            </p:nvSpPr>
            <p:spPr>
              <a:xfrm>
                <a:off x="128778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1" name="TextBox 90"/>
              <p:cNvSpPr txBox="1"/>
              <p:nvPr/>
            </p:nvSpPr>
            <p:spPr>
              <a:xfrm>
                <a:off x="13182600" y="38862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92" name="TextBox 91"/>
              <p:cNvSpPr txBox="1"/>
              <p:nvPr/>
            </p:nvSpPr>
            <p:spPr>
              <a:xfrm>
                <a:off x="115062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93" name="TextBox 92"/>
              <p:cNvSpPr txBox="1"/>
              <p:nvPr/>
            </p:nvSpPr>
            <p:spPr>
              <a:xfrm>
                <a:off x="121158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94" name="TextBox 93"/>
              <p:cNvSpPr txBox="1"/>
              <p:nvPr/>
            </p:nvSpPr>
            <p:spPr>
              <a:xfrm>
                <a:off x="118110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5" name="TextBox 94"/>
              <p:cNvSpPr txBox="1"/>
              <p:nvPr/>
            </p:nvSpPr>
            <p:spPr>
              <a:xfrm>
                <a:off x="115062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96" name="TextBox 95"/>
              <p:cNvSpPr txBox="1"/>
              <p:nvPr/>
            </p:nvSpPr>
            <p:spPr>
              <a:xfrm>
                <a:off x="121158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97" name="TextBox 96"/>
              <p:cNvSpPr txBox="1"/>
              <p:nvPr/>
            </p:nvSpPr>
            <p:spPr>
              <a:xfrm>
                <a:off x="118110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98" name="TextBox 97"/>
              <p:cNvSpPr txBox="1"/>
              <p:nvPr/>
            </p:nvSpPr>
            <p:spPr>
              <a:xfrm>
                <a:off x="125730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99" name="TextBox 98"/>
              <p:cNvSpPr txBox="1"/>
              <p:nvPr/>
            </p:nvSpPr>
            <p:spPr>
              <a:xfrm>
                <a:off x="131826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0" name="TextBox 99"/>
              <p:cNvSpPr txBox="1"/>
              <p:nvPr/>
            </p:nvSpPr>
            <p:spPr>
              <a:xfrm>
                <a:off x="128778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01" name="TextBox 100"/>
              <p:cNvSpPr txBox="1"/>
              <p:nvPr/>
            </p:nvSpPr>
            <p:spPr>
              <a:xfrm>
                <a:off x="125730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02" name="TextBox 101"/>
              <p:cNvSpPr txBox="1"/>
              <p:nvPr/>
            </p:nvSpPr>
            <p:spPr>
              <a:xfrm>
                <a:off x="131826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3" name="TextBox 102"/>
              <p:cNvSpPr txBox="1"/>
              <p:nvPr/>
            </p:nvSpPr>
            <p:spPr>
              <a:xfrm>
                <a:off x="128778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04" name="TextBox 103"/>
              <p:cNvSpPr txBox="1"/>
              <p:nvPr/>
            </p:nvSpPr>
            <p:spPr>
              <a:xfrm>
                <a:off x="93726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05" name="TextBox 104"/>
              <p:cNvSpPr txBox="1"/>
              <p:nvPr/>
            </p:nvSpPr>
            <p:spPr>
              <a:xfrm>
                <a:off x="99822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6" name="TextBox 105"/>
              <p:cNvSpPr txBox="1"/>
              <p:nvPr/>
            </p:nvSpPr>
            <p:spPr>
              <a:xfrm>
                <a:off x="93726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07" name="TextBox 106"/>
              <p:cNvSpPr txBox="1"/>
              <p:nvPr/>
            </p:nvSpPr>
            <p:spPr>
              <a:xfrm>
                <a:off x="99822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08" name="TextBox 107"/>
              <p:cNvSpPr txBox="1"/>
              <p:nvPr/>
            </p:nvSpPr>
            <p:spPr>
              <a:xfrm>
                <a:off x="96774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09" name="TextBox 108"/>
              <p:cNvSpPr txBox="1"/>
              <p:nvPr/>
            </p:nvSpPr>
            <p:spPr>
              <a:xfrm>
                <a:off x="104394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10" name="TextBox 109"/>
              <p:cNvSpPr txBox="1"/>
              <p:nvPr/>
            </p:nvSpPr>
            <p:spPr>
              <a:xfrm>
                <a:off x="110490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11" name="TextBox 110"/>
              <p:cNvSpPr txBox="1"/>
              <p:nvPr/>
            </p:nvSpPr>
            <p:spPr>
              <a:xfrm>
                <a:off x="10744200" y="49530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sp>
            <p:nvSpPr>
              <p:cNvPr id="112" name="TextBox 111"/>
              <p:cNvSpPr txBox="1"/>
              <p:nvPr/>
            </p:nvSpPr>
            <p:spPr>
              <a:xfrm>
                <a:off x="104394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BGQ</a:t>
                </a:r>
                <a:endParaRPr lang="en-US" sz="800" dirty="0">
                  <a:solidFill>
                    <a:schemeClr val="bg1">
                      <a:lumMod val="75000"/>
                    </a:schemeClr>
                  </a:solidFill>
                  <a:latin typeface="Arial" charset="0"/>
                  <a:ea typeface="Arial" charset="0"/>
                  <a:cs typeface="Arial" charset="0"/>
                </a:endParaRPr>
              </a:p>
            </p:txBody>
          </p:sp>
          <p:sp>
            <p:nvSpPr>
              <p:cNvPr id="113" name="TextBox 112"/>
              <p:cNvSpPr txBox="1"/>
              <p:nvPr/>
            </p:nvSpPr>
            <p:spPr>
              <a:xfrm>
                <a:off x="110490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err="1" smtClean="0">
                    <a:solidFill>
                      <a:schemeClr val="bg1">
                        <a:lumMod val="75000"/>
                      </a:schemeClr>
                    </a:solidFill>
                    <a:latin typeface="Arial" charset="0"/>
                    <a:ea typeface="Arial" charset="0"/>
                    <a:cs typeface="Arial" charset="0"/>
                  </a:rPr>
                  <a:t>KNL</a:t>
                </a:r>
                <a:endParaRPr lang="en-US" sz="800" dirty="0">
                  <a:solidFill>
                    <a:schemeClr val="bg1">
                      <a:lumMod val="75000"/>
                    </a:schemeClr>
                  </a:solidFill>
                  <a:latin typeface="Arial" charset="0"/>
                  <a:ea typeface="Arial" charset="0"/>
                  <a:cs typeface="Arial" charset="0"/>
                </a:endParaRPr>
              </a:p>
            </p:txBody>
          </p:sp>
          <p:sp>
            <p:nvSpPr>
              <p:cNvPr id="114" name="TextBox 113"/>
              <p:cNvSpPr txBox="1"/>
              <p:nvPr/>
            </p:nvSpPr>
            <p:spPr>
              <a:xfrm>
                <a:off x="10744200" y="6019800"/>
                <a:ext cx="304800" cy="152400"/>
              </a:xfrm>
              <a:prstGeom prst="rect">
                <a:avLst/>
              </a:prstGeom>
              <a:solidFill>
                <a:schemeClr val="bg1">
                  <a:lumMod val="95000"/>
                </a:schemeClr>
              </a:solidFill>
              <a:ln w="12700">
                <a:noFill/>
              </a:ln>
            </p:spPr>
            <p:txBody>
              <a:bodyPr wrap="none" lIns="0" tIns="0" rIns="0" bIns="0" rtlCol="0" anchor="ctr" anchorCtr="0">
                <a:noAutofit/>
              </a:bodyPr>
              <a:lstStyle/>
              <a:p>
                <a:pPr algn="ctr"/>
                <a:r>
                  <a:rPr lang="en-US" sz="800" dirty="0" smtClean="0">
                    <a:solidFill>
                      <a:schemeClr val="bg1">
                        <a:lumMod val="75000"/>
                      </a:schemeClr>
                    </a:solidFill>
                    <a:latin typeface="Arial" charset="0"/>
                    <a:ea typeface="Arial" charset="0"/>
                    <a:cs typeface="Arial" charset="0"/>
                  </a:rPr>
                  <a:t>GPU</a:t>
                </a:r>
                <a:endParaRPr lang="en-US" sz="800" dirty="0">
                  <a:solidFill>
                    <a:schemeClr val="bg1">
                      <a:lumMod val="75000"/>
                    </a:schemeClr>
                  </a:solidFill>
                  <a:latin typeface="Arial" charset="0"/>
                  <a:ea typeface="Arial" charset="0"/>
                  <a:cs typeface="Arial" charset="0"/>
                </a:endParaRPr>
              </a:p>
            </p:txBody>
          </p:sp>
        </p:grpSp>
        <p:grpSp>
          <p:nvGrpSpPr>
            <p:cNvPr id="12" name="Group 11"/>
            <p:cNvGrpSpPr/>
            <p:nvPr/>
          </p:nvGrpSpPr>
          <p:grpSpPr>
            <a:xfrm>
              <a:off x="152400" y="914400"/>
              <a:ext cx="4114800" cy="3352800"/>
              <a:chOff x="9372600" y="1752600"/>
              <a:chExt cx="4114800" cy="3352800"/>
            </a:xfrm>
          </p:grpSpPr>
          <p:sp>
            <p:nvSpPr>
              <p:cNvPr id="55" name="TextBox 54"/>
              <p:cNvSpPr txBox="1"/>
              <p:nvPr/>
            </p:nvSpPr>
            <p:spPr>
              <a:xfrm>
                <a:off x="125730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56" name="TextBox 55"/>
              <p:cNvSpPr txBox="1"/>
              <p:nvPr/>
            </p:nvSpPr>
            <p:spPr>
              <a:xfrm>
                <a:off x="128778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sp>
            <p:nvSpPr>
              <p:cNvPr id="57" name="TextBox 56"/>
              <p:cNvSpPr txBox="1"/>
              <p:nvPr/>
            </p:nvSpPr>
            <p:spPr>
              <a:xfrm>
                <a:off x="131826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58" name="TextBox 57"/>
              <p:cNvSpPr txBox="1"/>
              <p:nvPr/>
            </p:nvSpPr>
            <p:spPr>
              <a:xfrm>
                <a:off x="125730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59" name="TextBox 58"/>
              <p:cNvSpPr txBox="1"/>
              <p:nvPr/>
            </p:nvSpPr>
            <p:spPr>
              <a:xfrm>
                <a:off x="131826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KNC</a:t>
                </a:r>
                <a:endParaRPr lang="en-US" sz="800" dirty="0">
                  <a:latin typeface="Arial" charset="0"/>
                  <a:ea typeface="Arial" charset="0"/>
                  <a:cs typeface="Arial" charset="0"/>
                </a:endParaRPr>
              </a:p>
            </p:txBody>
          </p:sp>
          <p:sp>
            <p:nvSpPr>
              <p:cNvPr id="60" name="TextBox 59"/>
              <p:cNvSpPr txBox="1"/>
              <p:nvPr/>
            </p:nvSpPr>
            <p:spPr>
              <a:xfrm>
                <a:off x="110490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1" name="TextBox 60"/>
              <p:cNvSpPr txBox="1"/>
              <p:nvPr/>
            </p:nvSpPr>
            <p:spPr>
              <a:xfrm>
                <a:off x="107442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sp>
            <p:nvSpPr>
              <p:cNvPr id="62" name="TextBox 61"/>
              <p:cNvSpPr txBox="1"/>
              <p:nvPr/>
            </p:nvSpPr>
            <p:spPr>
              <a:xfrm>
                <a:off x="110490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3" name="TextBox 62"/>
              <p:cNvSpPr txBox="1"/>
              <p:nvPr/>
            </p:nvSpPr>
            <p:spPr>
              <a:xfrm>
                <a:off x="104394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64" name="TextBox 63"/>
              <p:cNvSpPr txBox="1"/>
              <p:nvPr/>
            </p:nvSpPr>
            <p:spPr>
              <a:xfrm>
                <a:off x="110490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5" name="TextBox 64"/>
              <p:cNvSpPr txBox="1"/>
              <p:nvPr/>
            </p:nvSpPr>
            <p:spPr>
              <a:xfrm>
                <a:off x="93726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BGQ</a:t>
                </a:r>
                <a:endParaRPr lang="en-US" sz="800" dirty="0">
                  <a:latin typeface="Arial" charset="0"/>
                  <a:ea typeface="Arial" charset="0"/>
                  <a:cs typeface="Arial" charset="0"/>
                </a:endParaRPr>
              </a:p>
            </p:txBody>
          </p:sp>
          <p:sp>
            <p:nvSpPr>
              <p:cNvPr id="66" name="TextBox 65"/>
              <p:cNvSpPr txBox="1"/>
              <p:nvPr/>
            </p:nvSpPr>
            <p:spPr>
              <a:xfrm>
                <a:off x="9982200" y="17526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smtClean="0">
                    <a:latin typeface="Arial" charset="0"/>
                    <a:ea typeface="Arial" charset="0"/>
                    <a:cs typeface="Arial" charset="0"/>
                  </a:rPr>
                  <a:t>KNL</a:t>
                </a:r>
                <a:endParaRPr lang="en-US" sz="800" dirty="0">
                  <a:latin typeface="Arial" charset="0"/>
                  <a:ea typeface="Arial" charset="0"/>
                  <a:cs typeface="Arial" charset="0"/>
                </a:endParaRPr>
              </a:p>
            </p:txBody>
          </p:sp>
          <p:sp>
            <p:nvSpPr>
              <p:cNvPr id="67" name="TextBox 66"/>
              <p:cNvSpPr txBox="1"/>
              <p:nvPr/>
            </p:nvSpPr>
            <p:spPr>
              <a:xfrm>
                <a:off x="9677400" y="28194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sp>
            <p:nvSpPr>
              <p:cNvPr id="68" name="TextBox 67"/>
              <p:cNvSpPr txBox="1"/>
              <p:nvPr/>
            </p:nvSpPr>
            <p:spPr>
              <a:xfrm>
                <a:off x="9982200" y="38862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err="1" smtClean="0">
                    <a:latin typeface="Arial" charset="0"/>
                    <a:ea typeface="Arial" charset="0"/>
                    <a:cs typeface="Arial" charset="0"/>
                  </a:rPr>
                  <a:t>KNL</a:t>
                </a:r>
                <a:endParaRPr lang="en-US" sz="800" dirty="0">
                  <a:latin typeface="Arial" charset="0"/>
                  <a:ea typeface="Arial" charset="0"/>
                  <a:cs typeface="Arial" charset="0"/>
                </a:endParaRPr>
              </a:p>
            </p:txBody>
          </p:sp>
          <p:sp>
            <p:nvSpPr>
              <p:cNvPr id="69" name="TextBox 68"/>
              <p:cNvSpPr txBox="1"/>
              <p:nvPr/>
            </p:nvSpPr>
            <p:spPr>
              <a:xfrm>
                <a:off x="9677400" y="4953000"/>
                <a:ext cx="304800" cy="152400"/>
              </a:xfrm>
              <a:prstGeom prst="rect">
                <a:avLst/>
              </a:prstGeom>
              <a:gradFill>
                <a:gsLst>
                  <a:gs pos="0">
                    <a:srgbClr val="FFFC00"/>
                  </a:gs>
                  <a:gs pos="100000">
                    <a:srgbClr val="FF9300"/>
                  </a:gs>
                </a:gsLst>
                <a:lin ang="2700000" scaled="1"/>
              </a:gradFill>
              <a:ln w="12700">
                <a:noFill/>
              </a:ln>
              <a:effectLst/>
            </p:spPr>
            <p:txBody>
              <a:bodyPr wrap="none" lIns="0" tIns="0" rIns="0" bIns="0" rtlCol="0" anchor="ctr" anchorCtr="0">
                <a:noAutofit/>
              </a:bodyPr>
              <a:lstStyle/>
              <a:p>
                <a:pPr algn="ctr"/>
                <a:r>
                  <a:rPr lang="en-US" sz="800" dirty="0" smtClean="0">
                    <a:latin typeface="Arial" charset="0"/>
                    <a:ea typeface="Arial" charset="0"/>
                    <a:cs typeface="Arial" charset="0"/>
                  </a:rPr>
                  <a:t>GPU</a:t>
                </a:r>
                <a:endParaRPr lang="en-US" sz="800" dirty="0">
                  <a:latin typeface="Arial" charset="0"/>
                  <a:ea typeface="Arial" charset="0"/>
                  <a:cs typeface="Arial" charset="0"/>
                </a:endParaRPr>
              </a:p>
            </p:txBody>
          </p:sp>
        </p:grpSp>
        <p:grpSp>
          <p:nvGrpSpPr>
            <p:cNvPr id="13" name="Group 12"/>
            <p:cNvGrpSpPr/>
            <p:nvPr/>
          </p:nvGrpSpPr>
          <p:grpSpPr>
            <a:xfrm>
              <a:off x="152400" y="914400"/>
              <a:ext cx="4114800" cy="4267200"/>
              <a:chOff x="9220200" y="1143000"/>
              <a:chExt cx="4114800" cy="4267200"/>
            </a:xfrm>
          </p:grpSpPr>
          <p:cxnSp>
            <p:nvCxnSpPr>
              <p:cNvPr id="35" name="Straight Connector 34"/>
              <p:cNvCxnSpPr/>
              <p:nvPr/>
            </p:nvCxnSpPr>
            <p:spPr>
              <a:xfrm>
                <a:off x="92202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2870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3538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420600" y="11430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202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870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3538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2420600" y="22098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2202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2870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3538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420600" y="32766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2202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2870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3538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420600" y="43434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2202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2870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3538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2420600" y="5410200"/>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52400" y="152400"/>
              <a:ext cx="4114800" cy="5181600"/>
              <a:chOff x="9372600" y="4191000"/>
              <a:chExt cx="4114800" cy="5181600"/>
            </a:xfrm>
          </p:grpSpPr>
          <p:sp>
            <p:nvSpPr>
              <p:cNvPr id="15" name="Rectangle 14"/>
              <p:cNvSpPr/>
              <p:nvPr/>
            </p:nvSpPr>
            <p:spPr>
              <a:xfrm>
                <a:off x="93726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4394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062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573000" y="41910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726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4394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5062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573000" y="52578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726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4394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5062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573000" y="63246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3726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4394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15062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573000" y="73914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3726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4394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5062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573000" y="8458200"/>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p:cNvSpPr/>
          <p:nvPr/>
        </p:nvSpPr>
        <p:spPr>
          <a:xfrm>
            <a:off x="8001300" y="72999"/>
            <a:ext cx="990980" cy="1000125"/>
          </a:xfrm>
          <a:prstGeom prst="rect">
            <a:avLst/>
          </a:prstGeom>
          <a:noFill/>
          <a:ln w="57150">
            <a:solidFill>
              <a:srgbClr val="35A0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7012868" y="1078963"/>
            <a:ext cx="990980" cy="1000125"/>
          </a:xfrm>
          <a:prstGeom prst="rect">
            <a:avLst/>
          </a:prstGeom>
          <a:noFill/>
          <a:ln w="57150">
            <a:solidFill>
              <a:srgbClr val="35A0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5028547" y="2078832"/>
            <a:ext cx="990980" cy="1000125"/>
          </a:xfrm>
          <a:prstGeom prst="rect">
            <a:avLst/>
          </a:prstGeom>
          <a:noFill/>
          <a:ln w="57150">
            <a:solidFill>
              <a:srgbClr val="35A0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01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engagement</a:t>
            </a:r>
            <a:endParaRPr lang="en-US" dirty="0"/>
          </a:p>
        </p:txBody>
      </p:sp>
    </p:spTree>
    <p:extLst>
      <p:ext uri="{BB962C8B-B14F-4D97-AF65-F5344CB8AC3E}">
        <p14:creationId xmlns:p14="http://schemas.microsoft.com/office/powerpoint/2010/main" val="1997812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Engagement</a:t>
            </a:r>
            <a:endParaRPr lang="en-US" dirty="0"/>
          </a:p>
        </p:txBody>
      </p:sp>
      <p:sp>
        <p:nvSpPr>
          <p:cNvPr id="3" name="Content Placeholder 2"/>
          <p:cNvSpPr>
            <a:spLocks noGrp="1"/>
          </p:cNvSpPr>
          <p:nvPr>
            <p:ph idx="1"/>
          </p:nvPr>
        </p:nvSpPr>
        <p:spPr>
          <a:xfrm>
            <a:off x="457201" y="1108038"/>
            <a:ext cx="8372901" cy="3617390"/>
          </a:xfrm>
        </p:spPr>
        <p:txBody>
          <a:bodyPr/>
          <a:lstStyle/>
          <a:p>
            <a:pPr marL="173038" lvl="1" indent="-173038">
              <a:spcBef>
                <a:spcPts val="600"/>
              </a:spcBef>
              <a:buFont typeface="Wingdings" pitchFamily="2" charset="2"/>
              <a:buChar char="§"/>
            </a:pPr>
            <a:r>
              <a:rPr lang="en-US" b="1" dirty="0" smtClean="0"/>
              <a:t>Application Engagement</a:t>
            </a:r>
            <a:r>
              <a:rPr lang="en-US" dirty="0"/>
              <a:t> </a:t>
            </a:r>
            <a:r>
              <a:rPr lang="en-US" dirty="0" smtClean="0">
                <a:latin typeface="Arial Narrow" charset="0"/>
                <a:ea typeface="Arial Narrow" charset="0"/>
                <a:cs typeface="Arial Narrow" charset="0"/>
              </a:rPr>
              <a:t>(</a:t>
            </a:r>
            <a:r>
              <a:rPr lang="en-US" dirty="0" smtClean="0">
                <a:latin typeface="Arial Narrow" charset="0"/>
                <a:ea typeface="Arial Narrow" charset="0"/>
                <a:cs typeface="Arial Narrow" charset="0"/>
                <a:hlinkClick r:id="rId3"/>
              </a:rPr>
              <a:t>Anshu </a:t>
            </a:r>
            <a:r>
              <a:rPr lang="en-US" dirty="0">
                <a:latin typeface="Arial Narrow" charset="0"/>
                <a:ea typeface="Arial Narrow" charset="0"/>
                <a:cs typeface="Arial Narrow" charset="0"/>
                <a:hlinkClick r:id="rId3"/>
              </a:rPr>
              <a:t>Dubey (</a:t>
            </a:r>
            <a:r>
              <a:rPr lang="en-US" dirty="0" smtClean="0">
                <a:latin typeface="Arial Narrow" charset="0"/>
                <a:ea typeface="Arial Narrow" charset="0"/>
                <a:cs typeface="Arial Narrow" charset="0"/>
                <a:hlinkClick r:id="rId3"/>
              </a:rPr>
              <a:t>ANL)</a:t>
            </a:r>
            <a:r>
              <a:rPr lang="en-US" dirty="0" smtClean="0">
                <a:latin typeface="Arial Narrow" charset="0"/>
                <a:ea typeface="Arial Narrow" charset="0"/>
                <a:cs typeface="Arial Narrow" charset="0"/>
              </a:rPr>
              <a:t> lead, </a:t>
            </a:r>
            <a:r>
              <a:rPr lang="en-US" dirty="0" smtClean="0">
                <a:latin typeface="Arial Narrow" charset="0"/>
                <a:ea typeface="Arial Narrow" charset="0"/>
                <a:cs typeface="Arial Narrow" charset="0"/>
                <a:hlinkClick r:id="rId4"/>
              </a:rPr>
              <a:t>Sam </a:t>
            </a:r>
            <a:r>
              <a:rPr lang="en-US" dirty="0">
                <a:latin typeface="Arial Narrow" charset="0"/>
                <a:ea typeface="Arial Narrow" charset="0"/>
                <a:cs typeface="Arial Narrow" charset="0"/>
                <a:hlinkClick r:id="rId4"/>
              </a:rPr>
              <a:t>Williams (LBNL</a:t>
            </a:r>
            <a:r>
              <a:rPr lang="en-US" dirty="0" smtClean="0">
                <a:latin typeface="Arial Narrow" charset="0"/>
                <a:ea typeface="Arial Narrow" charset="0"/>
                <a:cs typeface="Arial Narrow" charset="0"/>
                <a:hlinkClick r:id="rId4"/>
              </a:rPr>
              <a:t>)</a:t>
            </a:r>
            <a:r>
              <a:rPr lang="en-US" dirty="0" smtClean="0">
                <a:latin typeface="Arial Narrow" charset="0"/>
                <a:ea typeface="Arial Narrow" charset="0"/>
                <a:cs typeface="Arial Narrow" charset="0"/>
              </a:rPr>
              <a:t> co-lead)</a:t>
            </a:r>
            <a:endParaRPr lang="en-US" b="1" dirty="0" smtClean="0">
              <a:latin typeface="Arial Narrow" charset="0"/>
              <a:ea typeface="Arial Narrow" charset="0"/>
              <a:cs typeface="Arial Narrow" charset="0"/>
            </a:endParaRPr>
          </a:p>
          <a:p>
            <a:pPr lvl="1"/>
            <a:r>
              <a:rPr lang="en-US" dirty="0" smtClean="0"/>
              <a:t>Direct assistance to application teams running on DOE compute platforms</a:t>
            </a:r>
          </a:p>
          <a:p>
            <a:pPr lvl="1"/>
            <a:r>
              <a:rPr lang="en-US" i="1" dirty="0" smtClean="0"/>
              <a:t>Tiger teams</a:t>
            </a:r>
            <a:r>
              <a:rPr lang="en-US" dirty="0" smtClean="0"/>
              <a:t> with RAPIDS technology experts tackle challenges</a:t>
            </a:r>
          </a:p>
          <a:p>
            <a:pPr lvl="1"/>
            <a:r>
              <a:rPr lang="en-US" dirty="0"/>
              <a:t>Provide consultation for productivity issues </a:t>
            </a:r>
            <a:endParaRPr lang="en-US" dirty="0" smtClean="0"/>
          </a:p>
          <a:p>
            <a:pPr lvl="1"/>
            <a:endParaRPr lang="en-US" i="1" dirty="0" smtClean="0"/>
          </a:p>
          <a:p>
            <a:pPr marL="173038" lvl="1" indent="-173038">
              <a:spcBef>
                <a:spcPts val="600"/>
              </a:spcBef>
              <a:buFont typeface="Wingdings" pitchFamily="2" charset="2"/>
              <a:buChar char="§"/>
            </a:pPr>
            <a:r>
              <a:rPr lang="en-US" b="1" dirty="0" smtClean="0"/>
              <a:t>Community Outreach </a:t>
            </a:r>
            <a:r>
              <a:rPr lang="en-US" dirty="0" smtClean="0">
                <a:latin typeface="Arial Narrow" charset="0"/>
                <a:ea typeface="Arial Narrow" charset="0"/>
                <a:cs typeface="Arial Narrow" charset="0"/>
              </a:rPr>
              <a:t>(</a:t>
            </a:r>
            <a:r>
              <a:rPr lang="en-US" dirty="0" smtClean="0">
                <a:latin typeface="Arial Narrow" charset="0"/>
                <a:ea typeface="Arial Narrow" charset="0"/>
                <a:cs typeface="Arial Narrow" charset="0"/>
                <a:hlinkClick r:id="rId5"/>
              </a:rPr>
              <a:t>David </a:t>
            </a:r>
            <a:r>
              <a:rPr lang="en-US" dirty="0">
                <a:latin typeface="Arial Narrow" charset="0"/>
                <a:ea typeface="Arial Narrow" charset="0"/>
                <a:cs typeface="Arial Narrow" charset="0"/>
                <a:hlinkClick r:id="rId5"/>
              </a:rPr>
              <a:t>Bernholdt (ORNL</a:t>
            </a:r>
            <a:r>
              <a:rPr lang="en-US" dirty="0" smtClean="0">
                <a:latin typeface="Arial Narrow" charset="0"/>
                <a:ea typeface="Arial Narrow" charset="0"/>
                <a:cs typeface="Arial Narrow" charset="0"/>
                <a:hlinkClick r:id="rId5"/>
              </a:rPr>
              <a:t>)</a:t>
            </a:r>
            <a:r>
              <a:rPr lang="en-US" dirty="0" smtClean="0">
                <a:latin typeface="Arial Narrow" charset="0"/>
                <a:ea typeface="Arial Narrow" charset="0"/>
                <a:cs typeface="Arial Narrow" charset="0"/>
              </a:rPr>
              <a:t> coordinating)</a:t>
            </a:r>
          </a:p>
          <a:p>
            <a:pPr lvl="1"/>
            <a:r>
              <a:rPr lang="en-US" dirty="0" smtClean="0"/>
              <a:t>Educating and coordinating with broader DOE community, including </a:t>
            </a:r>
            <a:br>
              <a:rPr lang="en-US" dirty="0" smtClean="0"/>
            </a:br>
            <a:r>
              <a:rPr lang="en-US" dirty="0" smtClean="0"/>
              <a:t>SciDAC-4 Math Institute</a:t>
            </a:r>
          </a:p>
          <a:p>
            <a:pPr lvl="1"/>
            <a:r>
              <a:rPr lang="en-US" dirty="0" smtClean="0"/>
              <a:t>Workshops, tutorials, and webinars</a:t>
            </a:r>
          </a:p>
          <a:p>
            <a:pPr lvl="1"/>
            <a:endParaRPr lang="en-US" dirty="0" smtClean="0"/>
          </a:p>
          <a:p>
            <a:pPr marL="173038" lvl="1" indent="-173038">
              <a:spcBef>
                <a:spcPts val="600"/>
              </a:spcBef>
              <a:buFont typeface="Wingdings" pitchFamily="2" charset="2"/>
              <a:buChar char="§"/>
            </a:pPr>
            <a:r>
              <a:rPr lang="en-US" b="1" dirty="0" smtClean="0"/>
              <a:t>Facility Coordination </a:t>
            </a:r>
            <a:r>
              <a:rPr lang="en-US" b="1" dirty="0" smtClean="0">
                <a:latin typeface="Arial Narrow" charset="0"/>
                <a:ea typeface="Arial Narrow" charset="0"/>
                <a:cs typeface="Arial Narrow" charset="0"/>
              </a:rPr>
              <a:t>(</a:t>
            </a:r>
            <a:r>
              <a:rPr lang="en-US" dirty="0" smtClean="0">
                <a:latin typeface="Arial Narrow" charset="0"/>
                <a:ea typeface="Arial Narrow" charset="0"/>
                <a:cs typeface="Arial Narrow" charset="0"/>
                <a:hlinkClick r:id="rId6"/>
              </a:rPr>
              <a:t>Kevin </a:t>
            </a:r>
            <a:r>
              <a:rPr lang="en-US" dirty="0">
                <a:latin typeface="Arial Narrow" charset="0"/>
                <a:ea typeface="Arial Narrow" charset="0"/>
                <a:cs typeface="Arial Narrow" charset="0"/>
                <a:hlinkClick r:id="rId6"/>
              </a:rPr>
              <a:t>Harms (ANL)</a:t>
            </a:r>
            <a:r>
              <a:rPr lang="en-US" dirty="0">
                <a:latin typeface="Arial Narrow" charset="0"/>
                <a:ea typeface="Arial Narrow" charset="0"/>
                <a:cs typeface="Arial Narrow" charset="0"/>
              </a:rPr>
              <a:t>, </a:t>
            </a:r>
            <a:r>
              <a:rPr lang="en-US" dirty="0">
                <a:latin typeface="Arial Narrow" charset="0"/>
                <a:ea typeface="Arial Narrow" charset="0"/>
                <a:cs typeface="Arial Narrow" charset="0"/>
                <a:hlinkClick r:id="rId7"/>
              </a:rPr>
              <a:t>Oliver Rubel (LBNL</a:t>
            </a:r>
            <a:r>
              <a:rPr lang="en-US" dirty="0" smtClean="0">
                <a:latin typeface="Arial Narrow" charset="0"/>
                <a:ea typeface="Arial Narrow" charset="0"/>
                <a:cs typeface="Arial Narrow" charset="0"/>
                <a:hlinkClick r:id="rId7"/>
              </a:rPr>
              <a:t>)</a:t>
            </a:r>
            <a:r>
              <a:rPr lang="en-US" dirty="0" smtClean="0">
                <a:latin typeface="Arial Narrow" charset="0"/>
                <a:ea typeface="Arial Narrow" charset="0"/>
                <a:cs typeface="Arial Narrow" charset="0"/>
              </a:rPr>
              <a:t>, </a:t>
            </a:r>
            <a:r>
              <a:rPr lang="en-US" dirty="0" smtClean="0">
                <a:latin typeface="Arial Narrow" charset="0"/>
                <a:ea typeface="Arial Narrow" charset="0"/>
                <a:cs typeface="Arial Narrow" charset="0"/>
                <a:hlinkClick r:id="rId5"/>
              </a:rPr>
              <a:t>David </a:t>
            </a:r>
            <a:r>
              <a:rPr lang="en-US" dirty="0">
                <a:latin typeface="Arial Narrow" charset="0"/>
                <a:ea typeface="Arial Narrow" charset="0"/>
                <a:cs typeface="Arial Narrow" charset="0"/>
                <a:hlinkClick r:id="rId5"/>
              </a:rPr>
              <a:t>Bernholdt (ORNL</a:t>
            </a:r>
            <a:r>
              <a:rPr lang="en-US" dirty="0" smtClean="0">
                <a:latin typeface="Arial Narrow" charset="0"/>
                <a:ea typeface="Arial Narrow" charset="0"/>
                <a:cs typeface="Arial Narrow" charset="0"/>
                <a:hlinkClick r:id="rId5"/>
              </a:rPr>
              <a:t>)</a:t>
            </a:r>
            <a:r>
              <a:rPr lang="en-US" dirty="0" smtClean="0">
                <a:latin typeface="Arial Narrow" charset="0"/>
                <a:ea typeface="Arial Narrow" charset="0"/>
                <a:cs typeface="Arial Narrow" charset="0"/>
              </a:rPr>
              <a:t>)</a:t>
            </a:r>
            <a:endParaRPr lang="en-US" b="1" dirty="0" smtClean="0">
              <a:latin typeface="Arial Narrow" charset="0"/>
              <a:ea typeface="Arial Narrow" charset="0"/>
              <a:cs typeface="Arial Narrow" charset="0"/>
            </a:endParaRPr>
          </a:p>
          <a:p>
            <a:pPr lvl="1"/>
            <a:r>
              <a:rPr lang="en-US" dirty="0" smtClean="0"/>
              <a:t>Ensure two-way communication with facilities</a:t>
            </a:r>
          </a:p>
          <a:p>
            <a:pPr lvl="1"/>
            <a:r>
              <a:rPr lang="en-US" dirty="0" smtClean="0"/>
              <a:t>Coordinate software deployment, assist with technical challenges</a:t>
            </a:r>
          </a:p>
        </p:txBody>
      </p:sp>
      <p:sp>
        <p:nvSpPr>
          <p:cNvPr id="6" name="Text Placeholder 5"/>
          <p:cNvSpPr>
            <a:spLocks noGrp="1"/>
          </p:cNvSpPr>
          <p:nvPr>
            <p:ph type="body" sz="quarter" idx="12"/>
          </p:nvPr>
        </p:nvSpPr>
        <p:spPr>
          <a:xfrm>
            <a:off x="457200" y="617452"/>
            <a:ext cx="8372901" cy="374786"/>
          </a:xfrm>
        </p:spPr>
        <p:txBody>
          <a:bodyPr/>
          <a:lstStyle/>
          <a:p>
            <a:r>
              <a:rPr lang="en-US" sz="1800" dirty="0"/>
              <a:t>Goal: Help application teams realize highest possible scientific impact.</a:t>
            </a:r>
          </a:p>
          <a:p>
            <a:endParaRPr lang="en-US" sz="1800" dirty="0"/>
          </a:p>
        </p:txBody>
      </p:sp>
    </p:spTree>
    <p:extLst>
      <p:ext uri="{BB962C8B-B14F-4D97-AF65-F5344CB8AC3E}">
        <p14:creationId xmlns:p14="http://schemas.microsoft.com/office/powerpoint/2010/main" val="1239809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Tiger Teams</a:t>
            </a:r>
            <a:endParaRPr lang="en-US" dirty="0"/>
          </a:p>
        </p:txBody>
      </p:sp>
      <p:sp>
        <p:nvSpPr>
          <p:cNvPr id="4" name="Text Placeholder 3"/>
          <p:cNvSpPr>
            <a:spLocks noGrp="1"/>
          </p:cNvSpPr>
          <p:nvPr>
            <p:ph type="body" sz="quarter" idx="12"/>
          </p:nvPr>
        </p:nvSpPr>
        <p:spPr>
          <a:xfrm>
            <a:off x="457200" y="711148"/>
            <a:ext cx="8372901" cy="374786"/>
          </a:xfrm>
        </p:spPr>
        <p:txBody>
          <a:bodyPr/>
          <a:lstStyle/>
          <a:p>
            <a:r>
              <a:rPr lang="en-US" dirty="0" smtClean="0"/>
              <a:t>Goal: Focused engagements to resolve specific application challenges</a:t>
            </a:r>
            <a:endParaRPr lang="en-US" dirty="0"/>
          </a:p>
        </p:txBody>
      </p:sp>
      <p:sp>
        <p:nvSpPr>
          <p:cNvPr id="5" name="TextBox 4"/>
          <p:cNvSpPr txBox="1"/>
          <p:nvPr/>
        </p:nvSpPr>
        <p:spPr>
          <a:xfrm>
            <a:off x="376697" y="4704162"/>
            <a:ext cx="6904582" cy="369332"/>
          </a:xfrm>
          <a:prstGeom prst="rect">
            <a:avLst/>
          </a:prstGeom>
          <a:noFill/>
        </p:spPr>
        <p:txBody>
          <a:bodyPr wrap="none" rtlCol="0">
            <a:spAutoFit/>
          </a:bodyPr>
          <a:lstStyle/>
          <a:p>
            <a:r>
              <a:rPr lang="en-US" dirty="0">
                <a:ea typeface="Arial Narrow" charset="0"/>
                <a:cs typeface="Arial Narrow" charset="0"/>
              </a:rPr>
              <a:t>Contacts:</a:t>
            </a:r>
            <a:r>
              <a:rPr lang="en-US" dirty="0"/>
              <a:t> </a:t>
            </a:r>
            <a:r>
              <a:rPr lang="en-US" dirty="0">
                <a:ea typeface="Arial Narrow" charset="0"/>
                <a:cs typeface="Arial Narrow" charset="0"/>
                <a:hlinkClick r:id="rId3"/>
              </a:rPr>
              <a:t>Anshu Dubey (ANL)</a:t>
            </a:r>
            <a:r>
              <a:rPr lang="en-US" dirty="0">
                <a:ea typeface="Arial Narrow" charset="0"/>
                <a:cs typeface="Arial Narrow" charset="0"/>
              </a:rPr>
              <a:t> lead, </a:t>
            </a:r>
            <a:r>
              <a:rPr lang="en-US" dirty="0">
                <a:ea typeface="Arial Narrow" charset="0"/>
                <a:cs typeface="Arial Narrow" charset="0"/>
                <a:hlinkClick r:id="rId4"/>
              </a:rPr>
              <a:t>Sam Williams (LBNL)</a:t>
            </a:r>
            <a:r>
              <a:rPr lang="en-US" dirty="0">
                <a:ea typeface="Arial Narrow" charset="0"/>
                <a:cs typeface="Arial Narrow" charset="0"/>
              </a:rPr>
              <a:t> co-lead</a:t>
            </a:r>
            <a:endParaRPr lang="en-US" dirty="0"/>
          </a:p>
        </p:txBody>
      </p:sp>
      <p:sp>
        <p:nvSpPr>
          <p:cNvPr id="7" name="Content Placeholder 2"/>
          <p:cNvSpPr>
            <a:spLocks noGrp="1"/>
          </p:cNvSpPr>
          <p:nvPr>
            <p:ph idx="1"/>
          </p:nvPr>
        </p:nvSpPr>
        <p:spPr>
          <a:xfrm>
            <a:off x="457200" y="1417776"/>
            <a:ext cx="8372901" cy="3286386"/>
          </a:xfrm>
        </p:spPr>
        <p:txBody>
          <a:bodyPr/>
          <a:lstStyle/>
          <a:p>
            <a:pPr marL="173038" lvl="1" indent="-173038">
              <a:spcBef>
                <a:spcPts val="600"/>
              </a:spcBef>
              <a:buFont typeface="Wingdings" pitchFamily="2" charset="2"/>
              <a:buChar char="§"/>
            </a:pPr>
            <a:r>
              <a:rPr lang="en-US" b="1" dirty="0" smtClean="0"/>
              <a:t>Engagement with one team for 3-6 months</a:t>
            </a:r>
            <a:endParaRPr lang="en-US" b="1" dirty="0" smtClean="0">
              <a:latin typeface="Arial Narrow" charset="0"/>
              <a:ea typeface="Arial Narrow" charset="0"/>
              <a:cs typeface="Arial Narrow" charset="0"/>
            </a:endParaRPr>
          </a:p>
          <a:p>
            <a:pPr lvl="1"/>
            <a:r>
              <a:rPr lang="en-US" dirty="0" smtClean="0"/>
              <a:t>Needed expertise drawn from all the focus areas as needed</a:t>
            </a:r>
          </a:p>
          <a:p>
            <a:pPr lvl="1"/>
            <a:r>
              <a:rPr lang="en-US" dirty="0" smtClean="0"/>
              <a:t>Plan ahead for scope and resources</a:t>
            </a:r>
          </a:p>
          <a:p>
            <a:pPr lvl="1"/>
            <a:r>
              <a:rPr lang="en-US" dirty="0" smtClean="0"/>
              <a:t>Clearly articulate expected outcomes</a:t>
            </a:r>
          </a:p>
          <a:p>
            <a:pPr lvl="1"/>
            <a:endParaRPr lang="en-US" i="1" dirty="0" smtClean="0"/>
          </a:p>
          <a:p>
            <a:pPr marL="173038" lvl="1" indent="-173038">
              <a:spcBef>
                <a:spcPts val="600"/>
              </a:spcBef>
              <a:buFont typeface="Wingdings" pitchFamily="2" charset="2"/>
              <a:buChar char="§"/>
            </a:pPr>
            <a:r>
              <a:rPr lang="en-US" b="1" dirty="0" smtClean="0"/>
              <a:t>Three to four Tiger Team activities per year</a:t>
            </a:r>
            <a:endParaRPr lang="en-US" dirty="0" smtClean="0">
              <a:latin typeface="Arial Narrow" charset="0"/>
              <a:ea typeface="Arial Narrow" charset="0"/>
              <a:cs typeface="Arial Narrow" charset="0"/>
            </a:endParaRPr>
          </a:p>
          <a:p>
            <a:pPr lvl="1"/>
            <a:r>
              <a:rPr lang="en-US" dirty="0" smtClean="0"/>
              <a:t>Prioritization based on available expertise and potential impact on the application</a:t>
            </a:r>
          </a:p>
          <a:p>
            <a:pPr lvl="1"/>
            <a:r>
              <a:rPr lang="en-US" dirty="0" smtClean="0"/>
              <a:t>Resources budgeted in RAPIDS appropriately.</a:t>
            </a:r>
          </a:p>
          <a:p>
            <a:pPr lvl="1"/>
            <a:endParaRPr lang="en-US" dirty="0" smtClean="0"/>
          </a:p>
        </p:txBody>
      </p:sp>
    </p:spTree>
    <p:extLst>
      <p:ext uri="{BB962C8B-B14F-4D97-AF65-F5344CB8AC3E}">
        <p14:creationId xmlns:p14="http://schemas.microsoft.com/office/powerpoint/2010/main" val="1726986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72438" y="736548"/>
            <a:ext cx="3368799" cy="3918003"/>
          </a:xfrm>
          <a:prstGeom prst="rect">
            <a:avLst/>
          </a:prstGeom>
          <a:solidFill>
            <a:schemeClr val="bg1"/>
          </a:solidFill>
          <a:ln>
            <a:solidFill>
              <a:schemeClr val="tx1">
                <a:lumMod val="60000"/>
                <a:lumOff val="40000"/>
              </a:schemeClr>
            </a:solid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47652" y="1733265"/>
            <a:ext cx="3268185" cy="507831"/>
          </a:xfrm>
          <a:prstGeom prst="rect">
            <a:avLst/>
          </a:prstGeom>
          <a:solidFill>
            <a:schemeClr val="bg1"/>
          </a:solidFill>
          <a:effectLst/>
        </p:spPr>
        <p:txBody>
          <a:bodyPr wrap="square" rtlCol="0">
            <a:spAutoFit/>
          </a:bodyPr>
          <a:lstStyle/>
          <a:p>
            <a:r>
              <a:rPr lang="en-US" sz="900" b="1" dirty="0">
                <a:solidFill>
                  <a:prstClr val="black"/>
                </a:solidFill>
              </a:rPr>
              <a:t>Visualization of load imbalance using </a:t>
            </a:r>
            <a:r>
              <a:rPr lang="en-US" sz="900" b="1" dirty="0" err="1">
                <a:solidFill>
                  <a:prstClr val="black"/>
                </a:solidFill>
              </a:rPr>
              <a:t>VisIT</a:t>
            </a:r>
            <a:r>
              <a:rPr lang="en-US" sz="900" b="1" dirty="0">
                <a:solidFill>
                  <a:prstClr val="black"/>
                </a:solidFill>
              </a:rPr>
              <a:t> (left) leads to new partitioning scheme for improved load distribution (right)</a:t>
            </a:r>
          </a:p>
        </p:txBody>
      </p:sp>
      <p:sp>
        <p:nvSpPr>
          <p:cNvPr id="3" name="Title 2"/>
          <p:cNvSpPr>
            <a:spLocks noGrp="1"/>
          </p:cNvSpPr>
          <p:nvPr>
            <p:ph type="title"/>
          </p:nvPr>
        </p:nvSpPr>
        <p:spPr/>
        <p:txBody>
          <a:bodyPr/>
          <a:lstStyle/>
          <a:p>
            <a:r>
              <a:rPr lang="en-US" b="1" dirty="0" smtClean="0">
                <a:solidFill>
                  <a:srgbClr val="3A481D"/>
                </a:solidFill>
                <a:latin typeface="+mj-lt"/>
                <a:cs typeface="Arial"/>
              </a:rPr>
              <a:t>MPAS</a:t>
            </a:r>
            <a:r>
              <a:rPr lang="en-US" b="1" dirty="0">
                <a:solidFill>
                  <a:srgbClr val="3A481D"/>
                </a:solidFill>
                <a:latin typeface="+mj-lt"/>
                <a:cs typeface="Arial"/>
              </a:rPr>
              <a:t>-Ocean </a:t>
            </a:r>
            <a:r>
              <a:rPr lang="en-US" b="1" dirty="0" smtClean="0">
                <a:solidFill>
                  <a:srgbClr val="3A481D"/>
                </a:solidFill>
                <a:latin typeface="+mj-lt"/>
                <a:cs typeface="Arial"/>
              </a:rPr>
              <a:t>Optimization for </a:t>
            </a:r>
            <a:br>
              <a:rPr lang="en-US" b="1" dirty="0" smtClean="0">
                <a:solidFill>
                  <a:srgbClr val="3A481D"/>
                </a:solidFill>
                <a:latin typeface="+mj-lt"/>
                <a:cs typeface="Arial"/>
              </a:rPr>
            </a:br>
            <a:r>
              <a:rPr lang="en-US" b="1" dirty="0" smtClean="0">
                <a:solidFill>
                  <a:srgbClr val="3A481D"/>
                </a:solidFill>
                <a:latin typeface="+mj-lt"/>
                <a:cs typeface="Arial"/>
              </a:rPr>
              <a:t>Emerging DOE Systems</a:t>
            </a:r>
            <a:endParaRPr lang="en-US" b="1" dirty="0">
              <a:solidFill>
                <a:srgbClr val="3A481D"/>
              </a:solidFill>
              <a:latin typeface="+mj-lt"/>
              <a:cs typeface="Helvetica Neue Bold Condensed"/>
            </a:endParaRPr>
          </a:p>
        </p:txBody>
      </p:sp>
      <p:pic>
        <p:nvPicPr>
          <p:cNvPr id="18" name="Picture 17" descr="visit-2D-original-mpiwait.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47652" y="875679"/>
            <a:ext cx="1581240" cy="758995"/>
          </a:xfrm>
          <a:prstGeom prst="rect">
            <a:avLst/>
          </a:prstGeom>
          <a:ln>
            <a:solidFill>
              <a:srgbClr val="000000"/>
            </a:solidFill>
          </a:ln>
        </p:spPr>
      </p:pic>
      <p:pic>
        <p:nvPicPr>
          <p:cNvPr id="19" name="Picture 18" descr="visit-2D-refined-mpiwait-scaled.png"/>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67350" y="875679"/>
            <a:ext cx="1581240" cy="758995"/>
          </a:xfrm>
          <a:prstGeom prst="rect">
            <a:avLst/>
          </a:prstGeom>
          <a:ln>
            <a:solidFill>
              <a:srgbClr val="000000"/>
            </a:solidFill>
          </a:ln>
        </p:spPr>
      </p:pic>
      <p:sp>
        <p:nvSpPr>
          <p:cNvPr id="21" name="TextBox 20"/>
          <p:cNvSpPr txBox="1"/>
          <p:nvPr/>
        </p:nvSpPr>
        <p:spPr>
          <a:xfrm>
            <a:off x="5747652" y="4112704"/>
            <a:ext cx="3268185" cy="466281"/>
          </a:xfrm>
          <a:prstGeom prst="rect">
            <a:avLst/>
          </a:prstGeom>
          <a:solidFill>
            <a:schemeClr val="bg1"/>
          </a:solidFill>
          <a:effectLst/>
        </p:spPr>
        <p:txBody>
          <a:bodyPr wrap="square" rtlCol="0">
            <a:spAutoFit/>
          </a:bodyPr>
          <a:lstStyle/>
          <a:p>
            <a:pPr eaLnBrk="0" fontAlgn="base" hangingPunct="0">
              <a:lnSpc>
                <a:spcPct val="90000"/>
              </a:lnSpc>
              <a:spcBef>
                <a:spcPts val="1050"/>
              </a:spcBef>
              <a:spcAft>
                <a:spcPct val="0"/>
              </a:spcAft>
              <a:buClr>
                <a:schemeClr val="accent4">
                  <a:lumMod val="75000"/>
                </a:schemeClr>
              </a:buClr>
              <a:buSzPct val="100000"/>
              <a:defRPr/>
            </a:pPr>
            <a:r>
              <a:rPr lang="en-US" sz="900" b="1" dirty="0"/>
              <a:t>Speedup on Knights Landing node using optimized, threaded version versus original </a:t>
            </a:r>
            <a:r>
              <a:rPr lang="en-US" sz="900" b="1" dirty="0" smtClean="0"/>
              <a:t>flat MPI</a:t>
            </a:r>
            <a:r>
              <a:rPr lang="en-US" sz="900" b="1" dirty="0"/>
              <a:t>, showing up to 2.2x speedup</a:t>
            </a:r>
          </a:p>
        </p:txBody>
      </p:sp>
      <p:pic>
        <p:nvPicPr>
          <p:cNvPr id="20" name="Picture 19" descr="Screen Shot 2017-01-12 at 3.46.48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0932" y="2225555"/>
            <a:ext cx="2341623" cy="1853311"/>
          </a:xfrm>
          <a:prstGeom prst="rect">
            <a:avLst/>
          </a:prstGeom>
        </p:spPr>
      </p:pic>
      <p:grpSp>
        <p:nvGrpSpPr>
          <p:cNvPr id="22" name="Group 21"/>
          <p:cNvGrpSpPr>
            <a:grpSpLocks noChangeAspect="1"/>
          </p:cNvGrpSpPr>
          <p:nvPr/>
        </p:nvGrpSpPr>
        <p:grpSpPr>
          <a:xfrm>
            <a:off x="7439393" y="4770174"/>
            <a:ext cx="1538654" cy="342900"/>
            <a:chOff x="6260123" y="6934200"/>
            <a:chExt cx="8206154" cy="1828800"/>
          </a:xfrm>
        </p:grpSpPr>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60123" y="6934200"/>
              <a:ext cx="1969476" cy="914400"/>
            </a:xfrm>
            <a:prstGeom prst="rect">
              <a:avLst/>
            </a:prstGeom>
          </p:spPr>
        </p:pic>
        <p:pic>
          <p:nvPicPr>
            <p:cNvPr id="24"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260123" y="7848600"/>
              <a:ext cx="1969476" cy="914400"/>
            </a:xfrm>
            <a:prstGeom prst="rect">
              <a:avLst/>
            </a:prstGeom>
          </p:spPr>
        </p:pic>
        <p:pic>
          <p:nvPicPr>
            <p:cNvPr id="25" name="Picture 2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393722" y="7848600"/>
              <a:ext cx="1969476" cy="914400"/>
            </a:xfrm>
            <a:prstGeom prst="rect">
              <a:avLst/>
            </a:prstGeom>
          </p:spPr>
        </p:pic>
        <p:pic>
          <p:nvPicPr>
            <p:cNvPr id="26" name="Picture 2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534400" y="6934200"/>
              <a:ext cx="1969477" cy="914400"/>
            </a:xfrm>
            <a:prstGeom prst="rect">
              <a:avLst/>
            </a:prstGeom>
          </p:spPr>
        </p:pic>
        <p:pic>
          <p:nvPicPr>
            <p:cNvPr id="27" name="Picture 26"/>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515600" y="6934200"/>
              <a:ext cx="1969477" cy="91440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2496800" y="6934200"/>
              <a:ext cx="1969477" cy="914400"/>
            </a:xfrm>
            <a:prstGeom prst="rect">
              <a:avLst/>
            </a:prstGeom>
          </p:spPr>
        </p:pic>
        <p:pic>
          <p:nvPicPr>
            <p:cNvPr id="30" name="Picture 29"/>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691446" y="7848600"/>
              <a:ext cx="1969476" cy="914400"/>
            </a:xfrm>
            <a:prstGeom prst="rect">
              <a:avLst/>
            </a:prstGeom>
          </p:spPr>
        </p:pic>
        <p:pic>
          <p:nvPicPr>
            <p:cNvPr id="34" name="Picture 3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2496800" y="7848600"/>
              <a:ext cx="1969477" cy="914400"/>
            </a:xfrm>
            <a:prstGeom prst="rect">
              <a:avLst/>
            </a:prstGeom>
          </p:spPr>
        </p:pic>
      </p:grpSp>
      <p:sp>
        <p:nvSpPr>
          <p:cNvPr id="4" name="Content Placeholder 3"/>
          <p:cNvSpPr>
            <a:spLocks noGrp="1"/>
          </p:cNvSpPr>
          <p:nvPr>
            <p:ph idx="1"/>
          </p:nvPr>
        </p:nvSpPr>
        <p:spPr>
          <a:xfrm>
            <a:off x="457201" y="1408346"/>
            <a:ext cx="5003799" cy="3317082"/>
          </a:xfrm>
        </p:spPr>
        <p:txBody>
          <a:bodyPr/>
          <a:lstStyle/>
          <a:p>
            <a:r>
              <a:rPr lang="en-US" dirty="0"/>
              <a:t>Improved performance </a:t>
            </a:r>
            <a:r>
              <a:rPr lang="en-US" dirty="0" smtClean="0"/>
              <a:t>and </a:t>
            </a:r>
            <a:r>
              <a:rPr lang="en-US" dirty="0"/>
              <a:t>energy of MPAS- Ocean, an unstructured mesh-based ocean modeling code, on leading DOE platforms using a variety of innovative approaches.</a:t>
            </a:r>
          </a:p>
          <a:p>
            <a:r>
              <a:rPr lang="en-US" dirty="0" smtClean="0"/>
              <a:t>Multi-disciplinary optimization: SUPER, SDAV, and </a:t>
            </a:r>
            <a:r>
              <a:rPr lang="en-US" dirty="0" err="1" smtClean="0"/>
              <a:t>FASTMath</a:t>
            </a:r>
            <a:r>
              <a:rPr lang="en-US" dirty="0" smtClean="0"/>
              <a:t> personnel, </a:t>
            </a:r>
            <a:r>
              <a:rPr lang="en-US" dirty="0" err="1" smtClean="0"/>
              <a:t>VisIT</a:t>
            </a:r>
            <a:r>
              <a:rPr lang="en-US" dirty="0" smtClean="0"/>
              <a:t> and TAU tools</a:t>
            </a:r>
          </a:p>
          <a:p>
            <a:r>
              <a:rPr lang="en-US" dirty="0" smtClean="0"/>
              <a:t>Implemented hybrid </a:t>
            </a:r>
            <a:r>
              <a:rPr lang="en-US" dirty="0" err="1" smtClean="0"/>
              <a:t>OpenMP</a:t>
            </a:r>
            <a:r>
              <a:rPr lang="en-US" dirty="0" smtClean="0"/>
              <a:t>/MPI version of code to target new node technologies</a:t>
            </a:r>
          </a:p>
          <a:p>
            <a:pPr lvl="1"/>
            <a:r>
              <a:rPr lang="en-US" dirty="0"/>
              <a:t>e</a:t>
            </a:r>
            <a:r>
              <a:rPr lang="en-US" dirty="0" smtClean="0"/>
              <a:t>.g., KNL, up to 2.2x speedup </a:t>
            </a:r>
          </a:p>
          <a:p>
            <a:r>
              <a:rPr lang="en-US" dirty="0" smtClean="0"/>
              <a:t>Code also used as driver for other SUPER CS activities</a:t>
            </a:r>
            <a:endParaRPr lang="en-US" dirty="0"/>
          </a:p>
        </p:txBody>
      </p:sp>
    </p:spTree>
    <p:extLst>
      <p:ext uri="{BB962C8B-B14F-4D97-AF65-F5344CB8AC3E}">
        <p14:creationId xmlns:p14="http://schemas.microsoft.com/office/powerpoint/2010/main" val="1318877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Diverse Science and Systems</a:t>
            </a:r>
            <a:endParaRPr lang="en-US" dirty="0"/>
          </a:p>
        </p:txBody>
      </p:sp>
      <p:sp>
        <p:nvSpPr>
          <p:cNvPr id="5" name="Text Placeholder 4"/>
          <p:cNvSpPr>
            <a:spLocks noGrp="1"/>
          </p:cNvSpPr>
          <p:nvPr>
            <p:ph type="body" sz="quarter" idx="12"/>
          </p:nvPr>
        </p:nvSpPr>
        <p:spPr/>
        <p:txBody>
          <a:bodyPr/>
          <a:lstStyle/>
          <a:p>
            <a:endParaRPr lang="en-US"/>
          </a:p>
        </p:txBody>
      </p:sp>
      <p:pic>
        <p:nvPicPr>
          <p:cNvPr id="8" name="Picture 7"/>
          <p:cNvPicPr>
            <a:picLocks noChangeAspect="1"/>
          </p:cNvPicPr>
          <p:nvPr/>
        </p:nvPicPr>
        <p:blipFill>
          <a:blip r:embed="rId3"/>
          <a:stretch>
            <a:fillRect/>
          </a:stretch>
        </p:blipFill>
        <p:spPr>
          <a:xfrm>
            <a:off x="312951" y="711148"/>
            <a:ext cx="8661400" cy="1879600"/>
          </a:xfrm>
          <a:prstGeom prst="rect">
            <a:avLst/>
          </a:prstGeom>
        </p:spPr>
      </p:pic>
      <p:sp>
        <p:nvSpPr>
          <p:cNvPr id="9" name="TextBox 8"/>
          <p:cNvSpPr txBox="1"/>
          <p:nvPr/>
        </p:nvSpPr>
        <p:spPr>
          <a:xfrm>
            <a:off x="1024711" y="4893347"/>
            <a:ext cx="7237879" cy="261610"/>
          </a:xfrm>
          <a:prstGeom prst="rect">
            <a:avLst/>
          </a:prstGeom>
          <a:noFill/>
        </p:spPr>
        <p:txBody>
          <a:bodyPr wrap="none" rtlCol="0">
            <a:spAutoFit/>
          </a:bodyPr>
          <a:lstStyle/>
          <a:p>
            <a:pPr algn="ctr"/>
            <a:r>
              <a:rPr lang="en-US" sz="1050" dirty="0" smtClean="0"/>
              <a:t>Top image credit B. </a:t>
            </a:r>
            <a:r>
              <a:rPr lang="en-US" sz="1050" dirty="0" err="1" smtClean="0"/>
              <a:t>Helland</a:t>
            </a:r>
            <a:r>
              <a:rPr lang="en-US" sz="1050" dirty="0" smtClean="0"/>
              <a:t> (ASCR). Bottom left and right images credit ALCF. Bottom center image credit OLCF.</a:t>
            </a:r>
            <a:endParaRPr lang="en-US" sz="1050" dirty="0"/>
          </a:p>
        </p:txBody>
      </p:sp>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71989" y="2977148"/>
            <a:ext cx="2664205" cy="1791690"/>
          </a:xfrm>
          <a:prstGeom prst="rect">
            <a:avLst/>
          </a:prstGeom>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4790" y="2977148"/>
            <a:ext cx="2691599" cy="1791409"/>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91794" y="2977148"/>
            <a:ext cx="2638307" cy="1791410"/>
          </a:xfrm>
          <a:prstGeom prst="rect">
            <a:avLst/>
          </a:prstGeom>
        </p:spPr>
      </p:pic>
    </p:spTree>
    <p:extLst>
      <p:ext uri="{BB962C8B-B14F-4D97-AF65-F5344CB8AC3E}">
        <p14:creationId xmlns:p14="http://schemas.microsoft.com/office/powerpoint/2010/main" val="1859589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384225"/>
              </p:ext>
            </p:extLst>
          </p:nvPr>
        </p:nvGraphicFramePr>
        <p:xfrm>
          <a:off x="320635" y="741417"/>
          <a:ext cx="8657110" cy="4070350"/>
        </p:xfrm>
        <a:graphic>
          <a:graphicData uri="http://schemas.openxmlformats.org/drawingml/2006/table">
            <a:tbl>
              <a:tblPr firstRow="1" bandRow="1">
                <a:tableStyleId>{21E4AEA4-8DFA-4A89-87EB-49C32662AFE0}</a:tableStyleId>
              </a:tblPr>
              <a:tblGrid>
                <a:gridCol w="5332860"/>
                <a:gridCol w="1211343"/>
                <a:gridCol w="531809"/>
                <a:gridCol w="1581098"/>
              </a:tblGrid>
              <a:tr h="203403">
                <a:tc>
                  <a:txBody>
                    <a:bodyPr/>
                    <a:lstStyle/>
                    <a:p>
                      <a:pPr algn="l" fontAlgn="b"/>
                      <a:r>
                        <a:rPr lang="en-US" sz="1300" u="none" strike="noStrike" dirty="0">
                          <a:effectLst/>
                        </a:rPr>
                        <a:t>Title</a:t>
                      </a:r>
                      <a:endParaRPr lang="en-US" sz="1300" b="1" i="0" u="none" strike="noStrike" dirty="0">
                        <a:solidFill>
                          <a:srgbClr val="000000"/>
                        </a:solidFill>
                        <a:effectLst/>
                        <a:latin typeface="Calibri" charset="0"/>
                      </a:endParaRPr>
                    </a:p>
                  </a:txBody>
                  <a:tcPr marL="6350" marR="6350" marT="6350" marB="0"/>
                </a:tc>
                <a:tc>
                  <a:txBody>
                    <a:bodyPr/>
                    <a:lstStyle/>
                    <a:p>
                      <a:pPr algn="l" fontAlgn="b"/>
                      <a:r>
                        <a:rPr lang="en-US" sz="1300" u="none" strike="noStrike" dirty="0">
                          <a:effectLst/>
                        </a:rPr>
                        <a:t>PI</a:t>
                      </a:r>
                      <a:endParaRPr lang="en-US" sz="1300" b="1" i="0" u="none" strike="noStrike" dirty="0">
                        <a:solidFill>
                          <a:srgbClr val="000000"/>
                        </a:solidFill>
                        <a:effectLst/>
                        <a:latin typeface="Calibri" charset="0"/>
                      </a:endParaRPr>
                    </a:p>
                  </a:txBody>
                  <a:tcPr marL="6350" marR="6350" marT="6350" marB="0"/>
                </a:tc>
                <a:tc>
                  <a:txBody>
                    <a:bodyPr/>
                    <a:lstStyle/>
                    <a:p>
                      <a:pPr algn="l" fontAlgn="b"/>
                      <a:r>
                        <a:rPr lang="en-US" sz="1300" u="none" strike="noStrike" dirty="0" err="1" smtClean="0">
                          <a:effectLst/>
                        </a:rPr>
                        <a:t>Prog</a:t>
                      </a:r>
                      <a:r>
                        <a:rPr lang="en-US" sz="1300" u="none" strike="noStrike" dirty="0" smtClean="0">
                          <a:effectLst/>
                        </a:rPr>
                        <a:t>.</a:t>
                      </a:r>
                      <a:endParaRPr lang="en-US" sz="1300" b="1" i="0" u="none" strike="noStrike" dirty="0">
                        <a:solidFill>
                          <a:srgbClr val="000000"/>
                        </a:solidFill>
                        <a:effectLst/>
                        <a:latin typeface="Calibri" charset="0"/>
                      </a:endParaRPr>
                    </a:p>
                  </a:txBody>
                  <a:tcPr marL="6350" marR="6350" marT="6350" marB="0"/>
                </a:tc>
                <a:tc>
                  <a:txBody>
                    <a:bodyPr/>
                    <a:lstStyle/>
                    <a:p>
                      <a:pPr algn="l" fontAlgn="b"/>
                      <a:r>
                        <a:rPr lang="en-US" sz="1300" u="none" strike="noStrike" dirty="0">
                          <a:effectLst/>
                        </a:rPr>
                        <a:t>RAPIDS </a:t>
                      </a:r>
                      <a:r>
                        <a:rPr lang="en-US" sz="1300" u="none" strike="noStrike" dirty="0" smtClean="0">
                          <a:effectLst/>
                        </a:rPr>
                        <a:t>Member(s</a:t>
                      </a:r>
                      <a:r>
                        <a:rPr lang="en-US" sz="1300" u="none" strike="noStrike" dirty="0">
                          <a:effectLst/>
                        </a:rPr>
                        <a:t>)</a:t>
                      </a:r>
                      <a:endParaRPr lang="en-US" sz="1300" b="1" i="0" u="none" strike="noStrike" dirty="0">
                        <a:solidFill>
                          <a:srgbClr val="000000"/>
                        </a:solidFill>
                        <a:effectLst/>
                        <a:latin typeface="Calibri" charset="0"/>
                      </a:endParaRPr>
                    </a:p>
                  </a:txBody>
                  <a:tcPr marL="6350" marR="6350" marT="6350" marB="0"/>
                </a:tc>
              </a:tr>
              <a:tr h="203403">
                <a:tc>
                  <a:txBody>
                    <a:bodyPr/>
                    <a:lstStyle/>
                    <a:p>
                      <a:pPr algn="l" rtl="0" fontAlgn="b"/>
                      <a:r>
                        <a:rPr lang="en-US" sz="1300" b="0" i="0" u="none" strike="noStrike">
                          <a:solidFill>
                            <a:srgbClr val="47484A"/>
                          </a:solidFill>
                          <a:effectLst/>
                          <a:latin typeface="Arial" charset="0"/>
                        </a:rPr>
                        <a:t>Coupling Approaches for Next-Generation Architectures (CANGA) </a:t>
                      </a:r>
                    </a:p>
                  </a:txBody>
                  <a:tcPr marL="6350" marR="6350" marT="6350" marB="0"/>
                </a:tc>
                <a:tc>
                  <a:txBody>
                    <a:bodyPr/>
                    <a:lstStyle/>
                    <a:p>
                      <a:pPr algn="l" rtl="0" fontAlgn="b"/>
                      <a:r>
                        <a:rPr lang="en-US" sz="1300" b="0" i="0" u="none" strike="noStrike">
                          <a:solidFill>
                            <a:srgbClr val="47484A"/>
                          </a:solidFill>
                          <a:effectLst/>
                          <a:latin typeface="Arial" charset="0"/>
                        </a:rPr>
                        <a:t>P. Jones</a:t>
                      </a:r>
                    </a:p>
                  </a:txBody>
                  <a:tcPr marL="6350" marR="6350" marT="6350" marB="0"/>
                </a:tc>
                <a:tc>
                  <a:txBody>
                    <a:bodyPr/>
                    <a:lstStyle/>
                    <a:p>
                      <a:pPr algn="l" rtl="0" fontAlgn="b"/>
                      <a:r>
                        <a:rPr lang="en-US" sz="1300" b="0" i="0" u="none" strike="noStrike">
                          <a:solidFill>
                            <a:srgbClr val="47484A"/>
                          </a:solidFill>
                          <a:effectLst/>
                          <a:latin typeface="Arial" charset="0"/>
                        </a:rPr>
                        <a:t>BER</a:t>
                      </a:r>
                    </a:p>
                  </a:txBody>
                  <a:tcPr marL="6350" marR="6350" marT="6350" marB="0"/>
                </a:tc>
                <a:tc>
                  <a:txBody>
                    <a:bodyPr/>
                    <a:lstStyle/>
                    <a:p>
                      <a:pPr algn="l" rtl="0" fontAlgn="b"/>
                      <a:r>
                        <a:rPr lang="en-US" sz="1300" b="0" i="0" u="none" strike="noStrike">
                          <a:solidFill>
                            <a:srgbClr val="47484A"/>
                          </a:solidFill>
                          <a:effectLst/>
                          <a:latin typeface="Arial" charset="0"/>
                        </a:rPr>
                        <a:t>Peterka, Ross</a:t>
                      </a:r>
                    </a:p>
                  </a:txBody>
                  <a:tcPr marL="6350" marR="6350" marT="6350" marB="0"/>
                </a:tc>
              </a:tr>
              <a:tr h="202463">
                <a:tc>
                  <a:txBody>
                    <a:bodyPr/>
                    <a:lstStyle/>
                    <a:p>
                      <a:pPr algn="l" rtl="0" fontAlgn="b"/>
                      <a:r>
                        <a:rPr lang="en-US" sz="1300" b="0" i="0" u="none" strike="noStrike" dirty="0" smtClean="0">
                          <a:solidFill>
                            <a:srgbClr val="47484A"/>
                          </a:solidFill>
                          <a:effectLst/>
                          <a:latin typeface="Arial" charset="0"/>
                        </a:rPr>
                        <a:t>Prob. Sea-Level Projections from Ice Sheet and Earth System Models </a:t>
                      </a:r>
                    </a:p>
                  </a:txBody>
                  <a:tcPr marL="6350" marR="6350" marT="6350" marB="0"/>
                </a:tc>
                <a:tc>
                  <a:txBody>
                    <a:bodyPr/>
                    <a:lstStyle/>
                    <a:p>
                      <a:pPr algn="l" rtl="0" fontAlgn="b"/>
                      <a:r>
                        <a:rPr lang="en-US" sz="1300" b="0" i="0" u="none" strike="noStrike" dirty="0" smtClean="0">
                          <a:solidFill>
                            <a:srgbClr val="47484A"/>
                          </a:solidFill>
                          <a:effectLst/>
                          <a:latin typeface="Arial" charset="0"/>
                        </a:rPr>
                        <a:t>S. Price</a:t>
                      </a:r>
                      <a:endParaRPr lang="en-US" sz="1300" b="0" i="0" u="none" strike="noStrike" dirty="0">
                        <a:solidFill>
                          <a:srgbClr val="47484A"/>
                        </a:solidFill>
                        <a:effectLst/>
                        <a:latin typeface="Arial" charset="0"/>
                      </a:endParaRPr>
                    </a:p>
                  </a:txBody>
                  <a:tcPr marL="6350" marR="6350" marT="6350" marB="0"/>
                </a:tc>
                <a:tc>
                  <a:txBody>
                    <a:bodyPr/>
                    <a:lstStyle/>
                    <a:p>
                      <a:pPr algn="l" rtl="0" fontAlgn="b"/>
                      <a:r>
                        <a:rPr lang="en-US" sz="1300" b="0" i="0" u="none" strike="noStrike" dirty="0" smtClean="0">
                          <a:solidFill>
                            <a:srgbClr val="47484A"/>
                          </a:solidFill>
                          <a:effectLst/>
                          <a:latin typeface="Arial" charset="0"/>
                        </a:rPr>
                        <a:t>BER</a:t>
                      </a:r>
                      <a:endParaRPr lang="en-US" sz="1300" b="0" i="0" u="none" strike="noStrike" dirty="0">
                        <a:solidFill>
                          <a:srgbClr val="47484A"/>
                        </a:solidFill>
                        <a:effectLst/>
                        <a:latin typeface="Arial" charset="0"/>
                      </a:endParaRPr>
                    </a:p>
                  </a:txBody>
                  <a:tcPr marL="6350" marR="6350" marT="6350" marB="0"/>
                </a:tc>
                <a:tc>
                  <a:txBody>
                    <a:bodyPr/>
                    <a:lstStyle/>
                    <a:p>
                      <a:pPr algn="l" rtl="0" fontAlgn="b"/>
                      <a:r>
                        <a:rPr lang="en-US" sz="1300" b="0" i="0" u="none" strike="noStrike" dirty="0" err="1" smtClean="0">
                          <a:solidFill>
                            <a:srgbClr val="47484A"/>
                          </a:solidFill>
                          <a:effectLst/>
                          <a:latin typeface="Arial" charset="0"/>
                        </a:rPr>
                        <a:t>Patchett</a:t>
                      </a:r>
                      <a:endParaRPr lang="en-US" sz="1300" b="0" i="0" u="none" strike="noStrike" dirty="0">
                        <a:solidFill>
                          <a:srgbClr val="47484A"/>
                        </a:solidFill>
                        <a:effectLst/>
                        <a:latin typeface="Arial" charset="0"/>
                      </a:endParaRPr>
                    </a:p>
                  </a:txBody>
                  <a:tcPr marL="6350" marR="6350" marT="6350" marB="0"/>
                </a:tc>
              </a:tr>
              <a:tr h="202463">
                <a:tc>
                  <a:txBody>
                    <a:bodyPr/>
                    <a:lstStyle/>
                    <a:p>
                      <a:pPr algn="l" rtl="0" fontAlgn="b"/>
                      <a:r>
                        <a:rPr lang="en-US" sz="1300" b="0" i="0" u="none" strike="noStrike" dirty="0">
                          <a:solidFill>
                            <a:srgbClr val="47484A"/>
                          </a:solidFill>
                          <a:effectLst/>
                          <a:latin typeface="Arial" charset="0"/>
                        </a:rPr>
                        <a:t>Advancing Catalysis Modeling</a:t>
                      </a:r>
                    </a:p>
                  </a:txBody>
                  <a:tcPr marL="6350" marR="6350" marT="6350" marB="0"/>
                </a:tc>
                <a:tc>
                  <a:txBody>
                    <a:bodyPr/>
                    <a:lstStyle/>
                    <a:p>
                      <a:pPr algn="l" rtl="0" fontAlgn="b"/>
                      <a:r>
                        <a:rPr lang="en-US" sz="1300" b="0" i="0" u="none" strike="noStrike">
                          <a:solidFill>
                            <a:srgbClr val="47484A"/>
                          </a:solidFill>
                          <a:effectLst/>
                          <a:latin typeface="Arial" charset="0"/>
                        </a:rPr>
                        <a:t>M. H. Gordon</a:t>
                      </a:r>
                    </a:p>
                  </a:txBody>
                  <a:tcPr marL="6350" marR="6350" marT="6350" marB="0"/>
                </a:tc>
                <a:tc>
                  <a:txBody>
                    <a:bodyPr/>
                    <a:lstStyle/>
                    <a:p>
                      <a:pPr algn="l" rtl="0" fontAlgn="b"/>
                      <a:r>
                        <a:rPr lang="en-US" sz="1300" b="0" i="0" u="none" strike="noStrike">
                          <a:solidFill>
                            <a:srgbClr val="47484A"/>
                          </a:solidFill>
                          <a:effectLst/>
                          <a:latin typeface="Arial" charset="0"/>
                        </a:rPr>
                        <a:t>BES</a:t>
                      </a:r>
                    </a:p>
                  </a:txBody>
                  <a:tcPr marL="6350" marR="6350" marT="6350" marB="0"/>
                </a:tc>
                <a:tc>
                  <a:txBody>
                    <a:bodyPr/>
                    <a:lstStyle/>
                    <a:p>
                      <a:pPr algn="l" rtl="0" fontAlgn="b"/>
                      <a:r>
                        <a:rPr lang="en-US" sz="1300" b="0" i="0" u="none" strike="noStrike">
                          <a:solidFill>
                            <a:srgbClr val="47484A"/>
                          </a:solidFill>
                          <a:effectLst/>
                          <a:latin typeface="Arial" charset="0"/>
                        </a:rPr>
                        <a:t>Williams</a:t>
                      </a:r>
                    </a:p>
                  </a:txBody>
                  <a:tcPr marL="6350" marR="6350" marT="6350" marB="0"/>
                </a:tc>
              </a:tr>
              <a:tr h="203403">
                <a:tc>
                  <a:txBody>
                    <a:bodyPr/>
                    <a:lstStyle/>
                    <a:p>
                      <a:pPr algn="l" rtl="0" fontAlgn="b"/>
                      <a:r>
                        <a:rPr lang="en-US" sz="1300" b="0" i="0" u="none" strike="noStrike">
                          <a:solidFill>
                            <a:srgbClr val="47484A"/>
                          </a:solidFill>
                          <a:effectLst/>
                          <a:latin typeface="Arial" charset="0"/>
                        </a:rPr>
                        <a:t>AToM: Advanced Tokamak Modeling Environment</a:t>
                      </a:r>
                    </a:p>
                  </a:txBody>
                  <a:tcPr marL="6350" marR="6350" marT="6350" marB="0"/>
                </a:tc>
                <a:tc>
                  <a:txBody>
                    <a:bodyPr/>
                    <a:lstStyle/>
                    <a:p>
                      <a:pPr algn="l" rtl="0" fontAlgn="b"/>
                      <a:r>
                        <a:rPr lang="en-US" sz="1300" b="0" i="0" u="none" strike="noStrike">
                          <a:solidFill>
                            <a:srgbClr val="47484A"/>
                          </a:solidFill>
                          <a:effectLst/>
                          <a:latin typeface="Arial" charset="0"/>
                        </a:rPr>
                        <a:t>J. Candy</a:t>
                      </a:r>
                    </a:p>
                  </a:txBody>
                  <a:tcPr marL="6350" marR="6350" marT="6350" marB="0"/>
                </a:tc>
                <a:tc>
                  <a:txBody>
                    <a:bodyPr/>
                    <a:lstStyle/>
                    <a:p>
                      <a:pPr algn="l" rtl="0" fontAlgn="b"/>
                      <a:r>
                        <a:rPr lang="en-US" sz="1300" b="0" i="0" u="none" strike="noStrike">
                          <a:solidFill>
                            <a:srgbClr val="47484A"/>
                          </a:solidFill>
                          <a:effectLst/>
                          <a:latin typeface="Arial" charset="0"/>
                        </a:rPr>
                        <a:t>FES</a:t>
                      </a:r>
                    </a:p>
                  </a:txBody>
                  <a:tcPr marL="6350" marR="6350" marT="6350" marB="0"/>
                </a:tc>
                <a:tc>
                  <a:txBody>
                    <a:bodyPr/>
                    <a:lstStyle/>
                    <a:p>
                      <a:pPr algn="l" rtl="0" fontAlgn="b"/>
                      <a:r>
                        <a:rPr lang="en-US" sz="1300" b="0" i="0" u="none" strike="noStrike">
                          <a:solidFill>
                            <a:srgbClr val="47484A"/>
                          </a:solidFill>
                          <a:effectLst/>
                          <a:latin typeface="Arial" charset="0"/>
                        </a:rPr>
                        <a:t>Bernholdt</a:t>
                      </a:r>
                    </a:p>
                  </a:txBody>
                  <a:tcPr marL="6350" marR="6350" marT="6350" marB="0"/>
                </a:tc>
              </a:tr>
              <a:tr h="203403">
                <a:tc>
                  <a:txBody>
                    <a:bodyPr/>
                    <a:lstStyle/>
                    <a:p>
                      <a:pPr algn="l" rtl="0" fontAlgn="b"/>
                      <a:r>
                        <a:rPr lang="en-US" sz="1300" b="0" i="0" u="none" strike="noStrike" dirty="0">
                          <a:solidFill>
                            <a:srgbClr val="47484A"/>
                          </a:solidFill>
                          <a:effectLst/>
                          <a:latin typeface="Arial" charset="0"/>
                        </a:rPr>
                        <a:t>Plasma Surface Interactions: Predicting the Performance and Impact of Dynamic PFC Surfaces (PSI-2)</a:t>
                      </a:r>
                    </a:p>
                  </a:txBody>
                  <a:tcPr marL="6350" marR="6350" marT="6350" marB="0"/>
                </a:tc>
                <a:tc>
                  <a:txBody>
                    <a:bodyPr/>
                    <a:lstStyle/>
                    <a:p>
                      <a:pPr algn="l" rtl="0" fontAlgn="b"/>
                      <a:r>
                        <a:rPr lang="en-US" sz="1300" b="0" i="0" u="none" strike="noStrike">
                          <a:solidFill>
                            <a:srgbClr val="47484A"/>
                          </a:solidFill>
                          <a:effectLst/>
                          <a:latin typeface="Arial" charset="0"/>
                        </a:rPr>
                        <a:t>B. Wirth</a:t>
                      </a:r>
                    </a:p>
                  </a:txBody>
                  <a:tcPr marL="6350" marR="6350" marT="6350" marB="0"/>
                </a:tc>
                <a:tc>
                  <a:txBody>
                    <a:bodyPr/>
                    <a:lstStyle/>
                    <a:p>
                      <a:pPr algn="l" rtl="0" fontAlgn="b"/>
                      <a:r>
                        <a:rPr lang="en-US" sz="1300" b="0" i="0" u="none" strike="noStrike">
                          <a:solidFill>
                            <a:srgbClr val="47484A"/>
                          </a:solidFill>
                          <a:effectLst/>
                          <a:latin typeface="Arial" charset="0"/>
                        </a:rPr>
                        <a:t>FES</a:t>
                      </a:r>
                    </a:p>
                  </a:txBody>
                  <a:tcPr marL="6350" marR="6350" marT="6350" marB="0"/>
                </a:tc>
                <a:tc>
                  <a:txBody>
                    <a:bodyPr/>
                    <a:lstStyle/>
                    <a:p>
                      <a:pPr algn="l" rtl="0" fontAlgn="b"/>
                      <a:r>
                        <a:rPr lang="en-US" sz="1300" b="0" i="0" u="none" strike="noStrike">
                          <a:solidFill>
                            <a:srgbClr val="47484A"/>
                          </a:solidFill>
                          <a:effectLst/>
                          <a:latin typeface="Arial" charset="0"/>
                        </a:rPr>
                        <a:t>Bernholdt, Roth, Pugmire</a:t>
                      </a:r>
                    </a:p>
                  </a:txBody>
                  <a:tcPr marL="6350" marR="6350" marT="6350" marB="0"/>
                </a:tc>
              </a:tr>
              <a:tr h="175733">
                <a:tc>
                  <a:txBody>
                    <a:bodyPr/>
                    <a:lstStyle/>
                    <a:p>
                      <a:pPr algn="l" rtl="0" fontAlgn="b"/>
                      <a:r>
                        <a:rPr lang="en-US" sz="1300" b="0" i="0" u="none" strike="noStrike" dirty="0">
                          <a:solidFill>
                            <a:srgbClr val="47484A"/>
                          </a:solidFill>
                          <a:effectLst/>
                          <a:latin typeface="Arial" charset="0"/>
                        </a:rPr>
                        <a:t>Center for Tokamak Transients Simulations (CTTS) </a:t>
                      </a:r>
                    </a:p>
                  </a:txBody>
                  <a:tcPr marL="6350" marR="6350" marT="6350" marB="0"/>
                </a:tc>
                <a:tc>
                  <a:txBody>
                    <a:bodyPr/>
                    <a:lstStyle/>
                    <a:p>
                      <a:pPr algn="l" rtl="0" fontAlgn="b"/>
                      <a:r>
                        <a:rPr lang="en-US" sz="1300" b="0" i="0" u="none" strike="noStrike">
                          <a:solidFill>
                            <a:srgbClr val="47484A"/>
                          </a:solidFill>
                          <a:effectLst/>
                          <a:latin typeface="Arial" charset="0"/>
                        </a:rPr>
                        <a:t>S. Jardin</a:t>
                      </a:r>
                    </a:p>
                  </a:txBody>
                  <a:tcPr marL="6350" marR="6350" marT="6350" marB="0"/>
                </a:tc>
                <a:tc>
                  <a:txBody>
                    <a:bodyPr/>
                    <a:lstStyle/>
                    <a:p>
                      <a:pPr algn="l" rtl="0" fontAlgn="b"/>
                      <a:r>
                        <a:rPr lang="en-US" sz="1300" b="0" i="0" u="none" strike="noStrike">
                          <a:solidFill>
                            <a:srgbClr val="47484A"/>
                          </a:solidFill>
                          <a:effectLst/>
                          <a:latin typeface="Arial" charset="0"/>
                        </a:rPr>
                        <a:t>FES</a:t>
                      </a:r>
                    </a:p>
                  </a:txBody>
                  <a:tcPr marL="6350" marR="6350" marT="6350" marB="0"/>
                </a:tc>
                <a:tc>
                  <a:txBody>
                    <a:bodyPr/>
                    <a:lstStyle/>
                    <a:p>
                      <a:pPr algn="l" rtl="0" fontAlgn="b"/>
                      <a:r>
                        <a:rPr lang="en-US" sz="1300" b="0" i="0" u="none" strike="noStrike">
                          <a:solidFill>
                            <a:srgbClr val="47484A"/>
                          </a:solidFill>
                          <a:effectLst/>
                          <a:latin typeface="Arial" charset="0"/>
                        </a:rPr>
                        <a:t>Williams</a:t>
                      </a:r>
                    </a:p>
                  </a:txBody>
                  <a:tcPr marL="6350" marR="6350" marT="6350" marB="0"/>
                </a:tc>
              </a:tr>
              <a:tr h="164633">
                <a:tc>
                  <a:txBody>
                    <a:bodyPr/>
                    <a:lstStyle/>
                    <a:p>
                      <a:pPr algn="l" rtl="0" fontAlgn="b"/>
                      <a:r>
                        <a:rPr lang="en-US" sz="1300" b="0" i="0" u="none" strike="noStrike" dirty="0">
                          <a:solidFill>
                            <a:srgbClr val="47484A"/>
                          </a:solidFill>
                          <a:effectLst/>
                          <a:latin typeface="Arial" charset="0"/>
                        </a:rPr>
                        <a:t>Integrated Simulation of Energetic Particles in Burning Plasmas (ISEP)</a:t>
                      </a:r>
                    </a:p>
                  </a:txBody>
                  <a:tcPr marL="6350" marR="6350" marT="6350" marB="0"/>
                </a:tc>
                <a:tc>
                  <a:txBody>
                    <a:bodyPr/>
                    <a:lstStyle/>
                    <a:p>
                      <a:pPr algn="l" rtl="0" fontAlgn="b"/>
                      <a:r>
                        <a:rPr lang="en-US" sz="1300" b="0" i="0" u="none" strike="noStrike">
                          <a:solidFill>
                            <a:srgbClr val="47484A"/>
                          </a:solidFill>
                          <a:effectLst/>
                          <a:latin typeface="Arial" charset="0"/>
                        </a:rPr>
                        <a:t>Z. Lin</a:t>
                      </a:r>
                    </a:p>
                  </a:txBody>
                  <a:tcPr marL="6350" marR="6350" marT="6350" marB="0"/>
                </a:tc>
                <a:tc>
                  <a:txBody>
                    <a:bodyPr/>
                    <a:lstStyle/>
                    <a:p>
                      <a:pPr algn="l" rtl="0" fontAlgn="b"/>
                      <a:r>
                        <a:rPr lang="en-US" sz="1300" b="0" i="0" u="none" strike="noStrike">
                          <a:solidFill>
                            <a:srgbClr val="47484A"/>
                          </a:solidFill>
                          <a:effectLst/>
                          <a:latin typeface="Arial" charset="0"/>
                        </a:rPr>
                        <a:t>FES</a:t>
                      </a:r>
                    </a:p>
                  </a:txBody>
                  <a:tcPr marL="6350" marR="6350" marT="6350" marB="0"/>
                </a:tc>
                <a:tc>
                  <a:txBody>
                    <a:bodyPr/>
                    <a:lstStyle/>
                    <a:p>
                      <a:pPr algn="l" rtl="0" fontAlgn="b"/>
                      <a:r>
                        <a:rPr lang="en-US" sz="1300" b="0" i="0" u="none" strike="noStrike">
                          <a:solidFill>
                            <a:srgbClr val="47484A"/>
                          </a:solidFill>
                          <a:effectLst/>
                          <a:latin typeface="Arial" charset="0"/>
                        </a:rPr>
                        <a:t>Williams, Klasky, Pugmire</a:t>
                      </a:r>
                    </a:p>
                  </a:txBody>
                  <a:tcPr marL="6350" marR="6350" marT="6350" marB="0"/>
                </a:tc>
              </a:tr>
              <a:tr h="182913">
                <a:tc>
                  <a:txBody>
                    <a:bodyPr/>
                    <a:lstStyle/>
                    <a:p>
                      <a:pPr algn="l" rtl="0" fontAlgn="b"/>
                      <a:r>
                        <a:rPr lang="en-US" sz="1300" b="0" i="0" u="none" strike="noStrike">
                          <a:solidFill>
                            <a:srgbClr val="47484A"/>
                          </a:solidFill>
                          <a:effectLst/>
                          <a:latin typeface="Arial" charset="0"/>
                        </a:rPr>
                        <a:t>High-fidelity Boundary Plasma Simulation (HBPS)</a:t>
                      </a:r>
                    </a:p>
                  </a:txBody>
                  <a:tcPr marL="6350" marR="6350" marT="6350" marB="0"/>
                </a:tc>
                <a:tc>
                  <a:txBody>
                    <a:bodyPr/>
                    <a:lstStyle/>
                    <a:p>
                      <a:pPr algn="l" rtl="0" fontAlgn="b"/>
                      <a:r>
                        <a:rPr lang="en-US" sz="1300" b="0" i="0" u="none" strike="noStrike">
                          <a:solidFill>
                            <a:srgbClr val="47484A"/>
                          </a:solidFill>
                          <a:effectLst/>
                          <a:latin typeface="Arial" charset="0"/>
                        </a:rPr>
                        <a:t>C. S. Chang</a:t>
                      </a:r>
                    </a:p>
                  </a:txBody>
                  <a:tcPr marL="6350" marR="6350" marT="6350" marB="0"/>
                </a:tc>
                <a:tc>
                  <a:txBody>
                    <a:bodyPr/>
                    <a:lstStyle/>
                    <a:p>
                      <a:pPr algn="l" rtl="0" fontAlgn="b"/>
                      <a:r>
                        <a:rPr lang="en-US" sz="1300" b="0" i="0" u="none" strike="noStrike">
                          <a:solidFill>
                            <a:srgbClr val="47484A"/>
                          </a:solidFill>
                          <a:effectLst/>
                          <a:latin typeface="Arial" charset="0"/>
                        </a:rPr>
                        <a:t>FES</a:t>
                      </a:r>
                    </a:p>
                  </a:txBody>
                  <a:tcPr marL="6350" marR="6350" marT="6350" marB="0"/>
                </a:tc>
                <a:tc>
                  <a:txBody>
                    <a:bodyPr/>
                    <a:lstStyle/>
                    <a:p>
                      <a:pPr algn="l" rtl="0" fontAlgn="b"/>
                      <a:r>
                        <a:rPr lang="en-US" sz="1300" b="0" i="0" u="none" strike="noStrike">
                          <a:solidFill>
                            <a:srgbClr val="47484A"/>
                          </a:solidFill>
                          <a:effectLst/>
                          <a:latin typeface="Arial" charset="0"/>
                        </a:rPr>
                        <a:t>Klasky, Podhorszki</a:t>
                      </a:r>
                    </a:p>
                  </a:txBody>
                  <a:tcPr marL="6350" marR="6350" marT="6350" marB="0"/>
                </a:tc>
              </a:tr>
              <a:tr h="137682">
                <a:tc>
                  <a:txBody>
                    <a:bodyPr/>
                    <a:lstStyle/>
                    <a:p>
                      <a:pPr algn="l" rtl="0" fontAlgn="b"/>
                      <a:r>
                        <a:rPr lang="en-US" sz="1300" b="0" i="0" u="none" strike="noStrike">
                          <a:solidFill>
                            <a:srgbClr val="47484A"/>
                          </a:solidFill>
                          <a:effectLst/>
                          <a:latin typeface="Arial" charset="0"/>
                        </a:rPr>
                        <a:t>Tokamak Disruption Simulation</a:t>
                      </a:r>
                    </a:p>
                  </a:txBody>
                  <a:tcPr marL="6350" marR="6350" marT="6350" marB="0"/>
                </a:tc>
                <a:tc>
                  <a:txBody>
                    <a:bodyPr/>
                    <a:lstStyle/>
                    <a:p>
                      <a:pPr algn="l" rtl="0" fontAlgn="b"/>
                      <a:r>
                        <a:rPr lang="en-US" sz="1300" b="0" i="0" u="none" strike="noStrike">
                          <a:solidFill>
                            <a:srgbClr val="47484A"/>
                          </a:solidFill>
                          <a:effectLst/>
                          <a:latin typeface="Arial" charset="0"/>
                        </a:rPr>
                        <a:t>X. Tang</a:t>
                      </a:r>
                    </a:p>
                  </a:txBody>
                  <a:tcPr marL="6350" marR="6350" marT="6350" marB="0"/>
                </a:tc>
                <a:tc>
                  <a:txBody>
                    <a:bodyPr/>
                    <a:lstStyle/>
                    <a:p>
                      <a:pPr algn="l" rtl="0" fontAlgn="b"/>
                      <a:r>
                        <a:rPr lang="en-US" sz="1300" b="0" i="0" u="none" strike="noStrike">
                          <a:solidFill>
                            <a:srgbClr val="47484A"/>
                          </a:solidFill>
                          <a:effectLst/>
                          <a:latin typeface="Arial" charset="0"/>
                        </a:rPr>
                        <a:t>FES</a:t>
                      </a:r>
                    </a:p>
                  </a:txBody>
                  <a:tcPr marL="6350" marR="6350" marT="6350" marB="0"/>
                </a:tc>
                <a:tc>
                  <a:txBody>
                    <a:bodyPr/>
                    <a:lstStyle/>
                    <a:p>
                      <a:pPr algn="l" rtl="0" fontAlgn="b"/>
                      <a:r>
                        <a:rPr lang="en-US" sz="1300" b="0" i="0" u="none" strike="noStrike">
                          <a:solidFill>
                            <a:srgbClr val="47484A"/>
                          </a:solidFill>
                          <a:effectLst/>
                          <a:latin typeface="Arial" charset="0"/>
                        </a:rPr>
                        <a:t>Patchett</a:t>
                      </a:r>
                    </a:p>
                  </a:txBody>
                  <a:tcPr marL="6350" marR="6350" marT="6350" marB="0"/>
                </a:tc>
              </a:tr>
              <a:tr h="197834">
                <a:tc>
                  <a:txBody>
                    <a:bodyPr/>
                    <a:lstStyle/>
                    <a:p>
                      <a:pPr algn="l" rtl="0" fontAlgn="b"/>
                      <a:r>
                        <a:rPr lang="en-US" sz="1300" b="0" i="0" u="none" strike="noStrike">
                          <a:solidFill>
                            <a:srgbClr val="47484A"/>
                          </a:solidFill>
                          <a:effectLst/>
                          <a:latin typeface="Arial" charset="0"/>
                        </a:rPr>
                        <a:t>Inference at Extreme Scale</a:t>
                      </a:r>
                    </a:p>
                  </a:txBody>
                  <a:tcPr marL="6350" marR="6350" marT="6350" marB="0"/>
                </a:tc>
                <a:tc>
                  <a:txBody>
                    <a:bodyPr/>
                    <a:lstStyle/>
                    <a:p>
                      <a:pPr algn="l" rtl="0" fontAlgn="b"/>
                      <a:r>
                        <a:rPr lang="en-US" sz="1300" b="0" i="0" u="none" strike="noStrike">
                          <a:solidFill>
                            <a:srgbClr val="47484A"/>
                          </a:solidFill>
                          <a:effectLst/>
                          <a:latin typeface="Arial" charset="0"/>
                        </a:rPr>
                        <a:t>S. Habib</a:t>
                      </a:r>
                    </a:p>
                  </a:txBody>
                  <a:tcPr marL="6350" marR="6350" marT="6350" marB="0"/>
                </a:tc>
                <a:tc>
                  <a:txBody>
                    <a:bodyPr/>
                    <a:lstStyle/>
                    <a:p>
                      <a:pPr algn="l" rtl="0" fontAlgn="b"/>
                      <a:r>
                        <a:rPr lang="en-US" sz="1300" b="0" i="0" u="none" strike="noStrike">
                          <a:solidFill>
                            <a:srgbClr val="47484A"/>
                          </a:solidFill>
                          <a:effectLst/>
                          <a:latin typeface="Arial" charset="0"/>
                        </a:rPr>
                        <a:t>HEP</a:t>
                      </a:r>
                    </a:p>
                  </a:txBody>
                  <a:tcPr marL="6350" marR="6350" marT="6350" marB="0"/>
                </a:tc>
                <a:tc>
                  <a:txBody>
                    <a:bodyPr/>
                    <a:lstStyle/>
                    <a:p>
                      <a:pPr algn="l" rtl="0" fontAlgn="b"/>
                      <a:r>
                        <a:rPr lang="en-US" sz="1300" b="0" i="0" u="none" strike="noStrike">
                          <a:solidFill>
                            <a:srgbClr val="47484A"/>
                          </a:solidFill>
                          <a:effectLst/>
                          <a:latin typeface="Arial" charset="0"/>
                        </a:rPr>
                        <a:t>Yoo, Morozov, Balaprakash</a:t>
                      </a:r>
                    </a:p>
                  </a:txBody>
                  <a:tcPr marL="6350" marR="6350" marT="6350" marB="0"/>
                </a:tc>
              </a:tr>
              <a:tr h="75106">
                <a:tc>
                  <a:txBody>
                    <a:bodyPr/>
                    <a:lstStyle/>
                    <a:p>
                      <a:pPr algn="l" rtl="0" fontAlgn="ctr"/>
                      <a:r>
                        <a:rPr lang="en-US" sz="1300" b="0" i="0" u="none" strike="noStrike" dirty="0">
                          <a:solidFill>
                            <a:srgbClr val="47484A"/>
                          </a:solidFill>
                          <a:effectLst/>
                          <a:latin typeface="Arial" charset="0"/>
                        </a:rPr>
                        <a:t>HEP Data Analytics on HPC</a:t>
                      </a:r>
                    </a:p>
                  </a:txBody>
                  <a:tcPr marL="6350" marR="6350" marT="6350" marB="0"/>
                </a:tc>
                <a:tc>
                  <a:txBody>
                    <a:bodyPr/>
                    <a:lstStyle/>
                    <a:p>
                      <a:pPr algn="l" rtl="0" fontAlgn="b"/>
                      <a:r>
                        <a:rPr lang="en-US" sz="1300" b="0" i="0" u="none" strike="noStrike">
                          <a:solidFill>
                            <a:srgbClr val="47484A"/>
                          </a:solidFill>
                          <a:effectLst/>
                          <a:latin typeface="Arial" charset="0"/>
                        </a:rPr>
                        <a:t>J. Kowalkowski</a:t>
                      </a:r>
                    </a:p>
                  </a:txBody>
                  <a:tcPr marL="6350" marR="6350" marT="6350" marB="0"/>
                </a:tc>
                <a:tc>
                  <a:txBody>
                    <a:bodyPr/>
                    <a:lstStyle/>
                    <a:p>
                      <a:pPr algn="l" rtl="0" fontAlgn="b"/>
                      <a:r>
                        <a:rPr lang="en-US" sz="1300" b="0" i="0" u="none" strike="noStrike">
                          <a:solidFill>
                            <a:srgbClr val="47484A"/>
                          </a:solidFill>
                          <a:effectLst/>
                          <a:latin typeface="Arial" charset="0"/>
                        </a:rPr>
                        <a:t>HEP</a:t>
                      </a:r>
                    </a:p>
                  </a:txBody>
                  <a:tcPr marL="6350" marR="6350" marT="6350" marB="0"/>
                </a:tc>
                <a:tc>
                  <a:txBody>
                    <a:bodyPr/>
                    <a:lstStyle/>
                    <a:p>
                      <a:pPr algn="l" rtl="0" fontAlgn="b"/>
                      <a:r>
                        <a:rPr lang="en-US" sz="1300" b="0" i="0" u="none" strike="noStrike">
                          <a:solidFill>
                            <a:srgbClr val="47484A"/>
                          </a:solidFill>
                          <a:effectLst/>
                          <a:latin typeface="Arial" charset="0"/>
                        </a:rPr>
                        <a:t>Peterka, Ross</a:t>
                      </a:r>
                    </a:p>
                  </a:txBody>
                  <a:tcPr marL="6350" marR="6350" marT="6350" marB="0"/>
                </a:tc>
              </a:tr>
              <a:tr h="75881">
                <a:tc>
                  <a:txBody>
                    <a:bodyPr/>
                    <a:lstStyle/>
                    <a:p>
                      <a:pPr algn="l" rtl="0" fontAlgn="b"/>
                      <a:r>
                        <a:rPr lang="en-US" sz="1300" b="0" i="0" u="none" strike="noStrike">
                          <a:solidFill>
                            <a:srgbClr val="47484A"/>
                          </a:solidFill>
                          <a:effectLst/>
                          <a:latin typeface="Arial" charset="0"/>
                        </a:rPr>
                        <a:t>HPC Framework for Event Generation at Colliders</a:t>
                      </a:r>
                    </a:p>
                  </a:txBody>
                  <a:tcPr marL="6350" marR="6350" marT="6350" marB="0"/>
                </a:tc>
                <a:tc>
                  <a:txBody>
                    <a:bodyPr/>
                    <a:lstStyle/>
                    <a:p>
                      <a:pPr algn="l" rtl="0" fontAlgn="b"/>
                      <a:r>
                        <a:rPr lang="en-US" sz="1300" b="0" i="0" u="none" strike="noStrike">
                          <a:solidFill>
                            <a:srgbClr val="47484A"/>
                          </a:solidFill>
                          <a:effectLst/>
                          <a:latin typeface="Arial" charset="0"/>
                        </a:rPr>
                        <a:t>S. Hoeche</a:t>
                      </a:r>
                    </a:p>
                  </a:txBody>
                  <a:tcPr marL="6350" marR="6350" marT="6350" marB="0"/>
                </a:tc>
                <a:tc>
                  <a:txBody>
                    <a:bodyPr/>
                    <a:lstStyle/>
                    <a:p>
                      <a:pPr algn="l" rtl="0" fontAlgn="b"/>
                      <a:r>
                        <a:rPr lang="en-US" sz="1300" b="0" i="0" u="none" strike="noStrike">
                          <a:solidFill>
                            <a:srgbClr val="47484A"/>
                          </a:solidFill>
                          <a:effectLst/>
                          <a:latin typeface="Arial" charset="0"/>
                        </a:rPr>
                        <a:t>HEP</a:t>
                      </a:r>
                    </a:p>
                  </a:txBody>
                  <a:tcPr marL="6350" marR="6350" marT="6350" marB="0"/>
                </a:tc>
                <a:tc>
                  <a:txBody>
                    <a:bodyPr/>
                    <a:lstStyle/>
                    <a:p>
                      <a:pPr algn="l" rtl="0" fontAlgn="b"/>
                      <a:r>
                        <a:rPr lang="en-US" sz="1300" b="0" i="0" u="none" strike="noStrike">
                          <a:solidFill>
                            <a:srgbClr val="47484A"/>
                          </a:solidFill>
                          <a:effectLst/>
                          <a:latin typeface="Arial" charset="0"/>
                        </a:rPr>
                        <a:t>Hovland</a:t>
                      </a:r>
                    </a:p>
                  </a:txBody>
                  <a:tcPr marL="6350" marR="6350" marT="6350" marB="0"/>
                </a:tc>
              </a:tr>
              <a:tr h="182913">
                <a:tc>
                  <a:txBody>
                    <a:bodyPr/>
                    <a:lstStyle/>
                    <a:p>
                      <a:pPr algn="l" rtl="0" fontAlgn="b"/>
                      <a:r>
                        <a:rPr lang="en-US" sz="1300" b="0" i="0" u="none" strike="noStrike">
                          <a:solidFill>
                            <a:srgbClr val="47484A"/>
                          </a:solidFill>
                          <a:effectLst/>
                          <a:latin typeface="Arial" charset="0"/>
                        </a:rPr>
                        <a:t>HEP Event Reconstruction with Cutting Edge Computing Architectures</a:t>
                      </a:r>
                    </a:p>
                  </a:txBody>
                  <a:tcPr marL="6350" marR="6350" marT="6350" marB="0"/>
                </a:tc>
                <a:tc>
                  <a:txBody>
                    <a:bodyPr/>
                    <a:lstStyle/>
                    <a:p>
                      <a:pPr algn="l" rtl="0" fontAlgn="b"/>
                      <a:r>
                        <a:rPr lang="en-US" sz="1300" b="0" i="0" u="none" strike="noStrike">
                          <a:solidFill>
                            <a:srgbClr val="47484A"/>
                          </a:solidFill>
                          <a:effectLst/>
                          <a:latin typeface="Arial" charset="0"/>
                        </a:rPr>
                        <a:t>G. Cerati</a:t>
                      </a:r>
                    </a:p>
                  </a:txBody>
                  <a:tcPr marL="6350" marR="6350" marT="6350" marB="0"/>
                </a:tc>
                <a:tc>
                  <a:txBody>
                    <a:bodyPr/>
                    <a:lstStyle/>
                    <a:p>
                      <a:pPr algn="l" rtl="0" fontAlgn="b"/>
                      <a:r>
                        <a:rPr lang="en-US" sz="1300" b="0" i="0" u="none" strike="noStrike">
                          <a:solidFill>
                            <a:srgbClr val="47484A"/>
                          </a:solidFill>
                          <a:effectLst/>
                          <a:latin typeface="Arial" charset="0"/>
                        </a:rPr>
                        <a:t>HEP</a:t>
                      </a:r>
                    </a:p>
                  </a:txBody>
                  <a:tcPr marL="6350" marR="6350" marT="6350" marB="0"/>
                </a:tc>
                <a:tc>
                  <a:txBody>
                    <a:bodyPr/>
                    <a:lstStyle/>
                    <a:p>
                      <a:pPr algn="l" rtl="0" fontAlgn="b"/>
                      <a:r>
                        <a:rPr lang="en-US" sz="1300" b="0" i="0" u="none" strike="noStrike">
                          <a:solidFill>
                            <a:srgbClr val="47484A"/>
                          </a:solidFill>
                          <a:effectLst/>
                          <a:latin typeface="Arial" charset="0"/>
                        </a:rPr>
                        <a:t>Norris</a:t>
                      </a:r>
                    </a:p>
                  </a:txBody>
                  <a:tcPr marL="6350" marR="6350" marT="6350" marB="0"/>
                </a:tc>
              </a:tr>
              <a:tr h="201327">
                <a:tc>
                  <a:txBody>
                    <a:bodyPr/>
                    <a:lstStyle/>
                    <a:p>
                      <a:pPr algn="l" rtl="0" fontAlgn="b"/>
                      <a:r>
                        <a:rPr lang="en-US" sz="1300" b="0" i="0" u="none" strike="noStrike">
                          <a:solidFill>
                            <a:srgbClr val="47484A"/>
                          </a:solidFill>
                          <a:effectLst/>
                          <a:latin typeface="Arial" charset="0"/>
                        </a:rPr>
                        <a:t>Simulation of Fission Gas in Uranium Oxide Nuclear Fuel</a:t>
                      </a:r>
                    </a:p>
                  </a:txBody>
                  <a:tcPr marL="6350" marR="6350" marT="6350" marB="0"/>
                </a:tc>
                <a:tc>
                  <a:txBody>
                    <a:bodyPr/>
                    <a:lstStyle/>
                    <a:p>
                      <a:pPr algn="l" rtl="0" fontAlgn="b"/>
                      <a:r>
                        <a:rPr lang="en-US" sz="1300" b="0" i="0" u="none" strike="noStrike">
                          <a:solidFill>
                            <a:srgbClr val="47484A"/>
                          </a:solidFill>
                          <a:effectLst/>
                          <a:latin typeface="Arial" charset="0"/>
                        </a:rPr>
                        <a:t>D. Andersson</a:t>
                      </a:r>
                    </a:p>
                  </a:txBody>
                  <a:tcPr marL="6350" marR="6350" marT="6350" marB="0"/>
                </a:tc>
                <a:tc>
                  <a:txBody>
                    <a:bodyPr/>
                    <a:lstStyle/>
                    <a:p>
                      <a:pPr algn="l" rtl="0" fontAlgn="b"/>
                      <a:r>
                        <a:rPr lang="en-US" sz="1300" b="0" i="0" u="none" strike="noStrike">
                          <a:solidFill>
                            <a:srgbClr val="47484A"/>
                          </a:solidFill>
                          <a:effectLst/>
                          <a:latin typeface="Arial" charset="0"/>
                        </a:rPr>
                        <a:t>NE</a:t>
                      </a:r>
                    </a:p>
                  </a:txBody>
                  <a:tcPr marL="6350" marR="6350" marT="6350" marB="0"/>
                </a:tc>
                <a:tc>
                  <a:txBody>
                    <a:bodyPr/>
                    <a:lstStyle/>
                    <a:p>
                      <a:pPr algn="l" rtl="0" fontAlgn="b"/>
                      <a:r>
                        <a:rPr lang="en-US" sz="1300" b="0" i="0" u="none" strike="noStrike">
                          <a:solidFill>
                            <a:srgbClr val="47484A"/>
                          </a:solidFill>
                          <a:effectLst/>
                          <a:latin typeface="Arial" charset="0"/>
                        </a:rPr>
                        <a:t>Bernholdt, Roth</a:t>
                      </a:r>
                    </a:p>
                  </a:txBody>
                  <a:tcPr marL="6350" marR="6350" marT="6350" marB="0"/>
                </a:tc>
              </a:tr>
              <a:tr h="201327">
                <a:tc>
                  <a:txBody>
                    <a:bodyPr/>
                    <a:lstStyle/>
                    <a:p>
                      <a:pPr algn="l" rtl="0" fontAlgn="b"/>
                      <a:r>
                        <a:rPr lang="en-US" sz="1300" b="0" i="0" u="none" strike="noStrike">
                          <a:solidFill>
                            <a:srgbClr val="47484A"/>
                          </a:solidFill>
                          <a:effectLst/>
                          <a:latin typeface="Arial" charset="0"/>
                        </a:rPr>
                        <a:t>Towards Exascale Astrophysics of Mergers and SuperNova</a:t>
                      </a:r>
                    </a:p>
                  </a:txBody>
                  <a:tcPr marL="6350" marR="6350" marT="6350" marB="0"/>
                </a:tc>
                <a:tc>
                  <a:txBody>
                    <a:bodyPr/>
                    <a:lstStyle/>
                    <a:p>
                      <a:pPr algn="l" rtl="0" fontAlgn="b"/>
                      <a:r>
                        <a:rPr lang="en-US" sz="1300" b="0" i="0" u="none" strike="noStrike">
                          <a:solidFill>
                            <a:srgbClr val="47484A"/>
                          </a:solidFill>
                          <a:effectLst/>
                          <a:latin typeface="Arial" charset="0"/>
                        </a:rPr>
                        <a:t>W. R. Hix</a:t>
                      </a:r>
                    </a:p>
                  </a:txBody>
                  <a:tcPr marL="6350" marR="6350" marT="6350" marB="0"/>
                </a:tc>
                <a:tc>
                  <a:txBody>
                    <a:bodyPr/>
                    <a:lstStyle/>
                    <a:p>
                      <a:pPr algn="l" rtl="0" fontAlgn="b"/>
                      <a:r>
                        <a:rPr lang="en-US" sz="1300" b="0" i="0" u="none" strike="noStrike">
                          <a:solidFill>
                            <a:srgbClr val="47484A"/>
                          </a:solidFill>
                          <a:effectLst/>
                          <a:latin typeface="Arial" charset="0"/>
                        </a:rPr>
                        <a:t>NP</a:t>
                      </a:r>
                    </a:p>
                  </a:txBody>
                  <a:tcPr marL="6350" marR="6350" marT="6350" marB="0"/>
                </a:tc>
                <a:tc>
                  <a:txBody>
                    <a:bodyPr/>
                    <a:lstStyle/>
                    <a:p>
                      <a:pPr algn="l" rtl="0" fontAlgn="b"/>
                      <a:r>
                        <a:rPr lang="en-US" sz="1300" b="0" i="0" u="none" strike="noStrike">
                          <a:solidFill>
                            <a:srgbClr val="47484A"/>
                          </a:solidFill>
                          <a:effectLst/>
                          <a:latin typeface="Arial" charset="0"/>
                        </a:rPr>
                        <a:t>Dubey</a:t>
                      </a:r>
                    </a:p>
                  </a:txBody>
                  <a:tcPr marL="6350" marR="6350" marT="6350" marB="0"/>
                </a:tc>
              </a:tr>
              <a:tr h="201327">
                <a:tc>
                  <a:txBody>
                    <a:bodyPr/>
                    <a:lstStyle/>
                    <a:p>
                      <a:pPr algn="l" rtl="0" fontAlgn="b"/>
                      <a:r>
                        <a:rPr lang="en-US" sz="1300" b="0" i="0" u="none" strike="noStrike">
                          <a:solidFill>
                            <a:srgbClr val="47484A"/>
                          </a:solidFill>
                          <a:effectLst/>
                          <a:latin typeface="Arial" charset="0"/>
                        </a:rPr>
                        <a:t>Nuclear Low Energy Initiative (NUCLEI)</a:t>
                      </a:r>
                    </a:p>
                  </a:txBody>
                  <a:tcPr marL="6350" marR="6350" marT="6350" marB="0"/>
                </a:tc>
                <a:tc>
                  <a:txBody>
                    <a:bodyPr/>
                    <a:lstStyle/>
                    <a:p>
                      <a:pPr algn="l" rtl="0" fontAlgn="b"/>
                      <a:r>
                        <a:rPr lang="en-US" sz="1300" b="0" i="0" u="none" strike="noStrike">
                          <a:solidFill>
                            <a:srgbClr val="47484A"/>
                          </a:solidFill>
                          <a:effectLst/>
                          <a:latin typeface="Arial" charset="0"/>
                        </a:rPr>
                        <a:t>J. Carlson</a:t>
                      </a:r>
                    </a:p>
                  </a:txBody>
                  <a:tcPr marL="6350" marR="6350" marT="6350" marB="0"/>
                </a:tc>
                <a:tc>
                  <a:txBody>
                    <a:bodyPr/>
                    <a:lstStyle/>
                    <a:p>
                      <a:pPr algn="l" rtl="0" fontAlgn="b"/>
                      <a:r>
                        <a:rPr lang="en-US" sz="1300" b="0" i="0" u="none" strike="noStrike">
                          <a:solidFill>
                            <a:srgbClr val="47484A"/>
                          </a:solidFill>
                          <a:effectLst/>
                          <a:latin typeface="Arial" charset="0"/>
                        </a:rPr>
                        <a:t>NP</a:t>
                      </a:r>
                    </a:p>
                  </a:txBody>
                  <a:tcPr marL="6350" marR="6350" marT="6350" marB="0"/>
                </a:tc>
                <a:tc>
                  <a:txBody>
                    <a:bodyPr/>
                    <a:lstStyle/>
                    <a:p>
                      <a:pPr algn="l" rtl="0" fontAlgn="b"/>
                      <a:r>
                        <a:rPr lang="en-US" sz="1300" b="0" i="0" u="none" strike="noStrike" dirty="0">
                          <a:solidFill>
                            <a:srgbClr val="47484A"/>
                          </a:solidFill>
                          <a:effectLst/>
                          <a:latin typeface="Arial" charset="0"/>
                        </a:rPr>
                        <a:t>Norris</a:t>
                      </a:r>
                    </a:p>
                  </a:txBody>
                  <a:tcPr marL="6350" marR="6350" marT="6350" marB="0"/>
                </a:tc>
              </a:tr>
            </a:tbl>
          </a:graphicData>
        </a:graphic>
      </p:graphicFrame>
      <p:sp>
        <p:nvSpPr>
          <p:cNvPr id="2" name="Title 1"/>
          <p:cNvSpPr>
            <a:spLocks noGrp="1"/>
          </p:cNvSpPr>
          <p:nvPr>
            <p:ph type="title"/>
          </p:nvPr>
        </p:nvSpPr>
        <p:spPr>
          <a:xfrm>
            <a:off x="382420" y="119706"/>
            <a:ext cx="6100761" cy="621711"/>
          </a:xfrm>
        </p:spPr>
        <p:txBody>
          <a:bodyPr/>
          <a:lstStyle/>
          <a:p>
            <a:r>
              <a:rPr lang="en-US" sz="2800" dirty="0" smtClean="0"/>
              <a:t>SciDAC-4 Partnership Connections</a:t>
            </a:r>
            <a:br>
              <a:rPr lang="en-US" sz="2800" dirty="0" smtClean="0"/>
            </a:br>
            <a:endParaRPr lang="en-US" sz="1400" dirty="0"/>
          </a:p>
        </p:txBody>
      </p:sp>
    </p:spTree>
    <p:extLst>
      <p:ext uri="{BB962C8B-B14F-4D97-AF65-F5344CB8AC3E}">
        <p14:creationId xmlns:p14="http://schemas.microsoft.com/office/powerpoint/2010/main" val="1563541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059" y="114151"/>
            <a:ext cx="8372901" cy="621711"/>
          </a:xfrm>
        </p:spPr>
        <p:txBody>
          <a:bodyPr/>
          <a:lstStyle/>
          <a:p>
            <a:r>
              <a:rPr lang="en-US" sz="2800" dirty="0" smtClean="0"/>
              <a:t>SciDAC-4 Coordination Committee</a:t>
            </a:r>
            <a:endParaRPr lang="en-US" sz="2800" dirty="0"/>
          </a:p>
        </p:txBody>
      </p:sp>
      <p:sp>
        <p:nvSpPr>
          <p:cNvPr id="3" name="Content Placeholder 2"/>
          <p:cNvSpPr>
            <a:spLocks noGrp="1"/>
          </p:cNvSpPr>
          <p:nvPr>
            <p:ph idx="1"/>
          </p:nvPr>
        </p:nvSpPr>
        <p:spPr>
          <a:xfrm>
            <a:off x="457201" y="988216"/>
            <a:ext cx="8372901" cy="1507250"/>
          </a:xfrm>
        </p:spPr>
        <p:txBody>
          <a:bodyPr/>
          <a:lstStyle/>
          <a:p>
            <a:r>
              <a:rPr lang="en-US" b="1" dirty="0" smtClean="0"/>
              <a:t>Goals:</a:t>
            </a:r>
          </a:p>
          <a:p>
            <a:pPr lvl="1"/>
            <a:r>
              <a:rPr lang="en-US" b="1" dirty="0" smtClean="0"/>
              <a:t>Facilitate interactions between </a:t>
            </a:r>
            <a:r>
              <a:rPr lang="en-US" b="1" dirty="0" err="1" smtClean="0"/>
              <a:t>SciDAC</a:t>
            </a:r>
            <a:r>
              <a:rPr lang="en-US" b="1" dirty="0" smtClean="0"/>
              <a:t> Institutes and Partnerships, </a:t>
            </a:r>
            <a:br>
              <a:rPr lang="en-US" b="1" dirty="0" smtClean="0"/>
            </a:br>
            <a:r>
              <a:rPr lang="en-US" b="1" dirty="0" smtClean="0"/>
              <a:t>and with broader science community</a:t>
            </a:r>
          </a:p>
          <a:p>
            <a:pPr lvl="1"/>
            <a:r>
              <a:rPr lang="en-US" b="1" dirty="0" smtClean="0"/>
              <a:t>Assess emerging needs across </a:t>
            </a:r>
            <a:r>
              <a:rPr lang="en-US" b="1" dirty="0" err="1" smtClean="0"/>
              <a:t>SciDAC</a:t>
            </a:r>
            <a:r>
              <a:rPr lang="en-US" b="1" dirty="0" smtClean="0"/>
              <a:t> science teams</a:t>
            </a:r>
          </a:p>
          <a:p>
            <a:r>
              <a:rPr lang="en-US" dirty="0" smtClean="0"/>
              <a:t>Committee:</a:t>
            </a:r>
            <a:endParaRPr lang="en-US" dirty="0"/>
          </a:p>
        </p:txBody>
      </p:sp>
      <p:sp>
        <p:nvSpPr>
          <p:cNvPr id="5" name="Text Placeholder 3"/>
          <p:cNvSpPr>
            <a:spLocks noGrp="1"/>
          </p:cNvSpPr>
          <p:nvPr>
            <p:ph type="body" sz="quarter" idx="12"/>
          </p:nvPr>
        </p:nvSpPr>
        <p:spPr>
          <a:xfrm>
            <a:off x="407773" y="503283"/>
            <a:ext cx="8372901" cy="374786"/>
          </a:xfrm>
        </p:spPr>
        <p:txBody>
          <a:bodyPr/>
          <a:lstStyle/>
          <a:p>
            <a:pPr>
              <a:lnSpc>
                <a:spcPct val="100000"/>
              </a:lnSpc>
              <a:defRPr/>
            </a:pPr>
            <a:r>
              <a:rPr lang="en-US" dirty="0"/>
              <a:t>First meeting December </a:t>
            </a:r>
            <a:r>
              <a:rPr lang="en-US" dirty="0" smtClean="0"/>
              <a:t>7</a:t>
            </a:r>
            <a:r>
              <a:rPr lang="en-US" baseline="30000" dirty="0" smtClean="0"/>
              <a:t>th</a:t>
            </a:r>
            <a:r>
              <a:rPr lang="en-US" dirty="0" smtClean="0"/>
              <a:t>, 2017</a:t>
            </a:r>
            <a:endParaRPr lang="en-US" dirty="0"/>
          </a:p>
        </p:txBody>
      </p:sp>
      <p:sp>
        <p:nvSpPr>
          <p:cNvPr id="4" name="Content Placeholder 2"/>
          <p:cNvSpPr txBox="1">
            <a:spLocks/>
          </p:cNvSpPr>
          <p:nvPr/>
        </p:nvSpPr>
        <p:spPr>
          <a:xfrm>
            <a:off x="965199" y="2495465"/>
            <a:ext cx="4372920" cy="2486851"/>
          </a:xfrm>
          <a:prstGeom prst="rect">
            <a:avLst/>
          </a:prstGeom>
        </p:spPr>
        <p:txBody>
          <a:bodyPr vert="horz" lIns="0" tIns="0" rIns="0" bIns="45720" numCol="1"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
              </a:spcBef>
              <a:buNone/>
            </a:pPr>
            <a:r>
              <a:rPr lang="en-US" sz="1600" dirty="0"/>
              <a:t>Rob Ross (ANL, RAPIDS lead, chair)</a:t>
            </a:r>
          </a:p>
          <a:p>
            <a:pPr marL="0" indent="0">
              <a:spcBef>
                <a:spcPts val="300"/>
              </a:spcBef>
              <a:buNone/>
            </a:pPr>
            <a:r>
              <a:rPr lang="en-US" sz="1600" dirty="0"/>
              <a:t>Lori </a:t>
            </a:r>
            <a:r>
              <a:rPr lang="en-US" sz="1600" dirty="0" err="1"/>
              <a:t>Diachin</a:t>
            </a:r>
            <a:r>
              <a:rPr lang="en-US" sz="1600" dirty="0"/>
              <a:t> (LLNL, </a:t>
            </a:r>
            <a:r>
              <a:rPr lang="en-US" sz="1600" dirty="0" err="1"/>
              <a:t>FASTMath</a:t>
            </a:r>
            <a:r>
              <a:rPr lang="en-US" sz="1600" dirty="0"/>
              <a:t> lead)</a:t>
            </a:r>
          </a:p>
          <a:p>
            <a:pPr marL="0" indent="0">
              <a:spcBef>
                <a:spcPts val="300"/>
              </a:spcBef>
              <a:buNone/>
            </a:pPr>
            <a:r>
              <a:rPr lang="en-US" sz="1600" dirty="0" smtClean="0"/>
              <a:t>Katherine Evans (ORNL, BER POC)</a:t>
            </a:r>
          </a:p>
          <a:p>
            <a:pPr marL="0" indent="0">
              <a:spcBef>
                <a:spcPts val="300"/>
              </a:spcBef>
              <a:buNone/>
            </a:pPr>
            <a:r>
              <a:rPr lang="en-US" sz="1600" dirty="0" smtClean="0"/>
              <a:t>Teresa Head-Gordon (LBNL, BES POC)</a:t>
            </a:r>
          </a:p>
          <a:p>
            <a:pPr marL="0" indent="0">
              <a:spcBef>
                <a:spcPts val="300"/>
              </a:spcBef>
              <a:buNone/>
            </a:pPr>
            <a:r>
              <a:rPr lang="en-US" sz="1600" dirty="0" smtClean="0"/>
              <a:t>David </a:t>
            </a:r>
            <a:r>
              <a:rPr lang="en-US" sz="1600" dirty="0"/>
              <a:t>Hatch (U. Texas-Austin, FES POC)</a:t>
            </a:r>
          </a:p>
          <a:p>
            <a:pPr marL="0" indent="0">
              <a:spcBef>
                <a:spcPts val="300"/>
              </a:spcBef>
              <a:buNone/>
            </a:pPr>
            <a:r>
              <a:rPr lang="en-US" sz="1600" dirty="0" smtClean="0"/>
              <a:t>Jim Amundson (FNAL, HEP POC)</a:t>
            </a:r>
          </a:p>
          <a:p>
            <a:pPr marL="0" indent="0">
              <a:spcBef>
                <a:spcPts val="300"/>
              </a:spcBef>
              <a:buNone/>
            </a:pPr>
            <a:r>
              <a:rPr lang="en-US" sz="1600" dirty="0" smtClean="0"/>
              <a:t>Brian </a:t>
            </a:r>
            <a:r>
              <a:rPr lang="en-US" sz="1600"/>
              <a:t>Wirth </a:t>
            </a:r>
            <a:r>
              <a:rPr lang="en-US" sz="1600" smtClean="0"/>
              <a:t>(UTK-ORNL, </a:t>
            </a:r>
            <a:r>
              <a:rPr lang="en-US" sz="1600" dirty="0"/>
              <a:t>NE POC)</a:t>
            </a:r>
          </a:p>
          <a:p>
            <a:pPr marL="0" indent="0">
              <a:spcBef>
                <a:spcPts val="300"/>
              </a:spcBef>
              <a:buNone/>
            </a:pPr>
            <a:r>
              <a:rPr lang="en-US" sz="1600" dirty="0" smtClean="0"/>
              <a:t>Martin </a:t>
            </a:r>
            <a:r>
              <a:rPr lang="en-US" sz="1600" dirty="0"/>
              <a:t>Savage </a:t>
            </a:r>
            <a:r>
              <a:rPr lang="en-US" sz="1600" dirty="0" smtClean="0"/>
              <a:t>(INT &amp; U</a:t>
            </a:r>
            <a:r>
              <a:rPr lang="en-US" sz="1600" dirty="0"/>
              <a:t>. Washington, NP POC</a:t>
            </a:r>
            <a:r>
              <a:rPr lang="en-US" sz="1600" dirty="0" smtClean="0"/>
              <a:t>)</a:t>
            </a:r>
            <a:endParaRPr lang="en-US" sz="1600" dirty="0"/>
          </a:p>
        </p:txBody>
      </p:sp>
      <p:sp>
        <p:nvSpPr>
          <p:cNvPr id="6" name="Content Placeholder 2"/>
          <p:cNvSpPr txBox="1">
            <a:spLocks/>
          </p:cNvSpPr>
          <p:nvPr/>
        </p:nvSpPr>
        <p:spPr>
          <a:xfrm>
            <a:off x="5479536" y="2495464"/>
            <a:ext cx="2848920" cy="2287251"/>
          </a:xfrm>
          <a:prstGeom prst="rect">
            <a:avLst/>
          </a:prstGeom>
        </p:spPr>
        <p:txBody>
          <a:bodyPr vert="horz" lIns="0" tIns="0" rIns="0" bIns="45720" numCol="1"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
              </a:spcBef>
              <a:buNone/>
            </a:pPr>
            <a:r>
              <a:rPr lang="en-US" sz="1600" dirty="0" smtClean="0"/>
              <a:t>Randall </a:t>
            </a:r>
            <a:r>
              <a:rPr lang="en-US" sz="1600" dirty="0" err="1"/>
              <a:t>Laviolette</a:t>
            </a:r>
            <a:r>
              <a:rPr lang="en-US" sz="1600" dirty="0"/>
              <a:t> (ASCR)</a:t>
            </a:r>
          </a:p>
          <a:p>
            <a:pPr marL="0" indent="0">
              <a:spcBef>
                <a:spcPts val="300"/>
              </a:spcBef>
              <a:buNone/>
            </a:pPr>
            <a:r>
              <a:rPr lang="en-US" sz="1600" dirty="0" err="1"/>
              <a:t>Ceren</a:t>
            </a:r>
            <a:r>
              <a:rPr lang="en-US" sz="1600" dirty="0"/>
              <a:t> </a:t>
            </a:r>
            <a:r>
              <a:rPr lang="en-US" sz="1600" dirty="0" err="1"/>
              <a:t>Susut</a:t>
            </a:r>
            <a:r>
              <a:rPr lang="en-US" sz="1600" dirty="0"/>
              <a:t>-Bennett (ASCR)</a:t>
            </a:r>
          </a:p>
          <a:p>
            <a:pPr marL="0" indent="0">
              <a:spcBef>
                <a:spcPts val="300"/>
              </a:spcBef>
              <a:buNone/>
            </a:pPr>
            <a:r>
              <a:rPr lang="en-US" sz="1600" dirty="0" smtClean="0"/>
              <a:t>Dorothy </a:t>
            </a:r>
            <a:r>
              <a:rPr lang="en-US" sz="1600" dirty="0"/>
              <a:t>Koch (BER)</a:t>
            </a:r>
          </a:p>
          <a:p>
            <a:pPr marL="0" indent="0">
              <a:spcBef>
                <a:spcPts val="300"/>
              </a:spcBef>
              <a:buNone/>
            </a:pPr>
            <a:r>
              <a:rPr lang="en-US" sz="1600" dirty="0" smtClean="0"/>
              <a:t>Jim </a:t>
            </a:r>
            <a:r>
              <a:rPr lang="en-US" sz="1600" dirty="0"/>
              <a:t>Davenport (</a:t>
            </a:r>
            <a:r>
              <a:rPr lang="en-US" sz="1600" dirty="0" smtClean="0"/>
              <a:t>BES)</a:t>
            </a:r>
            <a:endParaRPr lang="en-US" sz="1600" dirty="0"/>
          </a:p>
          <a:p>
            <a:pPr marL="0" indent="0">
              <a:spcBef>
                <a:spcPts val="300"/>
              </a:spcBef>
              <a:buNone/>
            </a:pPr>
            <a:r>
              <a:rPr lang="en-US" sz="1600" dirty="0" smtClean="0"/>
              <a:t>John </a:t>
            </a:r>
            <a:r>
              <a:rPr lang="en-US" sz="1600" dirty="0" err="1"/>
              <a:t>Mandrekas</a:t>
            </a:r>
            <a:r>
              <a:rPr lang="en-US" sz="1600" dirty="0"/>
              <a:t> (FES)</a:t>
            </a:r>
          </a:p>
          <a:p>
            <a:pPr marL="0" indent="0">
              <a:spcBef>
                <a:spcPts val="300"/>
              </a:spcBef>
              <a:buNone/>
            </a:pPr>
            <a:r>
              <a:rPr lang="en-US" sz="1600" dirty="0" err="1" smtClean="0"/>
              <a:t>Lali</a:t>
            </a:r>
            <a:r>
              <a:rPr lang="en-US" sz="1600" dirty="0" smtClean="0"/>
              <a:t> Chatterjee (HEP)</a:t>
            </a:r>
          </a:p>
          <a:p>
            <a:pPr marL="0" indent="0">
              <a:spcBef>
                <a:spcPts val="300"/>
              </a:spcBef>
              <a:buNone/>
            </a:pPr>
            <a:r>
              <a:rPr lang="en-US" sz="1600" dirty="0" smtClean="0"/>
              <a:t>Dan Funk (NE)</a:t>
            </a:r>
          </a:p>
          <a:p>
            <a:pPr marL="0" indent="0">
              <a:spcBef>
                <a:spcPts val="300"/>
              </a:spcBef>
              <a:buNone/>
            </a:pPr>
            <a:r>
              <a:rPr lang="en-US" sz="1600" dirty="0" smtClean="0"/>
              <a:t>Ted Barnes (NP)</a:t>
            </a:r>
          </a:p>
        </p:txBody>
      </p:sp>
      <p:sp>
        <p:nvSpPr>
          <p:cNvPr id="7" name="Content Placeholder 2"/>
          <p:cNvSpPr txBox="1">
            <a:spLocks/>
          </p:cNvSpPr>
          <p:nvPr/>
        </p:nvSpPr>
        <p:spPr>
          <a:xfrm>
            <a:off x="5236778" y="2156612"/>
            <a:ext cx="1552831" cy="407173"/>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DOE:</a:t>
            </a:r>
            <a:endParaRPr lang="en-US" dirty="0"/>
          </a:p>
        </p:txBody>
      </p:sp>
    </p:spTree>
    <p:extLst>
      <p:ext uri="{BB962C8B-B14F-4D97-AF65-F5344CB8AC3E}">
        <p14:creationId xmlns:p14="http://schemas.microsoft.com/office/powerpoint/2010/main" val="36147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to the RAPIDS Team</a:t>
            </a:r>
            <a:endParaRPr lang="en-US" dirty="0"/>
          </a:p>
        </p:txBody>
      </p:sp>
      <p:sp>
        <p:nvSpPr>
          <p:cNvPr id="3" name="Content Placeholder 2"/>
          <p:cNvSpPr>
            <a:spLocks noGrp="1"/>
          </p:cNvSpPr>
          <p:nvPr>
            <p:ph idx="1"/>
          </p:nvPr>
        </p:nvSpPr>
        <p:spPr>
          <a:xfrm>
            <a:off x="1999093" y="829007"/>
            <a:ext cx="2223369" cy="323387"/>
          </a:xfrm>
        </p:spPr>
        <p:txBody>
          <a:bodyPr bIns="0"/>
          <a:lstStyle/>
          <a:p>
            <a:pPr marL="0" indent="0">
              <a:buNone/>
            </a:pPr>
            <a:r>
              <a:rPr lang="en-US" dirty="0" smtClean="0"/>
              <a:t>Rob Ross (Director)</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75169" y="2635722"/>
            <a:ext cx="805629" cy="526095"/>
          </a:xfrm>
          <a:prstGeom prst="rect">
            <a:avLst/>
          </a:prstGeom>
        </p:spPr>
      </p:pic>
      <p:pic>
        <p:nvPicPr>
          <p:cNvPr id="7" name="Picture 19"/>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60870" y="1320625"/>
            <a:ext cx="747956" cy="669031"/>
          </a:xfrm>
          <a:prstGeom prst="rect">
            <a:avLst/>
          </a:prstGeom>
          <a:noFill/>
          <a:ln w="9525">
            <a:noFill/>
            <a:miter lim="800000"/>
            <a:headEnd/>
            <a:tailEnd/>
          </a:ln>
        </p:spPr>
      </p:pic>
      <p:pic>
        <p:nvPicPr>
          <p:cNvPr id="8" name="Picture 7"/>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19220" y="726631"/>
            <a:ext cx="1231253" cy="503715"/>
          </a:xfrm>
          <a:prstGeom prst="rect">
            <a:avLst/>
          </a:prstGeom>
        </p:spPr>
      </p:pic>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119268" y="2036507"/>
            <a:ext cx="917432" cy="494572"/>
          </a:xfrm>
          <a:prstGeom prst="rect">
            <a:avLst/>
          </a:prstGeom>
        </p:spPr>
      </p:pic>
      <p:pic>
        <p:nvPicPr>
          <p:cNvPr id="10" name="Picture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61604" y="2172144"/>
            <a:ext cx="946484" cy="362833"/>
          </a:xfrm>
          <a:prstGeom prst="rect">
            <a:avLst/>
          </a:prstGeom>
        </p:spPr>
      </p:pic>
      <p:pic>
        <p:nvPicPr>
          <p:cNvPr id="11" name="Picture 10"/>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082212" y="772177"/>
            <a:ext cx="991544" cy="479524"/>
          </a:xfrm>
          <a:prstGeom prst="rect">
            <a:avLst/>
          </a:prstGeom>
        </p:spPr>
      </p:pic>
      <p:pic>
        <p:nvPicPr>
          <p:cNvPr id="12" name="Picture 11"/>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745063" y="3975299"/>
            <a:ext cx="979569" cy="255234"/>
          </a:xfrm>
          <a:prstGeom prst="rect">
            <a:avLst/>
          </a:prstGeom>
        </p:spPr>
      </p:pic>
      <p:pic>
        <p:nvPicPr>
          <p:cNvPr id="13" name="Picture 1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560694" y="4518738"/>
            <a:ext cx="1348306" cy="238074"/>
          </a:xfrm>
          <a:prstGeom prst="rect">
            <a:avLst/>
          </a:prstGeom>
        </p:spPr>
      </p:pic>
      <p:pic>
        <p:nvPicPr>
          <p:cNvPr id="14" name="Picture 13"/>
          <p:cNvPicPr>
            <a:picLocks noChangeAspect="1"/>
          </p:cNvPicPr>
          <p:nvPr userDrawn="1"/>
        </p:nvPicPr>
        <p:blipFill rotWithShape="1">
          <a:blip r:embed="rId11" cstate="screen">
            <a:extLst>
              <a:ext uri="{28A0092B-C50C-407E-A947-70E740481C1C}">
                <a14:useLocalDpi xmlns:a14="http://schemas.microsoft.com/office/drawing/2010/main"/>
              </a:ext>
            </a:extLst>
          </a:blip>
          <a:srcRect/>
          <a:stretch/>
        </p:blipFill>
        <p:spPr>
          <a:xfrm>
            <a:off x="5130162" y="4507791"/>
            <a:ext cx="895644" cy="280917"/>
          </a:xfrm>
          <a:prstGeom prst="rect">
            <a:avLst/>
          </a:prstGeom>
        </p:spPr>
      </p:pic>
      <p:pic>
        <p:nvPicPr>
          <p:cNvPr id="15" name="Picture 14"/>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343830" y="3331779"/>
            <a:ext cx="468306" cy="594216"/>
          </a:xfrm>
          <a:prstGeom prst="rect">
            <a:avLst/>
          </a:prstGeom>
        </p:spPr>
      </p:pic>
      <p:pic>
        <p:nvPicPr>
          <p:cNvPr id="16" name="Picture 15"/>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40680" y="2660146"/>
            <a:ext cx="988336" cy="471839"/>
          </a:xfrm>
          <a:prstGeom prst="rect">
            <a:avLst/>
          </a:prstGeom>
        </p:spPr>
      </p:pic>
      <p:pic>
        <p:nvPicPr>
          <p:cNvPr id="17" name="Picture 1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221631" y="1391816"/>
            <a:ext cx="712706" cy="479524"/>
          </a:xfrm>
          <a:prstGeom prst="rect">
            <a:avLst/>
          </a:prstGeom>
        </p:spPr>
      </p:pic>
      <p:pic>
        <p:nvPicPr>
          <p:cNvPr id="18" name="Picture 17"/>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5099254" y="4083136"/>
            <a:ext cx="957458" cy="270888"/>
          </a:xfrm>
          <a:prstGeom prst="rect">
            <a:avLst/>
          </a:prstGeom>
        </p:spPr>
      </p:pic>
      <p:pic>
        <p:nvPicPr>
          <p:cNvPr id="19" name="Picture 18"/>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909252" y="3332310"/>
            <a:ext cx="684338" cy="444644"/>
          </a:xfrm>
          <a:prstGeom prst="rect">
            <a:avLst/>
          </a:prstGeom>
        </p:spPr>
      </p:pic>
      <p:sp>
        <p:nvSpPr>
          <p:cNvPr id="20" name="Content Placeholder 2"/>
          <p:cNvSpPr txBox="1">
            <a:spLocks/>
          </p:cNvSpPr>
          <p:nvPr/>
        </p:nvSpPr>
        <p:spPr>
          <a:xfrm>
            <a:off x="1999093" y="1489181"/>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Lenny </a:t>
            </a:r>
            <a:r>
              <a:rPr lang="en-US" dirty="0" err="1" smtClean="0"/>
              <a:t>Oliker</a:t>
            </a:r>
            <a:r>
              <a:rPr lang="en-US" dirty="0" smtClean="0"/>
              <a:t> (Deputy)</a:t>
            </a:r>
          </a:p>
        </p:txBody>
      </p:sp>
      <p:sp>
        <p:nvSpPr>
          <p:cNvPr id="21" name="Content Placeholder 2"/>
          <p:cNvSpPr txBox="1">
            <a:spLocks/>
          </p:cNvSpPr>
          <p:nvPr/>
        </p:nvSpPr>
        <p:spPr>
          <a:xfrm>
            <a:off x="1999093" y="2149355"/>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err="1" smtClean="0"/>
              <a:t>Shinjae</a:t>
            </a:r>
            <a:r>
              <a:rPr lang="en-US" dirty="0" smtClean="0"/>
              <a:t> </a:t>
            </a:r>
            <a:r>
              <a:rPr lang="en-US" dirty="0" err="1" smtClean="0"/>
              <a:t>Yoo</a:t>
            </a:r>
            <a:r>
              <a:rPr lang="en-US" dirty="0" smtClean="0"/>
              <a:t> (PI)</a:t>
            </a:r>
          </a:p>
        </p:txBody>
      </p:sp>
      <p:sp>
        <p:nvSpPr>
          <p:cNvPr id="22" name="Content Placeholder 2"/>
          <p:cNvSpPr txBox="1">
            <a:spLocks/>
          </p:cNvSpPr>
          <p:nvPr/>
        </p:nvSpPr>
        <p:spPr>
          <a:xfrm>
            <a:off x="1999093" y="2734373"/>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Stephen Siegel (PI)</a:t>
            </a:r>
          </a:p>
        </p:txBody>
      </p:sp>
      <p:sp>
        <p:nvSpPr>
          <p:cNvPr id="23" name="Content Placeholder 2"/>
          <p:cNvSpPr txBox="1">
            <a:spLocks/>
          </p:cNvSpPr>
          <p:nvPr/>
        </p:nvSpPr>
        <p:spPr>
          <a:xfrm>
            <a:off x="1999093" y="3394547"/>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Neil Fortner (PI)</a:t>
            </a:r>
          </a:p>
        </p:txBody>
      </p:sp>
      <p:sp>
        <p:nvSpPr>
          <p:cNvPr id="24" name="Content Placeholder 2"/>
          <p:cNvSpPr txBox="1">
            <a:spLocks/>
          </p:cNvSpPr>
          <p:nvPr/>
        </p:nvSpPr>
        <p:spPr>
          <a:xfrm>
            <a:off x="6253786" y="4486555"/>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Mary Hall (PI)</a:t>
            </a:r>
          </a:p>
        </p:txBody>
      </p:sp>
      <p:sp>
        <p:nvSpPr>
          <p:cNvPr id="25" name="Content Placeholder 2"/>
          <p:cNvSpPr txBox="1">
            <a:spLocks/>
          </p:cNvSpPr>
          <p:nvPr/>
        </p:nvSpPr>
        <p:spPr>
          <a:xfrm>
            <a:off x="6253786" y="4052719"/>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Manish </a:t>
            </a:r>
            <a:r>
              <a:rPr lang="en-US" dirty="0" err="1" smtClean="0"/>
              <a:t>Parashar</a:t>
            </a:r>
            <a:r>
              <a:rPr lang="en-US" dirty="0" smtClean="0"/>
              <a:t> (PI)</a:t>
            </a:r>
          </a:p>
        </p:txBody>
      </p:sp>
      <p:sp>
        <p:nvSpPr>
          <p:cNvPr id="26" name="Content Placeholder 2"/>
          <p:cNvSpPr txBox="1">
            <a:spLocks/>
          </p:cNvSpPr>
          <p:nvPr/>
        </p:nvSpPr>
        <p:spPr>
          <a:xfrm>
            <a:off x="6253786" y="3393415"/>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Kevin Huck (PI)</a:t>
            </a:r>
          </a:p>
        </p:txBody>
      </p:sp>
      <p:sp>
        <p:nvSpPr>
          <p:cNvPr id="27" name="Content Placeholder 2"/>
          <p:cNvSpPr txBox="1">
            <a:spLocks/>
          </p:cNvSpPr>
          <p:nvPr/>
        </p:nvSpPr>
        <p:spPr>
          <a:xfrm>
            <a:off x="6253786" y="2734111"/>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Han-Wei Shen (PI)</a:t>
            </a:r>
          </a:p>
        </p:txBody>
      </p:sp>
      <p:sp>
        <p:nvSpPr>
          <p:cNvPr id="28" name="Content Placeholder 2"/>
          <p:cNvSpPr txBox="1">
            <a:spLocks/>
          </p:cNvSpPr>
          <p:nvPr/>
        </p:nvSpPr>
        <p:spPr>
          <a:xfrm>
            <a:off x="6253786" y="2074807"/>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Scott </a:t>
            </a:r>
            <a:r>
              <a:rPr lang="en-US" dirty="0" err="1" smtClean="0"/>
              <a:t>Klasky</a:t>
            </a:r>
            <a:r>
              <a:rPr lang="en-US" dirty="0" smtClean="0"/>
              <a:t> (PI)</a:t>
            </a:r>
          </a:p>
        </p:txBody>
      </p:sp>
      <p:sp>
        <p:nvSpPr>
          <p:cNvPr id="29" name="Content Placeholder 2"/>
          <p:cNvSpPr txBox="1">
            <a:spLocks/>
          </p:cNvSpPr>
          <p:nvPr/>
        </p:nvSpPr>
        <p:spPr>
          <a:xfrm>
            <a:off x="6253786" y="1453081"/>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Wei-</a:t>
            </a:r>
            <a:r>
              <a:rPr lang="en-US" dirty="0" err="1" smtClean="0"/>
              <a:t>keng</a:t>
            </a:r>
            <a:r>
              <a:rPr lang="en-US" dirty="0" smtClean="0"/>
              <a:t> Liao (PI)</a:t>
            </a:r>
          </a:p>
        </p:txBody>
      </p:sp>
      <p:sp>
        <p:nvSpPr>
          <p:cNvPr id="30" name="Content Placeholder 2"/>
          <p:cNvSpPr txBox="1">
            <a:spLocks/>
          </p:cNvSpPr>
          <p:nvPr/>
        </p:nvSpPr>
        <p:spPr>
          <a:xfrm>
            <a:off x="6253786" y="856407"/>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t>Jim Ahrens (PI)</a:t>
            </a:r>
          </a:p>
        </p:txBody>
      </p:sp>
      <p:sp>
        <p:nvSpPr>
          <p:cNvPr id="31" name="Content Placeholder 2"/>
          <p:cNvSpPr txBox="1">
            <a:spLocks/>
          </p:cNvSpPr>
          <p:nvPr/>
        </p:nvSpPr>
        <p:spPr>
          <a:xfrm>
            <a:off x="1999093" y="4489426"/>
            <a:ext cx="2447646"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err="1" smtClean="0"/>
              <a:t>Bronis</a:t>
            </a:r>
            <a:r>
              <a:rPr lang="en-US" dirty="0" smtClean="0"/>
              <a:t> de </a:t>
            </a:r>
            <a:r>
              <a:rPr lang="en-US" dirty="0" err="1" smtClean="0"/>
              <a:t>Supinski</a:t>
            </a:r>
            <a:r>
              <a:rPr lang="en-US" dirty="0" smtClean="0"/>
              <a:t> (PI)</a:t>
            </a:r>
          </a:p>
        </p:txBody>
      </p:sp>
      <p:sp>
        <p:nvSpPr>
          <p:cNvPr id="32" name="Content Placeholder 2"/>
          <p:cNvSpPr txBox="1">
            <a:spLocks/>
          </p:cNvSpPr>
          <p:nvPr/>
        </p:nvSpPr>
        <p:spPr>
          <a:xfrm>
            <a:off x="1999093" y="4004617"/>
            <a:ext cx="2223369" cy="323387"/>
          </a:xfrm>
          <a:prstGeom prst="rect">
            <a:avLst/>
          </a:prstGeom>
        </p:spPr>
        <p:txBody>
          <a:bodyPr vert="horz" lIns="0" tIns="0" rIns="0" bIns="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err="1" smtClean="0"/>
              <a:t>Berk</a:t>
            </a:r>
            <a:r>
              <a:rPr lang="en-US" dirty="0" smtClean="0"/>
              <a:t> </a:t>
            </a:r>
            <a:r>
              <a:rPr lang="en-US" dirty="0" err="1" smtClean="0"/>
              <a:t>Geveci</a:t>
            </a:r>
            <a:r>
              <a:rPr lang="en-US" dirty="0" smtClean="0"/>
              <a:t> (PI)</a:t>
            </a:r>
          </a:p>
        </p:txBody>
      </p:sp>
    </p:spTree>
    <p:extLst>
      <p:ext uri="{BB962C8B-B14F-4D97-AF65-F5344CB8AC3E}">
        <p14:creationId xmlns:p14="http://schemas.microsoft.com/office/powerpoint/2010/main" val="210485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sz="2000" dirty="0"/>
              <a:t>This material is based upon work supported by the U.S. Department of Energy, Office of Science, Office of Advanced Scientific Computing Research, Scientific Discovery through Advanced Computing (</a:t>
            </a:r>
            <a:r>
              <a:rPr lang="en-US" sz="2000" dirty="0" err="1"/>
              <a:t>SciDAC</a:t>
            </a:r>
            <a:r>
              <a:rPr lang="en-US" sz="2000" dirty="0"/>
              <a:t>) program</a:t>
            </a:r>
            <a:r>
              <a:rPr lang="en-US" sz="2000" dirty="0" smtClean="0"/>
              <a:t>.</a:t>
            </a:r>
            <a:endParaRPr lang="en-US" sz="2000" dirty="0"/>
          </a:p>
        </p:txBody>
      </p:sp>
    </p:spTree>
    <p:extLst>
      <p:ext uri="{BB962C8B-B14F-4D97-AF65-F5344CB8AC3E}">
        <p14:creationId xmlns:p14="http://schemas.microsoft.com/office/powerpoint/2010/main" val="201457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78978"/>
            <a:ext cx="8372901" cy="621711"/>
          </a:xfrm>
        </p:spPr>
        <p:txBody>
          <a:bodyPr/>
          <a:lstStyle/>
          <a:p>
            <a:r>
              <a:rPr lang="en-US" dirty="0" smtClean="0"/>
              <a:t>The RAPIDS Institute</a:t>
            </a:r>
            <a:endParaRPr lang="en-US" dirty="0"/>
          </a:p>
        </p:txBody>
      </p:sp>
      <p:sp>
        <p:nvSpPr>
          <p:cNvPr id="4" name="Content Placeholder 3"/>
          <p:cNvSpPr>
            <a:spLocks noGrp="1"/>
          </p:cNvSpPr>
          <p:nvPr>
            <p:ph idx="1"/>
          </p:nvPr>
        </p:nvSpPr>
        <p:spPr>
          <a:xfrm>
            <a:off x="457201" y="978581"/>
            <a:ext cx="8372901" cy="607017"/>
          </a:xfrm>
        </p:spPr>
        <p:txBody>
          <a:bodyPr/>
          <a:lstStyle/>
          <a:p>
            <a:pPr marL="0" indent="0">
              <a:buNone/>
            </a:pPr>
            <a:r>
              <a:rPr lang="en-US" b="1" dirty="0" smtClean="0"/>
              <a:t>Objective: Solve computer science and </a:t>
            </a:r>
            <a:r>
              <a:rPr lang="en-US" b="1" dirty="0"/>
              <a:t>data </a:t>
            </a:r>
            <a:r>
              <a:rPr lang="en-US" b="1" dirty="0" smtClean="0"/>
              <a:t>challenges for </a:t>
            </a:r>
            <a:r>
              <a:rPr lang="en-US" b="1" dirty="0"/>
              <a:t>Office of Science </a:t>
            </a:r>
            <a:r>
              <a:rPr lang="en-US" b="1" dirty="0" smtClean="0"/>
              <a:t>application teams to </a:t>
            </a:r>
            <a:r>
              <a:rPr lang="en-US" b="1" dirty="0"/>
              <a:t>achieve science breakthroughs </a:t>
            </a:r>
            <a:r>
              <a:rPr lang="en-US" b="1" dirty="0" smtClean="0"/>
              <a:t>on DOE platforms.</a:t>
            </a:r>
            <a:endParaRPr lang="en-US" b="1" dirty="0"/>
          </a:p>
        </p:txBody>
      </p:sp>
      <p:sp>
        <p:nvSpPr>
          <p:cNvPr id="5" name="Text Placeholder 4"/>
          <p:cNvSpPr>
            <a:spLocks noGrp="1"/>
          </p:cNvSpPr>
          <p:nvPr>
            <p:ph type="body" sz="quarter" idx="12"/>
          </p:nvPr>
        </p:nvSpPr>
        <p:spPr>
          <a:xfrm>
            <a:off x="457201" y="617126"/>
            <a:ext cx="8372901" cy="374786"/>
          </a:xfrm>
        </p:spPr>
        <p:txBody>
          <a:bodyPr/>
          <a:lstStyle/>
          <a:p>
            <a:r>
              <a:rPr lang="en-US" sz="1400" u="sng" dirty="0" smtClean="0"/>
              <a:t>R</a:t>
            </a:r>
            <a:r>
              <a:rPr lang="en-US" sz="1400" dirty="0" smtClean="0"/>
              <a:t>esource </a:t>
            </a:r>
            <a:r>
              <a:rPr lang="en-US" sz="1400" dirty="0"/>
              <a:t>and </a:t>
            </a:r>
            <a:r>
              <a:rPr lang="en-US" sz="1400" u="sng" dirty="0"/>
              <a:t>A</a:t>
            </a:r>
            <a:r>
              <a:rPr lang="en-US" sz="1400" dirty="0"/>
              <a:t>pplication </a:t>
            </a:r>
            <a:r>
              <a:rPr lang="en-US" sz="1400" u="sng" dirty="0"/>
              <a:t>P</a:t>
            </a:r>
            <a:r>
              <a:rPr lang="en-US" sz="1400" dirty="0"/>
              <a:t>roductivity through computation, </a:t>
            </a:r>
            <a:r>
              <a:rPr lang="en-US" sz="1400" u="sng" dirty="0"/>
              <a:t>I</a:t>
            </a:r>
            <a:r>
              <a:rPr lang="en-US" sz="1400" dirty="0"/>
              <a:t>nformation, and </a:t>
            </a:r>
            <a:r>
              <a:rPr lang="en-US" sz="1400" u="sng" dirty="0"/>
              <a:t>D</a:t>
            </a:r>
            <a:r>
              <a:rPr lang="en-US" sz="1400" dirty="0"/>
              <a:t>ata </a:t>
            </a:r>
            <a:r>
              <a:rPr lang="en-US" sz="1400" u="sng" dirty="0"/>
              <a:t>S</a:t>
            </a:r>
            <a:r>
              <a:rPr lang="en-US" sz="1400" dirty="0"/>
              <a:t>cience </a:t>
            </a:r>
          </a:p>
        </p:txBody>
      </p:sp>
      <p:sp>
        <p:nvSpPr>
          <p:cNvPr id="25" name="Content Placeholder 3"/>
          <p:cNvSpPr txBox="1">
            <a:spLocks/>
          </p:cNvSpPr>
          <p:nvPr/>
        </p:nvSpPr>
        <p:spPr>
          <a:xfrm>
            <a:off x="457201" y="1846855"/>
            <a:ext cx="5583338" cy="2733207"/>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smtClean="0"/>
              <a:t>Application Engagement</a:t>
            </a:r>
          </a:p>
          <a:p>
            <a:pPr lvl="1"/>
            <a:r>
              <a:rPr lang="en-US" sz="1600" i="1" dirty="0" smtClean="0"/>
              <a:t>Tiger Teams </a:t>
            </a:r>
            <a:r>
              <a:rPr lang="en-US" sz="1600" dirty="0" smtClean="0"/>
              <a:t>engage experts in multiple technology areas to work with science teams and codes</a:t>
            </a:r>
          </a:p>
          <a:p>
            <a:pPr lvl="1"/>
            <a:r>
              <a:rPr lang="en-US" sz="1600" dirty="0" smtClean="0"/>
              <a:t>Outreach activities connect with broader community</a:t>
            </a:r>
          </a:p>
          <a:p>
            <a:r>
              <a:rPr lang="en-US" sz="1600" b="1" dirty="0" smtClean="0"/>
              <a:t>Technology Focus Areas</a:t>
            </a:r>
          </a:p>
          <a:p>
            <a:pPr lvl="1"/>
            <a:r>
              <a:rPr lang="en-US" sz="1600" b="1" dirty="0" smtClean="0"/>
              <a:t>Data Understanding </a:t>
            </a:r>
            <a:r>
              <a:rPr lang="mr-IN" sz="1600" dirty="0" smtClean="0"/>
              <a:t>–</a:t>
            </a:r>
            <a:r>
              <a:rPr lang="en-US" sz="1600" dirty="0" smtClean="0"/>
              <a:t> scalable methods, robust infrastructure, machine learning</a:t>
            </a:r>
          </a:p>
          <a:p>
            <a:pPr lvl="1"/>
            <a:r>
              <a:rPr lang="en-US" sz="1600" b="1" dirty="0" smtClean="0"/>
              <a:t>Platform Readiness </a:t>
            </a:r>
            <a:r>
              <a:rPr lang="mr-IN" sz="1600" dirty="0" smtClean="0"/>
              <a:t>–</a:t>
            </a:r>
            <a:r>
              <a:rPr lang="en-US" sz="1600" dirty="0" smtClean="0"/>
              <a:t> hybrid programming, deep memory </a:t>
            </a:r>
            <a:r>
              <a:rPr lang="en-US" sz="1600" dirty="0"/>
              <a:t>hierarchy</a:t>
            </a:r>
            <a:r>
              <a:rPr lang="en-US" sz="1600" dirty="0" smtClean="0"/>
              <a:t>, </a:t>
            </a:r>
            <a:r>
              <a:rPr lang="en-US" sz="1600" dirty="0" err="1" smtClean="0"/>
              <a:t>autotuning</a:t>
            </a:r>
            <a:r>
              <a:rPr lang="en-US" sz="1600" dirty="0" smtClean="0"/>
              <a:t>, correctness</a:t>
            </a:r>
            <a:endParaRPr lang="en-US" sz="1600" b="1" dirty="0" smtClean="0"/>
          </a:p>
          <a:p>
            <a:pPr lvl="1"/>
            <a:r>
              <a:rPr lang="en-US" sz="1600" b="1" dirty="0" smtClean="0"/>
              <a:t>Scientific Data Management </a:t>
            </a:r>
            <a:r>
              <a:rPr lang="mr-IN" sz="1600" dirty="0" smtClean="0"/>
              <a:t>–</a:t>
            </a:r>
            <a:r>
              <a:rPr lang="en-US" sz="1600" dirty="0" smtClean="0"/>
              <a:t> I/O libraries, coupling, knowledge management</a:t>
            </a:r>
          </a:p>
        </p:txBody>
      </p:sp>
      <p:grpSp>
        <p:nvGrpSpPr>
          <p:cNvPr id="31" name="Group 30"/>
          <p:cNvGrpSpPr/>
          <p:nvPr/>
        </p:nvGrpSpPr>
        <p:grpSpPr>
          <a:xfrm>
            <a:off x="6293224" y="1836845"/>
            <a:ext cx="2775472" cy="2833067"/>
            <a:chOff x="6250193" y="1456849"/>
            <a:chExt cx="2818503" cy="3022001"/>
          </a:xfrm>
        </p:grpSpPr>
        <p:sp>
          <p:nvSpPr>
            <p:cNvPr id="32" name="TextBox 31"/>
            <p:cNvSpPr txBox="1"/>
            <p:nvPr/>
          </p:nvSpPr>
          <p:spPr>
            <a:xfrm rot="16200000">
              <a:off x="5966562" y="3231059"/>
              <a:ext cx="1736827" cy="758755"/>
            </a:xfrm>
            <a:prstGeom prst="rect">
              <a:avLst/>
            </a:prstGeom>
            <a:solidFill>
              <a:schemeClr val="tx2">
                <a:lumMod val="20000"/>
                <a:lumOff val="80000"/>
              </a:schemeClr>
            </a:solidFill>
            <a:ln>
              <a:solidFill>
                <a:schemeClr val="tx1"/>
              </a:solidFill>
            </a:ln>
          </p:spPr>
          <p:txBody>
            <a:bodyPr wrap="square" rtlCol="0">
              <a:noAutofit/>
            </a:bodyPr>
            <a:lstStyle/>
            <a:p>
              <a:pPr marL="9525" indent="-9525">
                <a:tabLst>
                  <a:tab pos="852488" algn="l"/>
                </a:tabLst>
              </a:pPr>
              <a:r>
                <a:rPr lang="en-US" sz="1600" b="1" dirty="0" smtClean="0"/>
                <a:t>Data Understanding</a:t>
              </a:r>
              <a:endParaRPr lang="en-US" sz="1600" b="1" dirty="0"/>
            </a:p>
          </p:txBody>
        </p:sp>
        <p:sp>
          <p:nvSpPr>
            <p:cNvPr id="33" name="TextBox 32"/>
            <p:cNvSpPr txBox="1"/>
            <p:nvPr/>
          </p:nvSpPr>
          <p:spPr>
            <a:xfrm rot="16200000">
              <a:off x="6794263" y="3231059"/>
              <a:ext cx="1736827" cy="758755"/>
            </a:xfrm>
            <a:prstGeom prst="rect">
              <a:avLst/>
            </a:prstGeom>
            <a:solidFill>
              <a:schemeClr val="tx2">
                <a:lumMod val="20000"/>
                <a:lumOff val="80000"/>
              </a:schemeClr>
            </a:solidFill>
            <a:ln>
              <a:solidFill>
                <a:schemeClr val="tx1"/>
              </a:solidFill>
            </a:ln>
          </p:spPr>
          <p:txBody>
            <a:bodyPr wrap="square" rtlCol="0">
              <a:noAutofit/>
            </a:bodyPr>
            <a:lstStyle/>
            <a:p>
              <a:pPr marL="9525" indent="-9525">
                <a:tabLst>
                  <a:tab pos="852488" algn="l"/>
                </a:tabLst>
              </a:pPr>
              <a:r>
                <a:rPr lang="en-US" sz="1600" b="1" dirty="0" smtClean="0"/>
                <a:t>Platform Readiness</a:t>
              </a:r>
              <a:endParaRPr lang="en-US" sz="1600" b="1" dirty="0"/>
            </a:p>
          </p:txBody>
        </p:sp>
        <p:sp>
          <p:nvSpPr>
            <p:cNvPr id="34" name="TextBox 33"/>
            <p:cNvSpPr txBox="1"/>
            <p:nvPr/>
          </p:nvSpPr>
          <p:spPr>
            <a:xfrm rot="16200000">
              <a:off x="7621964" y="3231058"/>
              <a:ext cx="1736827" cy="758755"/>
            </a:xfrm>
            <a:prstGeom prst="rect">
              <a:avLst/>
            </a:prstGeom>
            <a:solidFill>
              <a:schemeClr val="tx2">
                <a:lumMod val="20000"/>
                <a:lumOff val="80000"/>
              </a:schemeClr>
            </a:solidFill>
            <a:ln>
              <a:solidFill>
                <a:schemeClr val="tx1"/>
              </a:solidFill>
            </a:ln>
          </p:spPr>
          <p:txBody>
            <a:bodyPr wrap="square" rtlCol="0">
              <a:noAutofit/>
            </a:bodyPr>
            <a:lstStyle/>
            <a:p>
              <a:pPr marL="9525" indent="-9525">
                <a:tabLst>
                  <a:tab pos="852488" algn="l"/>
                </a:tabLst>
              </a:pPr>
              <a:r>
                <a:rPr lang="en-US" sz="1600" b="1" dirty="0" smtClean="0"/>
                <a:t>Scientific Data Management</a:t>
              </a:r>
              <a:endParaRPr lang="en-US" sz="1600" b="1" dirty="0"/>
            </a:p>
          </p:txBody>
        </p:sp>
        <p:sp>
          <p:nvSpPr>
            <p:cNvPr id="35" name="TextBox 34"/>
            <p:cNvSpPr txBox="1"/>
            <p:nvPr/>
          </p:nvSpPr>
          <p:spPr>
            <a:xfrm>
              <a:off x="6250193" y="1456849"/>
              <a:ext cx="2818503" cy="1942567"/>
            </a:xfrm>
            <a:prstGeom prst="rect">
              <a:avLst/>
            </a:prstGeom>
            <a:solidFill>
              <a:schemeClr val="accent6">
                <a:lumMod val="20000"/>
                <a:lumOff val="80000"/>
                <a:alpha val="43000"/>
              </a:schemeClr>
            </a:solidFill>
            <a:ln>
              <a:solidFill>
                <a:schemeClr val="tx1"/>
              </a:solidFill>
              <a:prstDash val="dash"/>
            </a:ln>
          </p:spPr>
          <p:txBody>
            <a:bodyPr wrap="square" rtlCol="0">
              <a:noAutofit/>
            </a:bodyPr>
            <a:lstStyle/>
            <a:p>
              <a:pPr algn="ctr"/>
              <a:r>
                <a:rPr lang="en-US" sz="1600" b="1" dirty="0" smtClean="0"/>
                <a:t>Application Engagement &amp; Community Outreach</a:t>
              </a:r>
              <a:endParaRPr lang="en-US" sz="1600" b="1" dirty="0"/>
            </a:p>
          </p:txBody>
        </p:sp>
        <p:sp>
          <p:nvSpPr>
            <p:cNvPr id="36" name="TextBox 35"/>
            <p:cNvSpPr txBox="1"/>
            <p:nvPr/>
          </p:nvSpPr>
          <p:spPr>
            <a:xfrm>
              <a:off x="6448426" y="2039876"/>
              <a:ext cx="2437390" cy="292921"/>
            </a:xfrm>
            <a:prstGeom prst="rect">
              <a:avLst/>
            </a:prstGeom>
            <a:solidFill>
              <a:schemeClr val="accent6">
                <a:lumMod val="60000"/>
                <a:lumOff val="40000"/>
              </a:schemeClr>
            </a:solidFill>
            <a:ln>
              <a:solidFill>
                <a:schemeClr val="tx1"/>
              </a:solidFill>
            </a:ln>
          </p:spPr>
          <p:txBody>
            <a:bodyPr wrap="square" rtlCol="0">
              <a:noAutofit/>
            </a:bodyPr>
            <a:lstStyle/>
            <a:p>
              <a:pPr algn="ctr"/>
              <a:r>
                <a:rPr lang="en-US" sz="1400" b="1" dirty="0" smtClean="0"/>
                <a:t>Tiger Teams</a:t>
              </a:r>
              <a:endParaRPr lang="en-US" sz="1400" b="1" dirty="0"/>
            </a:p>
          </p:txBody>
        </p:sp>
        <p:sp>
          <p:nvSpPr>
            <p:cNvPr id="37" name="TextBox 36"/>
            <p:cNvSpPr txBox="1"/>
            <p:nvPr/>
          </p:nvSpPr>
          <p:spPr>
            <a:xfrm>
              <a:off x="6448425" y="2376950"/>
              <a:ext cx="1178747" cy="292921"/>
            </a:xfrm>
            <a:prstGeom prst="rect">
              <a:avLst/>
            </a:prstGeom>
            <a:solidFill>
              <a:schemeClr val="accent6">
                <a:lumMod val="60000"/>
                <a:lumOff val="40000"/>
              </a:schemeClr>
            </a:solidFill>
            <a:ln>
              <a:solidFill>
                <a:schemeClr val="tx1"/>
              </a:solidFill>
            </a:ln>
          </p:spPr>
          <p:txBody>
            <a:bodyPr wrap="square" rtlCol="0">
              <a:noAutofit/>
            </a:bodyPr>
            <a:lstStyle/>
            <a:p>
              <a:pPr algn="ctr"/>
              <a:r>
                <a:rPr lang="en-US" sz="1400" b="1" dirty="0" smtClean="0"/>
                <a:t>Liaisons</a:t>
              </a:r>
            </a:p>
            <a:p>
              <a:pPr algn="ctr"/>
              <a:endParaRPr lang="en-US" sz="1400" b="1" dirty="0"/>
            </a:p>
          </p:txBody>
        </p:sp>
        <p:sp>
          <p:nvSpPr>
            <p:cNvPr id="38" name="TextBox 37"/>
            <p:cNvSpPr txBox="1"/>
            <p:nvPr/>
          </p:nvSpPr>
          <p:spPr>
            <a:xfrm>
              <a:off x="7702475" y="2376950"/>
              <a:ext cx="1183341" cy="292921"/>
            </a:xfrm>
            <a:prstGeom prst="rect">
              <a:avLst/>
            </a:prstGeom>
            <a:solidFill>
              <a:schemeClr val="accent6">
                <a:lumMod val="60000"/>
                <a:lumOff val="40000"/>
              </a:schemeClr>
            </a:solidFill>
            <a:ln>
              <a:solidFill>
                <a:schemeClr val="tx1"/>
              </a:solidFill>
            </a:ln>
          </p:spPr>
          <p:txBody>
            <a:bodyPr wrap="square" rtlCol="0">
              <a:noAutofit/>
            </a:bodyPr>
            <a:lstStyle/>
            <a:p>
              <a:pPr algn="ctr"/>
              <a:r>
                <a:rPr lang="en-US" sz="1400" b="1" dirty="0" smtClean="0"/>
                <a:t>Outreach</a:t>
              </a:r>
            </a:p>
            <a:p>
              <a:pPr algn="ctr"/>
              <a:endParaRPr lang="en-US" sz="1400" b="1" dirty="0"/>
            </a:p>
          </p:txBody>
        </p:sp>
      </p:grpSp>
    </p:spTree>
    <p:extLst>
      <p:ext uri="{BB962C8B-B14F-4D97-AF65-F5344CB8AC3E}">
        <p14:creationId xmlns:p14="http://schemas.microsoft.com/office/powerpoint/2010/main" val="30840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RAPIDS Team</a:t>
            </a:r>
            <a:endParaRPr lang="en-US" dirty="0"/>
          </a:p>
        </p:txBody>
      </p:sp>
      <p:grpSp>
        <p:nvGrpSpPr>
          <p:cNvPr id="52" name="Group 51"/>
          <p:cNvGrpSpPr/>
          <p:nvPr/>
        </p:nvGrpSpPr>
        <p:grpSpPr>
          <a:xfrm>
            <a:off x="298231" y="4001686"/>
            <a:ext cx="8547537" cy="981021"/>
            <a:chOff x="22795" y="4122167"/>
            <a:chExt cx="9005397" cy="988594"/>
          </a:xfrm>
        </p:grpSpPr>
        <p:pic>
          <p:nvPicPr>
            <p:cNvPr id="53" name="Picture 5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490397" y="4580605"/>
              <a:ext cx="848784" cy="530156"/>
            </a:xfrm>
            <a:prstGeom prst="rect">
              <a:avLst/>
            </a:prstGeom>
          </p:spPr>
        </p:pic>
        <p:pic>
          <p:nvPicPr>
            <p:cNvPr id="54" name="Picture 19"/>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72176" y="4286439"/>
              <a:ext cx="788021" cy="674196"/>
            </a:xfrm>
            <a:prstGeom prst="rect">
              <a:avLst/>
            </a:prstGeom>
            <a:noFill/>
            <a:ln w="9525">
              <a:noFill/>
              <a:miter lim="800000"/>
              <a:headEnd/>
              <a:tailEnd/>
            </a:ln>
          </p:spPr>
        </p:pic>
        <p:pic>
          <p:nvPicPr>
            <p:cNvPr id="55" name="Picture 54"/>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2795" y="4122167"/>
              <a:ext cx="1297207" cy="507603"/>
            </a:xfrm>
            <a:prstGeom prst="rect">
              <a:avLst/>
            </a:prstGeom>
          </p:spPr>
        </p:pic>
        <p:pic>
          <p:nvPicPr>
            <p:cNvPr id="56" name="Picture 5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745928" y="4171025"/>
              <a:ext cx="966575" cy="498390"/>
            </a:xfrm>
            <a:prstGeom prst="rect">
              <a:avLst/>
            </a:prstGeom>
          </p:spPr>
        </p:pic>
        <p:pic>
          <p:nvPicPr>
            <p:cNvPr id="57" name="Picture 5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83944" y="4738409"/>
              <a:ext cx="997184" cy="365634"/>
            </a:xfrm>
            <a:prstGeom prst="rect">
              <a:avLst/>
            </a:prstGeom>
          </p:spPr>
        </p:pic>
        <p:pic>
          <p:nvPicPr>
            <p:cNvPr id="58" name="Picture 5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022110" y="4565468"/>
              <a:ext cx="1044657" cy="483226"/>
            </a:xfrm>
            <a:prstGeom prst="rect">
              <a:avLst/>
            </a:prstGeom>
          </p:spPr>
        </p:pic>
        <p:pic>
          <p:nvPicPr>
            <p:cNvPr id="59" name="Picture 58"/>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3018642" y="4689633"/>
              <a:ext cx="1032041" cy="257204"/>
            </a:xfrm>
            <a:prstGeom prst="rect">
              <a:avLst/>
            </a:prstGeom>
          </p:spPr>
        </p:pic>
        <p:pic>
          <p:nvPicPr>
            <p:cNvPr id="60" name="Picture 59"/>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3873808" y="4260537"/>
              <a:ext cx="1420530" cy="239912"/>
            </a:xfrm>
            <a:prstGeom prst="rect">
              <a:avLst/>
            </a:prstGeom>
          </p:spPr>
        </p:pic>
        <p:pic>
          <p:nvPicPr>
            <p:cNvPr id="61" name="Picture 60"/>
            <p:cNvPicPr>
              <a:picLocks noChangeAspect="1"/>
            </p:cNvPicPr>
            <p:nvPr userDrawn="1"/>
          </p:nvPicPr>
          <p:blipFill rotWithShape="1">
            <a:blip r:embed="rId11" cstate="screen">
              <a:extLst>
                <a:ext uri="{28A0092B-C50C-407E-A947-70E740481C1C}">
                  <a14:useLocalDpi xmlns:a14="http://schemas.microsoft.com/office/drawing/2010/main"/>
                </a:ext>
              </a:extLst>
            </a:blip>
            <a:srcRect/>
            <a:stretch/>
          </p:blipFill>
          <p:spPr>
            <a:xfrm>
              <a:off x="8083650" y="4747459"/>
              <a:ext cx="943620" cy="283086"/>
            </a:xfrm>
            <a:prstGeom prst="rect">
              <a:avLst/>
            </a:prstGeom>
          </p:spPr>
        </p:pic>
        <p:pic>
          <p:nvPicPr>
            <p:cNvPr id="62" name="Picture 61"/>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285296" y="4171025"/>
              <a:ext cx="493391" cy="598803"/>
            </a:xfrm>
            <a:prstGeom prst="rect">
              <a:avLst/>
            </a:prstGeom>
          </p:spPr>
        </p:pic>
        <p:pic>
          <p:nvPicPr>
            <p:cNvPr id="63" name="Picture 6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301844" y="4122167"/>
              <a:ext cx="1041277" cy="475481"/>
            </a:xfrm>
            <a:prstGeom prst="rect">
              <a:avLst/>
            </a:prstGeom>
          </p:spPr>
        </p:pic>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300008" y="4625154"/>
              <a:ext cx="750883" cy="483226"/>
            </a:xfrm>
            <a:prstGeom prst="rect">
              <a:avLst/>
            </a:prstGeom>
          </p:spPr>
        </p:pic>
        <p:pic>
          <p:nvPicPr>
            <p:cNvPr id="65" name="Picture 64"/>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8019446" y="4307626"/>
              <a:ext cx="1008746" cy="272979"/>
            </a:xfrm>
            <a:prstGeom prst="rect">
              <a:avLst/>
            </a:prstGeom>
          </p:spPr>
        </p:pic>
        <p:pic>
          <p:nvPicPr>
            <p:cNvPr id="66" name="Picture 65"/>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2245473" y="4655967"/>
              <a:ext cx="720995" cy="448076"/>
            </a:xfrm>
            <a:prstGeom prst="rect">
              <a:avLst/>
            </a:prstGeom>
          </p:spPr>
        </p:pic>
      </p:grpSp>
      <p:grpSp>
        <p:nvGrpSpPr>
          <p:cNvPr id="20" name="Group 19"/>
          <p:cNvGrpSpPr/>
          <p:nvPr/>
        </p:nvGrpSpPr>
        <p:grpSpPr>
          <a:xfrm>
            <a:off x="327716" y="874987"/>
            <a:ext cx="8631869" cy="2707769"/>
            <a:chOff x="283531" y="2048670"/>
            <a:chExt cx="8631869" cy="2707769"/>
          </a:xfrm>
        </p:grpSpPr>
        <p:cxnSp>
          <p:nvCxnSpPr>
            <p:cNvPr id="21" name="Straight Connector 20"/>
            <p:cNvCxnSpPr>
              <a:stCxn id="24" idx="3"/>
              <a:endCxn id="25" idx="1"/>
            </p:cNvCxnSpPr>
            <p:nvPr/>
          </p:nvCxnSpPr>
          <p:spPr>
            <a:xfrm>
              <a:off x="4159673" y="2233336"/>
              <a:ext cx="65800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330873" y="2048670"/>
              <a:ext cx="1828800" cy="738664"/>
              <a:chOff x="1129553" y="2054711"/>
              <a:chExt cx="2140772" cy="738664"/>
            </a:xfrm>
          </p:grpSpPr>
          <p:sp>
            <p:nvSpPr>
              <p:cNvPr id="41" name="TextBox 40"/>
              <p:cNvSpPr txBox="1"/>
              <p:nvPr/>
            </p:nvSpPr>
            <p:spPr>
              <a:xfrm>
                <a:off x="1129553" y="2054711"/>
                <a:ext cx="2140772" cy="369332"/>
              </a:xfrm>
              <a:prstGeom prst="rect">
                <a:avLst/>
              </a:prstGeom>
              <a:noFill/>
              <a:ln>
                <a:solidFill>
                  <a:schemeClr val="tx1"/>
                </a:solidFill>
              </a:ln>
            </p:spPr>
            <p:txBody>
              <a:bodyPr wrap="square" rtlCol="0">
                <a:spAutoFit/>
              </a:bodyPr>
              <a:lstStyle/>
              <a:p>
                <a:pPr algn="ctr"/>
                <a:r>
                  <a:rPr lang="en-US" dirty="0" smtClean="0"/>
                  <a:t>Director</a:t>
                </a:r>
                <a:endParaRPr lang="en-US" dirty="0"/>
              </a:p>
            </p:txBody>
          </p:sp>
          <p:sp>
            <p:nvSpPr>
              <p:cNvPr id="42" name="TextBox 41"/>
              <p:cNvSpPr txBox="1"/>
              <p:nvPr/>
            </p:nvSpPr>
            <p:spPr>
              <a:xfrm>
                <a:off x="1129553" y="2424043"/>
                <a:ext cx="2140772" cy="369332"/>
              </a:xfrm>
              <a:prstGeom prst="rect">
                <a:avLst/>
              </a:prstGeom>
              <a:noFill/>
              <a:ln>
                <a:solidFill>
                  <a:schemeClr val="tx1"/>
                </a:solidFill>
              </a:ln>
            </p:spPr>
            <p:txBody>
              <a:bodyPr wrap="square" rtlCol="0">
                <a:spAutoFit/>
              </a:bodyPr>
              <a:lstStyle/>
              <a:p>
                <a:pPr algn="ctr"/>
                <a:r>
                  <a:rPr lang="en-US" dirty="0" smtClean="0"/>
                  <a:t>Rob Ross</a:t>
                </a:r>
                <a:endParaRPr lang="en-US" dirty="0"/>
              </a:p>
            </p:txBody>
          </p:sp>
        </p:grpSp>
        <p:grpSp>
          <p:nvGrpSpPr>
            <p:cNvPr id="23" name="Group 22"/>
            <p:cNvGrpSpPr/>
            <p:nvPr/>
          </p:nvGrpSpPr>
          <p:grpSpPr>
            <a:xfrm>
              <a:off x="4817682" y="2048670"/>
              <a:ext cx="1827007" cy="738664"/>
              <a:chOff x="3928334" y="2054711"/>
              <a:chExt cx="2140772" cy="738664"/>
            </a:xfrm>
          </p:grpSpPr>
          <p:sp>
            <p:nvSpPr>
              <p:cNvPr id="39" name="TextBox 38"/>
              <p:cNvSpPr txBox="1"/>
              <p:nvPr/>
            </p:nvSpPr>
            <p:spPr>
              <a:xfrm>
                <a:off x="3928334" y="2054711"/>
                <a:ext cx="2140772" cy="369332"/>
              </a:xfrm>
              <a:prstGeom prst="rect">
                <a:avLst/>
              </a:prstGeom>
              <a:noFill/>
              <a:ln>
                <a:solidFill>
                  <a:schemeClr val="tx1"/>
                </a:solidFill>
              </a:ln>
            </p:spPr>
            <p:txBody>
              <a:bodyPr wrap="square" rtlCol="0">
                <a:spAutoFit/>
              </a:bodyPr>
              <a:lstStyle/>
              <a:p>
                <a:pPr algn="ctr"/>
                <a:r>
                  <a:rPr lang="en-US" dirty="0" smtClean="0"/>
                  <a:t>Deputy</a:t>
                </a:r>
                <a:endParaRPr lang="en-US" dirty="0"/>
              </a:p>
            </p:txBody>
          </p:sp>
          <p:sp>
            <p:nvSpPr>
              <p:cNvPr id="40" name="TextBox 39"/>
              <p:cNvSpPr txBox="1"/>
              <p:nvPr/>
            </p:nvSpPr>
            <p:spPr>
              <a:xfrm>
                <a:off x="3928334" y="2424043"/>
                <a:ext cx="2140772" cy="369332"/>
              </a:xfrm>
              <a:prstGeom prst="rect">
                <a:avLst/>
              </a:prstGeom>
              <a:noFill/>
              <a:ln>
                <a:solidFill>
                  <a:schemeClr val="tx1"/>
                </a:solidFill>
              </a:ln>
            </p:spPr>
            <p:txBody>
              <a:bodyPr wrap="square" rtlCol="0">
                <a:spAutoFit/>
              </a:bodyPr>
              <a:lstStyle/>
              <a:p>
                <a:pPr algn="ctr"/>
                <a:r>
                  <a:rPr lang="en-US" dirty="0" smtClean="0"/>
                  <a:t>Lenny </a:t>
                </a:r>
                <a:r>
                  <a:rPr lang="en-US" dirty="0" err="1" smtClean="0"/>
                  <a:t>Oliker</a:t>
                </a:r>
                <a:endParaRPr lang="en-US" dirty="0"/>
              </a:p>
            </p:txBody>
          </p:sp>
        </p:grpSp>
        <p:sp>
          <p:nvSpPr>
            <p:cNvPr id="24" name="TextBox 23"/>
            <p:cNvSpPr txBox="1"/>
            <p:nvPr/>
          </p:nvSpPr>
          <p:spPr>
            <a:xfrm>
              <a:off x="283531" y="3460884"/>
              <a:ext cx="1600200" cy="646331"/>
            </a:xfrm>
            <a:prstGeom prst="rect">
              <a:avLst/>
            </a:prstGeom>
            <a:noFill/>
            <a:ln>
              <a:solidFill>
                <a:schemeClr val="tx1"/>
              </a:solidFill>
            </a:ln>
          </p:spPr>
          <p:txBody>
            <a:bodyPr wrap="square" lIns="0" rIns="0" rtlCol="0">
              <a:noAutofit/>
            </a:bodyPr>
            <a:lstStyle/>
            <a:p>
              <a:pPr algn="ctr"/>
              <a:r>
                <a:rPr lang="en-US" smtClean="0"/>
                <a:t>Application Engagement</a:t>
              </a:r>
              <a:endParaRPr lang="en-US" dirty="0"/>
            </a:p>
          </p:txBody>
        </p:sp>
        <p:sp>
          <p:nvSpPr>
            <p:cNvPr id="25" name="TextBox 24"/>
            <p:cNvSpPr txBox="1"/>
            <p:nvPr/>
          </p:nvSpPr>
          <p:spPr>
            <a:xfrm>
              <a:off x="2041448" y="3460884"/>
              <a:ext cx="1600200" cy="646331"/>
            </a:xfrm>
            <a:prstGeom prst="rect">
              <a:avLst/>
            </a:prstGeom>
            <a:noFill/>
            <a:ln>
              <a:solidFill>
                <a:schemeClr val="tx1"/>
              </a:solidFill>
            </a:ln>
          </p:spPr>
          <p:txBody>
            <a:bodyPr wrap="square" lIns="0" rIns="0" rtlCol="0">
              <a:noAutofit/>
            </a:bodyPr>
            <a:lstStyle/>
            <a:p>
              <a:pPr algn="ctr"/>
              <a:r>
                <a:rPr lang="en-US" dirty="0" smtClean="0"/>
                <a:t>Data Understanding</a:t>
              </a:r>
              <a:endParaRPr lang="en-US" dirty="0"/>
            </a:p>
          </p:txBody>
        </p:sp>
        <p:sp>
          <p:nvSpPr>
            <p:cNvPr id="26" name="TextBox 25"/>
            <p:cNvSpPr txBox="1"/>
            <p:nvPr/>
          </p:nvSpPr>
          <p:spPr>
            <a:xfrm>
              <a:off x="3799365" y="3460884"/>
              <a:ext cx="1600200" cy="646331"/>
            </a:xfrm>
            <a:prstGeom prst="rect">
              <a:avLst/>
            </a:prstGeom>
            <a:noFill/>
            <a:ln>
              <a:solidFill>
                <a:schemeClr val="tx1"/>
              </a:solidFill>
            </a:ln>
          </p:spPr>
          <p:txBody>
            <a:bodyPr wrap="square" lIns="0" rIns="0" rtlCol="0">
              <a:noAutofit/>
            </a:bodyPr>
            <a:lstStyle/>
            <a:p>
              <a:pPr algn="ctr"/>
              <a:r>
                <a:rPr lang="en-US" dirty="0" smtClean="0"/>
                <a:t>Platform Readiness</a:t>
              </a:r>
              <a:endParaRPr lang="en-US" dirty="0"/>
            </a:p>
          </p:txBody>
        </p:sp>
        <p:sp>
          <p:nvSpPr>
            <p:cNvPr id="27" name="TextBox 26"/>
            <p:cNvSpPr txBox="1"/>
            <p:nvPr/>
          </p:nvSpPr>
          <p:spPr>
            <a:xfrm>
              <a:off x="5557282" y="3460884"/>
              <a:ext cx="1600200" cy="646331"/>
            </a:xfrm>
            <a:prstGeom prst="rect">
              <a:avLst/>
            </a:prstGeom>
            <a:noFill/>
            <a:ln>
              <a:solidFill>
                <a:schemeClr val="tx1"/>
              </a:solidFill>
            </a:ln>
          </p:spPr>
          <p:txBody>
            <a:bodyPr wrap="square" lIns="0" rIns="0" rtlCol="0">
              <a:noAutofit/>
            </a:bodyPr>
            <a:lstStyle/>
            <a:p>
              <a:pPr algn="ctr"/>
              <a:r>
                <a:rPr lang="en-US" dirty="0" smtClean="0"/>
                <a:t>Data Management</a:t>
              </a:r>
              <a:endParaRPr lang="en-US" dirty="0"/>
            </a:p>
          </p:txBody>
        </p:sp>
        <p:sp>
          <p:nvSpPr>
            <p:cNvPr id="28" name="TextBox 27"/>
            <p:cNvSpPr txBox="1"/>
            <p:nvPr/>
          </p:nvSpPr>
          <p:spPr>
            <a:xfrm>
              <a:off x="7315200" y="3460884"/>
              <a:ext cx="1600200" cy="649224"/>
            </a:xfrm>
            <a:prstGeom prst="rect">
              <a:avLst/>
            </a:prstGeom>
            <a:noFill/>
            <a:ln>
              <a:solidFill>
                <a:schemeClr val="tx1"/>
              </a:solidFill>
            </a:ln>
          </p:spPr>
          <p:txBody>
            <a:bodyPr wrap="square" lIns="0" rIns="0" rtlCol="0">
              <a:noAutofit/>
            </a:bodyPr>
            <a:lstStyle/>
            <a:p>
              <a:pPr algn="ctr"/>
              <a:r>
                <a:rPr lang="en-US" dirty="0" smtClean="0"/>
                <a:t>Outreach</a:t>
              </a:r>
            </a:p>
          </p:txBody>
        </p:sp>
        <p:sp>
          <p:nvSpPr>
            <p:cNvPr id="29" name="TextBox 28"/>
            <p:cNvSpPr txBox="1"/>
            <p:nvPr/>
          </p:nvSpPr>
          <p:spPr>
            <a:xfrm>
              <a:off x="7315200" y="4107215"/>
              <a:ext cx="1600200" cy="649224"/>
            </a:xfrm>
            <a:prstGeom prst="rect">
              <a:avLst/>
            </a:prstGeom>
            <a:noFill/>
            <a:ln>
              <a:solidFill>
                <a:schemeClr val="tx1"/>
              </a:solidFill>
            </a:ln>
          </p:spPr>
          <p:txBody>
            <a:bodyPr wrap="square" lIns="0" rIns="0" rtlCol="0">
              <a:noAutofit/>
            </a:bodyPr>
            <a:lstStyle/>
            <a:p>
              <a:pPr algn="ctr"/>
              <a:r>
                <a:rPr lang="en-US" dirty="0" smtClean="0"/>
                <a:t>David </a:t>
              </a:r>
              <a:r>
                <a:rPr lang="en-US" dirty="0" err="1" smtClean="0"/>
                <a:t>Bernholdt</a:t>
              </a:r>
              <a:endParaRPr lang="en-US" dirty="0" smtClean="0"/>
            </a:p>
          </p:txBody>
        </p:sp>
        <p:sp>
          <p:nvSpPr>
            <p:cNvPr id="30" name="TextBox 29"/>
            <p:cNvSpPr txBox="1"/>
            <p:nvPr/>
          </p:nvSpPr>
          <p:spPr>
            <a:xfrm>
              <a:off x="5557282" y="4107215"/>
              <a:ext cx="1600200" cy="649224"/>
            </a:xfrm>
            <a:prstGeom prst="rect">
              <a:avLst/>
            </a:prstGeom>
            <a:noFill/>
            <a:ln>
              <a:solidFill>
                <a:schemeClr val="tx1"/>
              </a:solidFill>
            </a:ln>
          </p:spPr>
          <p:txBody>
            <a:bodyPr wrap="square" lIns="0" rIns="0" rtlCol="0">
              <a:noAutofit/>
            </a:bodyPr>
            <a:lstStyle/>
            <a:p>
              <a:pPr algn="ctr"/>
              <a:r>
                <a:rPr lang="en-US" dirty="0" smtClean="0"/>
                <a:t>Scott </a:t>
              </a:r>
              <a:r>
                <a:rPr lang="en-US" dirty="0" err="1" smtClean="0"/>
                <a:t>Klasky</a:t>
              </a:r>
              <a:endParaRPr lang="en-US" dirty="0" smtClean="0"/>
            </a:p>
            <a:p>
              <a:pPr algn="ctr"/>
              <a:r>
                <a:rPr lang="en-US" dirty="0" smtClean="0"/>
                <a:t>John Wu</a:t>
              </a:r>
            </a:p>
          </p:txBody>
        </p:sp>
        <p:sp>
          <p:nvSpPr>
            <p:cNvPr id="31" name="TextBox 30"/>
            <p:cNvSpPr txBox="1"/>
            <p:nvPr/>
          </p:nvSpPr>
          <p:spPr>
            <a:xfrm>
              <a:off x="3799364" y="4107215"/>
              <a:ext cx="1600200" cy="649224"/>
            </a:xfrm>
            <a:prstGeom prst="rect">
              <a:avLst/>
            </a:prstGeom>
            <a:noFill/>
            <a:ln>
              <a:solidFill>
                <a:schemeClr val="tx1"/>
              </a:solidFill>
            </a:ln>
          </p:spPr>
          <p:txBody>
            <a:bodyPr wrap="square" lIns="0" rIns="0" rtlCol="0">
              <a:noAutofit/>
            </a:bodyPr>
            <a:lstStyle/>
            <a:p>
              <a:pPr algn="ctr"/>
              <a:r>
                <a:rPr lang="en-US" dirty="0" smtClean="0"/>
                <a:t>Jeff Vetter</a:t>
              </a:r>
            </a:p>
            <a:p>
              <a:pPr algn="ctr"/>
              <a:r>
                <a:rPr lang="en-US" dirty="0" smtClean="0"/>
                <a:t>Paul </a:t>
              </a:r>
              <a:r>
                <a:rPr lang="en-US" dirty="0" err="1" smtClean="0"/>
                <a:t>Hovland</a:t>
              </a:r>
              <a:endParaRPr lang="en-US" dirty="0" smtClean="0"/>
            </a:p>
          </p:txBody>
        </p:sp>
        <p:sp>
          <p:nvSpPr>
            <p:cNvPr id="32" name="TextBox 31"/>
            <p:cNvSpPr txBox="1"/>
            <p:nvPr/>
          </p:nvSpPr>
          <p:spPr>
            <a:xfrm>
              <a:off x="2041446" y="4107215"/>
              <a:ext cx="1600200" cy="649224"/>
            </a:xfrm>
            <a:prstGeom prst="rect">
              <a:avLst/>
            </a:prstGeom>
            <a:noFill/>
            <a:ln>
              <a:solidFill>
                <a:schemeClr val="tx1"/>
              </a:solidFill>
            </a:ln>
          </p:spPr>
          <p:txBody>
            <a:bodyPr wrap="square" lIns="0" rIns="0" rtlCol="0">
              <a:noAutofit/>
            </a:bodyPr>
            <a:lstStyle/>
            <a:p>
              <a:pPr algn="ctr"/>
              <a:r>
                <a:rPr lang="en-US" dirty="0" smtClean="0"/>
                <a:t>Wes Bethel</a:t>
              </a:r>
            </a:p>
            <a:p>
              <a:pPr algn="ctr"/>
              <a:r>
                <a:rPr lang="en-US" dirty="0" smtClean="0"/>
                <a:t>P. </a:t>
              </a:r>
              <a:r>
                <a:rPr lang="en-US" dirty="0" err="1" smtClean="0"/>
                <a:t>Balaprakash</a:t>
              </a:r>
              <a:endParaRPr lang="en-US" dirty="0" smtClean="0"/>
            </a:p>
          </p:txBody>
        </p:sp>
        <p:sp>
          <p:nvSpPr>
            <p:cNvPr id="33" name="TextBox 32"/>
            <p:cNvSpPr txBox="1"/>
            <p:nvPr/>
          </p:nvSpPr>
          <p:spPr>
            <a:xfrm>
              <a:off x="283531" y="4107215"/>
              <a:ext cx="1600200" cy="649224"/>
            </a:xfrm>
            <a:prstGeom prst="rect">
              <a:avLst/>
            </a:prstGeom>
            <a:noFill/>
            <a:ln>
              <a:solidFill>
                <a:schemeClr val="tx1"/>
              </a:solidFill>
            </a:ln>
          </p:spPr>
          <p:txBody>
            <a:bodyPr wrap="square" lIns="0" rIns="0" rtlCol="0">
              <a:noAutofit/>
            </a:bodyPr>
            <a:lstStyle/>
            <a:p>
              <a:pPr algn="ctr"/>
              <a:r>
                <a:rPr lang="en-US" dirty="0" err="1" smtClean="0"/>
                <a:t>Anshu</a:t>
              </a:r>
              <a:r>
                <a:rPr lang="en-US" dirty="0" smtClean="0"/>
                <a:t> Dubey</a:t>
              </a:r>
            </a:p>
            <a:p>
              <a:pPr algn="ctr"/>
              <a:r>
                <a:rPr lang="en-US" dirty="0" smtClean="0"/>
                <a:t>Sam Williams</a:t>
              </a:r>
            </a:p>
          </p:txBody>
        </p:sp>
        <p:cxnSp>
          <p:nvCxnSpPr>
            <p:cNvPr id="34" name="Elbow Connector 33"/>
            <p:cNvCxnSpPr>
              <a:stCxn id="28" idx="2"/>
              <a:endCxn id="34" idx="0"/>
            </p:cNvCxnSpPr>
            <p:nvPr/>
          </p:nvCxnSpPr>
          <p:spPr>
            <a:xfrm rot="5400000">
              <a:off x="1827677" y="2043288"/>
              <a:ext cx="673550" cy="2161642"/>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28" idx="2"/>
              <a:endCxn id="35" idx="0"/>
            </p:cNvCxnSpPr>
            <p:nvPr/>
          </p:nvCxnSpPr>
          <p:spPr>
            <a:xfrm rot="5400000">
              <a:off x="2706636" y="2922247"/>
              <a:ext cx="673550" cy="40372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28" idx="2"/>
              <a:endCxn id="36" idx="0"/>
            </p:cNvCxnSpPr>
            <p:nvPr/>
          </p:nvCxnSpPr>
          <p:spPr>
            <a:xfrm rot="16200000" flipH="1">
              <a:off x="3585594" y="2447013"/>
              <a:ext cx="673550" cy="1354192"/>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28" idx="2"/>
              <a:endCxn id="37" idx="0"/>
            </p:cNvCxnSpPr>
            <p:nvPr/>
          </p:nvCxnSpPr>
          <p:spPr>
            <a:xfrm rot="16200000" flipH="1">
              <a:off x="4464552" y="1568054"/>
              <a:ext cx="673550" cy="3112109"/>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28" idx="2"/>
              <a:endCxn id="38" idx="0"/>
            </p:cNvCxnSpPr>
            <p:nvPr/>
          </p:nvCxnSpPr>
          <p:spPr>
            <a:xfrm rot="16200000" flipH="1">
              <a:off x="5343511" y="689095"/>
              <a:ext cx="673550" cy="487002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1454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71499" y="1858622"/>
            <a:ext cx="2577452" cy="2454419"/>
          </a:xfrm>
          <a:prstGeom prst="rect">
            <a:avLst/>
          </a:prstGeom>
          <a:solidFill>
            <a:schemeClr val="tx2">
              <a:lumMod val="20000"/>
              <a:lumOff val="80000"/>
            </a:schemeClr>
          </a:solidFill>
          <a:ln>
            <a:solidFill>
              <a:schemeClr val="tx1"/>
            </a:solidFill>
          </a:ln>
        </p:spPr>
        <p:txBody>
          <a:bodyPr wrap="square" rtlCol="0">
            <a:noAutofit/>
          </a:bodyPr>
          <a:lstStyle/>
          <a:p>
            <a:pPr marL="9525" indent="-9525">
              <a:tabLst>
                <a:tab pos="852488" algn="l"/>
              </a:tabLst>
            </a:pPr>
            <a:r>
              <a:rPr lang="en-US" b="1" dirty="0" smtClean="0"/>
              <a:t>Data Understanding</a:t>
            </a:r>
            <a:br>
              <a:rPr lang="en-US" b="1" dirty="0" smtClean="0"/>
            </a:br>
            <a:r>
              <a:rPr lang="en-US" sz="1600" b="1" dirty="0" smtClean="0"/>
              <a:t/>
            </a:r>
            <a:br>
              <a:rPr lang="en-US" sz="1600" b="1" dirty="0" smtClean="0"/>
            </a:br>
            <a:endParaRPr lang="en-US" sz="1600" b="1" dirty="0" smtClean="0"/>
          </a:p>
          <a:p>
            <a:pPr marL="182563" indent="-182563">
              <a:buFont typeface="Arial" charset="0"/>
              <a:buChar char="•"/>
              <a:tabLst>
                <a:tab pos="852488" algn="l"/>
              </a:tabLst>
            </a:pPr>
            <a:r>
              <a:rPr lang="en-US" dirty="0"/>
              <a:t>Scalable </a:t>
            </a:r>
            <a:r>
              <a:rPr lang="en-US" dirty="0" smtClean="0"/>
              <a:t>methods</a:t>
            </a:r>
            <a:endParaRPr lang="en-US" dirty="0"/>
          </a:p>
          <a:p>
            <a:pPr marL="182563" indent="-182563">
              <a:buFont typeface="Arial" charset="0"/>
              <a:buChar char="•"/>
              <a:tabLst>
                <a:tab pos="852488" algn="l"/>
              </a:tabLst>
            </a:pPr>
            <a:r>
              <a:rPr lang="en-US" dirty="0"/>
              <a:t>Robust </a:t>
            </a:r>
            <a:r>
              <a:rPr lang="en-US" dirty="0" smtClean="0"/>
              <a:t>infrastructure</a:t>
            </a:r>
            <a:endParaRPr lang="en-US" dirty="0"/>
          </a:p>
          <a:p>
            <a:pPr marL="182563" indent="-182563">
              <a:buFont typeface="Arial" charset="0"/>
              <a:buChar char="•"/>
              <a:tabLst>
                <a:tab pos="852488" algn="l"/>
              </a:tabLst>
            </a:pPr>
            <a:r>
              <a:rPr lang="en-US" dirty="0"/>
              <a:t>Machine learning</a:t>
            </a:r>
          </a:p>
          <a:p>
            <a:pPr marL="9525" indent="-9525">
              <a:tabLst>
                <a:tab pos="852488" algn="l"/>
              </a:tabLst>
            </a:pPr>
            <a:endParaRPr lang="en-US" sz="1600" b="1" dirty="0"/>
          </a:p>
        </p:txBody>
      </p:sp>
      <p:sp>
        <p:nvSpPr>
          <p:cNvPr id="18" name="TextBox 17"/>
          <p:cNvSpPr txBox="1"/>
          <p:nvPr/>
        </p:nvSpPr>
        <p:spPr>
          <a:xfrm>
            <a:off x="3305574" y="1858622"/>
            <a:ext cx="2582501" cy="2454419"/>
          </a:xfrm>
          <a:prstGeom prst="rect">
            <a:avLst/>
          </a:prstGeom>
          <a:solidFill>
            <a:schemeClr val="tx2">
              <a:lumMod val="20000"/>
              <a:lumOff val="80000"/>
            </a:schemeClr>
          </a:solidFill>
          <a:ln>
            <a:solidFill>
              <a:schemeClr val="tx1"/>
            </a:solidFill>
          </a:ln>
        </p:spPr>
        <p:txBody>
          <a:bodyPr wrap="square" rtlCol="0">
            <a:noAutofit/>
          </a:bodyPr>
          <a:lstStyle/>
          <a:p>
            <a:pPr marL="9525" indent="-9525">
              <a:tabLst>
                <a:tab pos="852488" algn="l"/>
              </a:tabLst>
            </a:pPr>
            <a:r>
              <a:rPr lang="en-US" b="1" dirty="0" smtClean="0"/>
              <a:t>Platform Readiness</a:t>
            </a:r>
          </a:p>
          <a:p>
            <a:pPr marL="9525" indent="-9525">
              <a:tabLst>
                <a:tab pos="852488" algn="l"/>
              </a:tabLst>
            </a:pPr>
            <a:r>
              <a:rPr lang="en-US" sz="1600" b="1" dirty="0" smtClean="0"/>
              <a:t/>
            </a:r>
            <a:br>
              <a:rPr lang="en-US" sz="1600" b="1" dirty="0" smtClean="0"/>
            </a:br>
            <a:endParaRPr lang="en-US" sz="1600" b="1" dirty="0" smtClean="0"/>
          </a:p>
          <a:p>
            <a:pPr marL="182563" indent="-182563">
              <a:buFont typeface="Arial" charset="0"/>
              <a:buChar char="•"/>
              <a:tabLst>
                <a:tab pos="852488" algn="l"/>
              </a:tabLst>
            </a:pPr>
            <a:r>
              <a:rPr lang="en-US" dirty="0" smtClean="0"/>
              <a:t>Roofline modeling</a:t>
            </a:r>
          </a:p>
          <a:p>
            <a:pPr marL="182563" indent="-182563">
              <a:buFont typeface="Arial" charset="0"/>
              <a:buChar char="•"/>
              <a:tabLst>
                <a:tab pos="852488" algn="l"/>
              </a:tabLst>
            </a:pPr>
            <a:r>
              <a:rPr lang="en-US" dirty="0" smtClean="0"/>
              <a:t>Hybrid programming</a:t>
            </a:r>
          </a:p>
          <a:p>
            <a:pPr marL="182563" indent="-182563">
              <a:buFont typeface="Arial" charset="0"/>
              <a:buChar char="•"/>
              <a:tabLst>
                <a:tab pos="852488" algn="l"/>
              </a:tabLst>
            </a:pPr>
            <a:r>
              <a:rPr lang="en-US" dirty="0"/>
              <a:t>D</a:t>
            </a:r>
            <a:r>
              <a:rPr lang="en-US" dirty="0" smtClean="0"/>
              <a:t>eep mem. hierarchy</a:t>
            </a:r>
          </a:p>
          <a:p>
            <a:pPr marL="182563" indent="-182563">
              <a:buFont typeface="Arial" charset="0"/>
              <a:buChar char="•"/>
              <a:tabLst>
                <a:tab pos="852488" algn="l"/>
              </a:tabLst>
            </a:pPr>
            <a:r>
              <a:rPr lang="en-US" dirty="0"/>
              <a:t>A</a:t>
            </a:r>
            <a:r>
              <a:rPr lang="en-US" dirty="0" smtClean="0"/>
              <a:t>utotuning</a:t>
            </a:r>
            <a:endParaRPr lang="en-US" dirty="0"/>
          </a:p>
          <a:p>
            <a:pPr marL="182563" indent="-182563">
              <a:buFont typeface="Arial" charset="0"/>
              <a:buChar char="•"/>
              <a:tabLst>
                <a:tab pos="852488" algn="l"/>
              </a:tabLst>
            </a:pPr>
            <a:r>
              <a:rPr lang="en-US" dirty="0" smtClean="0"/>
              <a:t>Correctness</a:t>
            </a:r>
            <a:endParaRPr lang="en-US" dirty="0"/>
          </a:p>
          <a:p>
            <a:pPr marL="9525" indent="-9525">
              <a:tabLst>
                <a:tab pos="852488" algn="l"/>
              </a:tabLst>
            </a:pPr>
            <a:endParaRPr lang="en-US" sz="1600" b="1" dirty="0"/>
          </a:p>
        </p:txBody>
      </p:sp>
      <p:sp>
        <p:nvSpPr>
          <p:cNvPr id="19" name="TextBox 18"/>
          <p:cNvSpPr txBox="1"/>
          <p:nvPr/>
        </p:nvSpPr>
        <p:spPr>
          <a:xfrm>
            <a:off x="6044698" y="1858622"/>
            <a:ext cx="2581178" cy="2454419"/>
          </a:xfrm>
          <a:prstGeom prst="rect">
            <a:avLst/>
          </a:prstGeom>
          <a:solidFill>
            <a:schemeClr val="tx2">
              <a:lumMod val="20000"/>
              <a:lumOff val="80000"/>
            </a:schemeClr>
          </a:solidFill>
          <a:ln>
            <a:solidFill>
              <a:schemeClr val="tx1"/>
            </a:solidFill>
          </a:ln>
        </p:spPr>
        <p:txBody>
          <a:bodyPr wrap="square" rtlCol="0">
            <a:noAutofit/>
          </a:bodyPr>
          <a:lstStyle/>
          <a:p>
            <a:pPr marL="9525" indent="-9525">
              <a:tabLst>
                <a:tab pos="852488" algn="l"/>
              </a:tabLst>
            </a:pPr>
            <a:r>
              <a:rPr lang="en-US" b="1" dirty="0" smtClean="0"/>
              <a:t>Scientific Data Management</a:t>
            </a:r>
            <a:br>
              <a:rPr lang="en-US" b="1" dirty="0" smtClean="0"/>
            </a:br>
            <a:endParaRPr lang="en-US" sz="1600" b="1" dirty="0"/>
          </a:p>
          <a:p>
            <a:pPr marL="182563" indent="-182563">
              <a:buFont typeface="Arial" charset="0"/>
              <a:buChar char="•"/>
              <a:tabLst>
                <a:tab pos="852488" algn="l"/>
              </a:tabLst>
            </a:pPr>
            <a:r>
              <a:rPr lang="en-US" dirty="0"/>
              <a:t>I/O libraries</a:t>
            </a:r>
          </a:p>
          <a:p>
            <a:pPr marL="182563" indent="-182563">
              <a:buFont typeface="Arial" charset="0"/>
              <a:buChar char="•"/>
              <a:tabLst>
                <a:tab pos="852488" algn="l"/>
              </a:tabLst>
            </a:pPr>
            <a:r>
              <a:rPr lang="en-US" dirty="0"/>
              <a:t>Coupling</a:t>
            </a:r>
          </a:p>
          <a:p>
            <a:pPr marL="182563" indent="-182563">
              <a:buFont typeface="Arial" charset="0"/>
              <a:buChar char="•"/>
              <a:tabLst>
                <a:tab pos="852488" algn="l"/>
              </a:tabLst>
            </a:pPr>
            <a:r>
              <a:rPr lang="en-US" dirty="0"/>
              <a:t>Knowledge management</a:t>
            </a:r>
          </a:p>
          <a:p>
            <a:pPr marL="182563" indent="-182563">
              <a:buFont typeface="Arial" charset="0"/>
              <a:buChar char="•"/>
              <a:tabLst>
                <a:tab pos="852488" algn="l"/>
              </a:tabLst>
            </a:pPr>
            <a:endParaRPr lang="en-US" sz="1600" dirty="0"/>
          </a:p>
        </p:txBody>
      </p:sp>
      <p:sp>
        <p:nvSpPr>
          <p:cNvPr id="2" name="Title 1"/>
          <p:cNvSpPr>
            <a:spLocks noGrp="1"/>
          </p:cNvSpPr>
          <p:nvPr>
            <p:ph type="title"/>
          </p:nvPr>
        </p:nvSpPr>
        <p:spPr/>
        <p:txBody>
          <a:bodyPr/>
          <a:lstStyle/>
          <a:p>
            <a:r>
              <a:rPr lang="en-US" dirty="0" smtClean="0"/>
              <a:t>RAPIDS Focus Areas </a:t>
            </a:r>
            <a:endParaRPr lang="en-US" dirty="0"/>
          </a:p>
        </p:txBody>
      </p:sp>
      <p:sp>
        <p:nvSpPr>
          <p:cNvPr id="20" name="TextBox 19"/>
          <p:cNvSpPr txBox="1"/>
          <p:nvPr/>
        </p:nvSpPr>
        <p:spPr>
          <a:xfrm>
            <a:off x="457202" y="910883"/>
            <a:ext cx="8296176" cy="1589430"/>
          </a:xfrm>
          <a:prstGeom prst="rect">
            <a:avLst/>
          </a:prstGeom>
          <a:solidFill>
            <a:schemeClr val="accent6">
              <a:lumMod val="20000"/>
              <a:lumOff val="80000"/>
              <a:alpha val="23000"/>
            </a:schemeClr>
          </a:solidFill>
          <a:ln>
            <a:solidFill>
              <a:schemeClr val="tx1"/>
            </a:solidFill>
            <a:prstDash val="dash"/>
          </a:ln>
        </p:spPr>
        <p:txBody>
          <a:bodyPr wrap="square" rtlCol="0">
            <a:noAutofit/>
          </a:bodyPr>
          <a:lstStyle/>
          <a:p>
            <a:pPr algn="ctr"/>
            <a:r>
              <a:rPr lang="en-US" b="1" dirty="0" smtClean="0"/>
              <a:t>Application Engagement &amp; Community Outreach</a:t>
            </a:r>
            <a:endParaRPr lang="en-US" b="1" dirty="0"/>
          </a:p>
        </p:txBody>
      </p:sp>
      <p:sp>
        <p:nvSpPr>
          <p:cNvPr id="21" name="TextBox 20"/>
          <p:cNvSpPr txBox="1"/>
          <p:nvPr/>
        </p:nvSpPr>
        <p:spPr>
          <a:xfrm>
            <a:off x="614363" y="1317846"/>
            <a:ext cx="7940073" cy="353792"/>
          </a:xfrm>
          <a:prstGeom prst="rect">
            <a:avLst/>
          </a:prstGeom>
          <a:solidFill>
            <a:schemeClr val="accent6">
              <a:lumMod val="60000"/>
              <a:lumOff val="40000"/>
            </a:schemeClr>
          </a:solidFill>
          <a:ln>
            <a:solidFill>
              <a:schemeClr val="tx1"/>
            </a:solidFill>
          </a:ln>
        </p:spPr>
        <p:txBody>
          <a:bodyPr wrap="square" rtlCol="0">
            <a:noAutofit/>
          </a:bodyPr>
          <a:lstStyle/>
          <a:p>
            <a:pPr algn="ctr"/>
            <a:r>
              <a:rPr lang="en-US" b="1" dirty="0" smtClean="0"/>
              <a:t>Tiger Teams, Liaisons, and Outreach</a:t>
            </a:r>
            <a:endParaRPr lang="en-US" b="1" dirty="0"/>
          </a:p>
        </p:txBody>
      </p:sp>
    </p:spTree>
    <p:extLst>
      <p:ext uri="{BB962C8B-B14F-4D97-AF65-F5344CB8AC3E}">
        <p14:creationId xmlns:p14="http://schemas.microsoft.com/office/powerpoint/2010/main" val="6073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technologies</a:t>
            </a:r>
            <a:endParaRPr lang="en-US" dirty="0"/>
          </a:p>
        </p:txBody>
      </p:sp>
    </p:spTree>
    <p:extLst>
      <p:ext uri="{BB962C8B-B14F-4D97-AF65-F5344CB8AC3E}">
        <p14:creationId xmlns:p14="http://schemas.microsoft.com/office/powerpoint/2010/main" val="338855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05798" y="1365660"/>
            <a:ext cx="2695700" cy="3205494"/>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wrap="square" rtlCol="0">
            <a:noAutofit/>
          </a:bodyPr>
          <a:lstStyle/>
          <a:p>
            <a:endParaRPr lang="en-US" dirty="0" smtClean="0"/>
          </a:p>
          <a:p>
            <a:endParaRPr lang="en-US" dirty="0" smtClean="0"/>
          </a:p>
          <a:p>
            <a:endParaRPr lang="en-US" dirty="0"/>
          </a:p>
          <a:p>
            <a:endParaRPr lang="en-US" dirty="0" smtClean="0"/>
          </a:p>
          <a:p>
            <a:endParaRPr lang="en-US" dirty="0"/>
          </a:p>
          <a:p>
            <a:endParaRPr lang="en-US" dirty="0" smtClean="0"/>
          </a:p>
          <a:p>
            <a:r>
              <a:rPr lang="en-US" sz="1600" dirty="0" smtClean="0"/>
              <a:t>(a) Optical image of target; (b) </a:t>
            </a:r>
            <a:r>
              <a:rPr lang="en-US" sz="1600" dirty="0" err="1" smtClean="0"/>
              <a:t>ptychographic</a:t>
            </a:r>
            <a:r>
              <a:rPr lang="en-US" sz="1600" dirty="0" smtClean="0"/>
              <a:t> image generated from APS data using GPU at rate exceeding data acquisition. </a:t>
            </a:r>
            <a:endParaRPr lang="en-US" sz="1600" dirty="0"/>
          </a:p>
        </p:txBody>
      </p:sp>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371474" y="1408346"/>
            <a:ext cx="5803696" cy="3317082"/>
          </a:xfrm>
        </p:spPr>
        <p:txBody>
          <a:bodyPr/>
          <a:lstStyle/>
          <a:p>
            <a:r>
              <a:rPr lang="en-US" b="1" dirty="0" smtClean="0"/>
              <a:t>Tools: </a:t>
            </a:r>
            <a:r>
              <a:rPr lang="en-US" dirty="0" err="1" smtClean="0"/>
              <a:t>AutoMOMML</a:t>
            </a:r>
            <a:r>
              <a:rPr lang="en-US" dirty="0" smtClean="0"/>
              <a:t>, DIY, </a:t>
            </a:r>
            <a:r>
              <a:rPr lang="en-US" dirty="0" err="1" smtClean="0"/>
              <a:t>GraphBLAS</a:t>
            </a:r>
            <a:r>
              <a:rPr lang="en-US" dirty="0" smtClean="0"/>
              <a:t>, </a:t>
            </a:r>
            <a:r>
              <a:rPr lang="en-US" dirty="0" err="1" smtClean="0"/>
              <a:t>Paraview</a:t>
            </a:r>
            <a:r>
              <a:rPr lang="en-US" dirty="0" smtClean="0"/>
              <a:t> and Catalyst, SENSEI, </a:t>
            </a:r>
            <a:r>
              <a:rPr lang="en-US" dirty="0" err="1" smtClean="0"/>
              <a:t>VisIt</a:t>
            </a:r>
            <a:r>
              <a:rPr lang="en-US" dirty="0" smtClean="0"/>
              <a:t> and </a:t>
            </a:r>
            <a:r>
              <a:rPr lang="en-US" dirty="0" err="1" smtClean="0"/>
              <a:t>Libsim</a:t>
            </a:r>
            <a:r>
              <a:rPr lang="en-US" dirty="0" smtClean="0"/>
              <a:t>, VTK</a:t>
            </a:r>
          </a:p>
          <a:p>
            <a:r>
              <a:rPr lang="en-US" b="1" dirty="0" smtClean="0"/>
              <a:t>Advanced methods</a:t>
            </a:r>
            <a:r>
              <a:rPr lang="en-US" dirty="0" smtClean="0"/>
              <a:t>: Stochastic flow maps, </a:t>
            </a:r>
            <a:r>
              <a:rPr lang="en-US" dirty="0" err="1" smtClean="0"/>
              <a:t>Lagrangian</a:t>
            </a:r>
            <a:r>
              <a:rPr lang="en-US" dirty="0" smtClean="0"/>
              <a:t> coherent structures, topological methods</a:t>
            </a:r>
          </a:p>
          <a:p>
            <a:r>
              <a:rPr lang="en-US" b="1" dirty="0" smtClean="0"/>
              <a:t>Scalable infrastructure</a:t>
            </a:r>
            <a:r>
              <a:rPr lang="en-US" dirty="0" smtClean="0"/>
              <a:t>: service-oriented data analysis and reduction, co-analysis with performance data</a:t>
            </a:r>
            <a:endParaRPr lang="en-US" dirty="0"/>
          </a:p>
          <a:p>
            <a:r>
              <a:rPr lang="en-US" b="1" dirty="0" smtClean="0"/>
              <a:t>Learning approaches</a:t>
            </a:r>
            <a:r>
              <a:rPr lang="en-US" dirty="0" smtClean="0"/>
              <a:t>: domain-specific applications of deep learning, predictive performance models, data- and model-parallel training</a:t>
            </a:r>
          </a:p>
          <a:p>
            <a:endParaRPr lang="en-US" dirty="0"/>
          </a:p>
        </p:txBody>
      </p:sp>
      <p:sp>
        <p:nvSpPr>
          <p:cNvPr id="4" name="Text Placeholder 3"/>
          <p:cNvSpPr>
            <a:spLocks noGrp="1"/>
          </p:cNvSpPr>
          <p:nvPr>
            <p:ph type="body" sz="quarter" idx="12"/>
          </p:nvPr>
        </p:nvSpPr>
        <p:spPr>
          <a:xfrm>
            <a:off x="385761" y="724152"/>
            <a:ext cx="8486774" cy="374786"/>
          </a:xfrm>
        </p:spPr>
        <p:txBody>
          <a:bodyPr/>
          <a:lstStyle/>
          <a:p>
            <a:r>
              <a:rPr lang="en-US" dirty="0" smtClean="0"/>
              <a:t>Facilitate understanding of large and complex science data through robust and scalable analysis methods, including learning approaches.</a:t>
            </a:r>
            <a:endParaRPr lang="en-US" dirty="0"/>
          </a:p>
        </p:txBody>
      </p:sp>
      <p:sp>
        <p:nvSpPr>
          <p:cNvPr id="5" name="Rectangle 4"/>
          <p:cNvSpPr/>
          <p:nvPr/>
        </p:nvSpPr>
        <p:spPr>
          <a:xfrm>
            <a:off x="371473" y="4700340"/>
            <a:ext cx="7815262" cy="369332"/>
          </a:xfrm>
          <a:prstGeom prst="rect">
            <a:avLst/>
          </a:prstGeom>
        </p:spPr>
        <p:txBody>
          <a:bodyPr wrap="square">
            <a:spAutoFit/>
          </a:bodyPr>
          <a:lstStyle/>
          <a:p>
            <a:r>
              <a:rPr lang="en-US" dirty="0">
                <a:ea typeface="Arial Narrow" charset="0"/>
                <a:cs typeface="Arial Narrow" charset="0"/>
              </a:rPr>
              <a:t>Contacts: </a:t>
            </a:r>
            <a:r>
              <a:rPr lang="en-US" dirty="0">
                <a:ea typeface="Arial Narrow" charset="0"/>
                <a:cs typeface="Arial Narrow" charset="0"/>
                <a:hlinkClick r:id="rId3"/>
              </a:rPr>
              <a:t>Wes Bethel (LBNL)</a:t>
            </a:r>
            <a:r>
              <a:rPr lang="en-US" dirty="0">
                <a:ea typeface="Arial Narrow" charset="0"/>
                <a:cs typeface="Arial Narrow" charset="0"/>
              </a:rPr>
              <a:t> lead, </a:t>
            </a:r>
            <a:r>
              <a:rPr lang="en-US" dirty="0">
                <a:ea typeface="Arial Narrow" charset="0"/>
                <a:cs typeface="Arial Narrow" charset="0"/>
                <a:hlinkClick r:id="rId4"/>
              </a:rPr>
              <a:t>Prasanna Balaprakash (ANL)</a:t>
            </a:r>
            <a:r>
              <a:rPr lang="en-US" dirty="0">
                <a:ea typeface="Arial Narrow" charset="0"/>
                <a:cs typeface="Arial Narrow" charset="0"/>
              </a:rPr>
              <a:t> co-lead</a:t>
            </a:r>
            <a:endParaRPr lang="en-US" dirty="0"/>
          </a:p>
        </p:txBody>
      </p:sp>
      <p:grpSp>
        <p:nvGrpSpPr>
          <p:cNvPr id="7" name="Group 6"/>
          <p:cNvGrpSpPr/>
          <p:nvPr/>
        </p:nvGrpSpPr>
        <p:grpSpPr>
          <a:xfrm>
            <a:off x="6362700" y="1426185"/>
            <a:ext cx="2618335" cy="1538424"/>
            <a:chOff x="6362700" y="1426185"/>
            <a:chExt cx="2618335" cy="1538424"/>
          </a:xfrm>
        </p:grpSpPr>
        <p:pic>
          <p:nvPicPr>
            <p:cNvPr id="15" name="Picture 14" descr="pttrn.pdf"/>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362700" y="1426185"/>
              <a:ext cx="2605635" cy="1538424"/>
            </a:xfrm>
            <a:prstGeom prst="rect">
              <a:avLst/>
            </a:prstGeom>
          </p:spPr>
        </p:pic>
        <p:sp>
          <p:nvSpPr>
            <p:cNvPr id="6" name="Rectangle 5"/>
            <p:cNvSpPr/>
            <p:nvPr/>
          </p:nvSpPr>
          <p:spPr>
            <a:xfrm>
              <a:off x="7917037" y="2447302"/>
              <a:ext cx="1063998" cy="5173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2163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2" y="89437"/>
            <a:ext cx="5789220" cy="777462"/>
          </a:xfrm>
        </p:spPr>
        <p:txBody>
          <a:bodyPr/>
          <a:lstStyle/>
          <a:p>
            <a:r>
              <a:rPr lang="en-US" dirty="0" smtClean="0"/>
              <a:t>Increasing Temporal Fidelity of Data Analysis for XGC1</a:t>
            </a:r>
            <a:endParaRPr lang="en-US" dirty="0"/>
          </a:p>
        </p:txBody>
      </p:sp>
      <p:sp>
        <p:nvSpPr>
          <p:cNvPr id="2" name="Content Placeholder 1"/>
          <p:cNvSpPr>
            <a:spLocks noGrp="1"/>
          </p:cNvSpPr>
          <p:nvPr>
            <p:ph idx="1"/>
          </p:nvPr>
        </p:nvSpPr>
        <p:spPr>
          <a:xfrm>
            <a:off x="308758" y="1104405"/>
            <a:ext cx="4429497" cy="3621023"/>
          </a:xfrm>
        </p:spPr>
        <p:txBody>
          <a:bodyPr/>
          <a:lstStyle/>
          <a:p>
            <a:r>
              <a:rPr lang="en-US" dirty="0" smtClean="0">
                <a:solidFill>
                  <a:srgbClr val="000000"/>
                </a:solidFill>
              </a:rPr>
              <a:t>XGC1 </a:t>
            </a:r>
            <a:r>
              <a:rPr lang="en-US" dirty="0">
                <a:solidFill>
                  <a:srgbClr val="000000"/>
                </a:solidFill>
              </a:rPr>
              <a:t>fusion </a:t>
            </a:r>
            <a:r>
              <a:rPr lang="en-US" dirty="0" smtClean="0">
                <a:solidFill>
                  <a:srgbClr val="000000"/>
                </a:solidFill>
              </a:rPr>
              <a:t>simulations use a particle representation, with many billions of particles in the largest simulations. </a:t>
            </a:r>
          </a:p>
          <a:p>
            <a:r>
              <a:rPr lang="en-US" dirty="0" smtClean="0">
                <a:solidFill>
                  <a:srgbClr val="000000"/>
                </a:solidFill>
              </a:rPr>
              <a:t>Transforming from particles into a vector field reduces data size while allowing for bounded error.</a:t>
            </a:r>
          </a:p>
          <a:p>
            <a:r>
              <a:rPr lang="en-US" dirty="0" smtClean="0">
                <a:solidFill>
                  <a:srgbClr val="000000"/>
                </a:solidFill>
              </a:rPr>
              <a:t>More </a:t>
            </a:r>
            <a:r>
              <a:rPr lang="en-US" dirty="0" err="1" smtClean="0">
                <a:solidFill>
                  <a:srgbClr val="000000"/>
                </a:solidFill>
              </a:rPr>
              <a:t>timesteps</a:t>
            </a:r>
            <a:r>
              <a:rPr lang="en-US" dirty="0" smtClean="0">
                <a:solidFill>
                  <a:srgbClr val="000000"/>
                </a:solidFill>
              </a:rPr>
              <a:t> can be captured, increasing temporal fidelity of analysis.</a:t>
            </a:r>
          </a:p>
          <a:p>
            <a:r>
              <a:rPr lang="en-US" dirty="0" err="1" smtClean="0">
                <a:solidFill>
                  <a:prstClr val="black"/>
                </a:solidFill>
              </a:rPr>
              <a:t>Poincarè</a:t>
            </a:r>
            <a:r>
              <a:rPr lang="en-US" dirty="0" smtClean="0">
                <a:solidFill>
                  <a:prstClr val="black"/>
                </a:solidFill>
              </a:rPr>
              <a:t> plot generated from the binned vector field data exhibits approx. 1% error using 89 </a:t>
            </a:r>
            <a:r>
              <a:rPr lang="en-US" dirty="0" err="1" smtClean="0">
                <a:solidFill>
                  <a:prstClr val="black"/>
                </a:solidFill>
              </a:rPr>
              <a:t>MBytes</a:t>
            </a:r>
            <a:r>
              <a:rPr lang="en-US" dirty="0" smtClean="0">
                <a:solidFill>
                  <a:prstClr val="black"/>
                </a:solidFill>
              </a:rPr>
              <a:t> of vector field data, as opposed to 500 </a:t>
            </a:r>
            <a:r>
              <a:rPr lang="en-US" dirty="0" err="1" smtClean="0">
                <a:solidFill>
                  <a:prstClr val="black"/>
                </a:solidFill>
              </a:rPr>
              <a:t>GBytes</a:t>
            </a:r>
            <a:r>
              <a:rPr lang="en-US" dirty="0" smtClean="0">
                <a:solidFill>
                  <a:prstClr val="black"/>
                </a:solidFill>
              </a:rPr>
              <a:t> of particle data. </a:t>
            </a:r>
            <a:br>
              <a:rPr lang="en-US" dirty="0" smtClean="0">
                <a:solidFill>
                  <a:prstClr val="black"/>
                </a:solidFill>
              </a:rPr>
            </a:br>
            <a:r>
              <a:rPr lang="en-US" sz="1200" i="1" dirty="0" smtClean="0">
                <a:solidFill>
                  <a:prstClr val="black"/>
                </a:solidFill>
              </a:rPr>
              <a:t>Reduced </a:t>
            </a:r>
            <a:r>
              <a:rPr lang="en-US" sz="1200" i="1" dirty="0">
                <a:solidFill>
                  <a:prstClr val="black"/>
                </a:solidFill>
              </a:rPr>
              <a:t>data is shown in black, original resolution data is shown in blue. </a:t>
            </a:r>
            <a:endParaRPr lang="en-US" sz="1200" i="1" dirty="0"/>
          </a:p>
        </p:txBody>
      </p:sp>
      <p:grpSp>
        <p:nvGrpSpPr>
          <p:cNvPr id="12" name="Group 11"/>
          <p:cNvGrpSpPr/>
          <p:nvPr/>
        </p:nvGrpSpPr>
        <p:grpSpPr>
          <a:xfrm>
            <a:off x="4952013" y="1199406"/>
            <a:ext cx="3990108" cy="3526971"/>
            <a:chOff x="5023263" y="1104406"/>
            <a:chExt cx="3990108" cy="3526971"/>
          </a:xfrm>
        </p:grpSpPr>
        <p:sp>
          <p:nvSpPr>
            <p:cNvPr id="11" name="TextBox 10"/>
            <p:cNvSpPr txBox="1"/>
            <p:nvPr/>
          </p:nvSpPr>
          <p:spPr>
            <a:xfrm>
              <a:off x="5023263" y="1104406"/>
              <a:ext cx="3990108" cy="3526971"/>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wrap="square" rtlCol="0">
              <a:noAutofit/>
            </a:bodyPr>
            <a:lstStyle/>
            <a:p>
              <a:endParaRPr lang="en-US" sz="1400" dirty="0" smtClean="0">
                <a:solidFill>
                  <a:prstClr val="black"/>
                </a:solidFill>
              </a:endParaRPr>
            </a:p>
            <a:p>
              <a:endParaRPr lang="en-US" sz="1400" dirty="0">
                <a:solidFill>
                  <a:prstClr val="black"/>
                </a:solidFill>
              </a:endParaRPr>
            </a:p>
            <a:p>
              <a:endParaRPr lang="en-US" sz="1400" dirty="0" smtClean="0">
                <a:solidFill>
                  <a:prstClr val="black"/>
                </a:solidFill>
              </a:endParaRPr>
            </a:p>
            <a:p>
              <a:endParaRPr lang="en-US" sz="1400" dirty="0">
                <a:solidFill>
                  <a:prstClr val="black"/>
                </a:solidFill>
              </a:endParaRPr>
            </a:p>
            <a:p>
              <a:endParaRPr lang="en-US" sz="1400" dirty="0" smtClean="0">
                <a:solidFill>
                  <a:prstClr val="black"/>
                </a:solidFill>
              </a:endParaRPr>
            </a:p>
            <a:p>
              <a:endParaRPr lang="en-US" sz="1400" dirty="0">
                <a:solidFill>
                  <a:prstClr val="black"/>
                </a:solidFill>
              </a:endParaRPr>
            </a:p>
            <a:p>
              <a:endParaRPr lang="en-US" sz="1400" dirty="0" smtClean="0">
                <a:solidFill>
                  <a:prstClr val="black"/>
                </a:solidFill>
              </a:endParaRPr>
            </a:p>
            <a:p>
              <a:endParaRPr lang="en-US" sz="1400" dirty="0">
                <a:solidFill>
                  <a:prstClr val="black"/>
                </a:solidFill>
              </a:endParaRPr>
            </a:p>
            <a:p>
              <a:endParaRPr lang="en-US" sz="1400" dirty="0" smtClean="0">
                <a:solidFill>
                  <a:prstClr val="black"/>
                </a:solidFill>
              </a:endParaRPr>
            </a:p>
            <a:p>
              <a:endParaRPr lang="en-US" sz="1400" dirty="0">
                <a:solidFill>
                  <a:prstClr val="black"/>
                </a:solidFill>
              </a:endParaRPr>
            </a:p>
            <a:p>
              <a:endParaRPr lang="en-US" sz="1400" dirty="0" smtClean="0">
                <a:solidFill>
                  <a:prstClr val="black"/>
                </a:solidFill>
              </a:endParaRPr>
            </a:p>
            <a:p>
              <a:endParaRPr lang="en-US" sz="1400" dirty="0">
                <a:solidFill>
                  <a:prstClr val="black"/>
                </a:solidFill>
              </a:endParaRPr>
            </a:p>
            <a:p>
              <a:endParaRPr lang="en-US" sz="1400" dirty="0" smtClean="0">
                <a:solidFill>
                  <a:prstClr val="black"/>
                </a:solidFill>
              </a:endParaRPr>
            </a:p>
            <a:p>
              <a:endParaRPr lang="en-US" sz="1400" dirty="0">
                <a:solidFill>
                  <a:prstClr val="black"/>
                </a:solidFill>
              </a:endParaRPr>
            </a:p>
            <a:p>
              <a:endParaRPr lang="en-US" sz="1400" dirty="0">
                <a:solidFill>
                  <a:prstClr val="black"/>
                </a:solidFill>
              </a:endParaRPr>
            </a:p>
            <a:p>
              <a:r>
                <a:rPr lang="en-US" sz="1400" dirty="0" smtClean="0">
                  <a:solidFill>
                    <a:prstClr val="black"/>
                  </a:solidFill>
                </a:rPr>
                <a:t>Image </a:t>
              </a:r>
              <a:r>
                <a:rPr lang="en-US" sz="1400" dirty="0">
                  <a:solidFill>
                    <a:prstClr val="black"/>
                  </a:solidFill>
                </a:rPr>
                <a:t>c</a:t>
              </a:r>
              <a:r>
                <a:rPr lang="en-US" sz="1400" dirty="0" smtClean="0">
                  <a:solidFill>
                    <a:prstClr val="black"/>
                  </a:solidFill>
                </a:rPr>
                <a:t>redit </a:t>
              </a:r>
              <a:r>
                <a:rPr lang="en-US" sz="1400" dirty="0">
                  <a:solidFill>
                    <a:prstClr val="black"/>
                  </a:solidFill>
                </a:rPr>
                <a:t>James </a:t>
              </a:r>
              <a:r>
                <a:rPr lang="en-US" sz="1400" dirty="0" smtClean="0">
                  <a:solidFill>
                    <a:prstClr val="black"/>
                  </a:solidFill>
                </a:rPr>
                <a:t>Kress (ORNL).</a:t>
              </a:r>
              <a:endParaRPr lang="en-US" sz="1400" dirty="0"/>
            </a:p>
          </p:txBody>
        </p:sp>
        <p:graphicFrame>
          <p:nvGraphicFramePr>
            <p:cNvPr id="7" name="Object 6"/>
            <p:cNvGraphicFramePr>
              <a:graphicFrameLocks noChangeAspect="1"/>
            </p:cNvGraphicFramePr>
            <p:nvPr>
              <p:extLst>
                <p:ext uri="{D42A27DB-BD31-4B8C-83A1-F6EECF244321}">
                  <p14:modId xmlns:p14="http://schemas.microsoft.com/office/powerpoint/2010/main" val="1997636329"/>
                </p:ext>
              </p:extLst>
            </p:nvPr>
          </p:nvGraphicFramePr>
          <p:xfrm>
            <a:off x="6787548" y="1199408"/>
            <a:ext cx="2136572" cy="2991201"/>
          </p:xfrm>
          <a:graphic>
            <a:graphicData uri="http://schemas.openxmlformats.org/presentationml/2006/ole">
              <mc:AlternateContent xmlns:mc="http://schemas.openxmlformats.org/markup-compatibility/2006">
                <mc:Choice xmlns:v="urn:schemas-microsoft-com:vml" Requires="v">
                  <p:oleObj spid="_x0000_s3219" name="Acrobat Document" r:id="rId4" imgW="3428736" imgH="4800423" progId="AcroExch.Document.DC">
                    <p:embed/>
                  </p:oleObj>
                </mc:Choice>
                <mc:Fallback>
                  <p:oleObj name="Acrobat Document" r:id="rId4" imgW="3428736" imgH="4800423" progId="AcroExch.Document.DC">
                    <p:embed/>
                    <p:pic>
                      <p:nvPicPr>
                        <p:cNvPr id="0" name=""/>
                        <p:cNvPicPr/>
                        <p:nvPr/>
                      </p:nvPicPr>
                      <p:blipFill>
                        <a:blip r:embed="rId5"/>
                        <a:stretch>
                          <a:fillRect/>
                        </a:stretch>
                      </p:blipFill>
                      <p:spPr>
                        <a:xfrm>
                          <a:off x="6787548" y="1199408"/>
                          <a:ext cx="2136572" cy="2991201"/>
                        </a:xfrm>
                        <a:prstGeom prst="rect">
                          <a:avLst/>
                        </a:prstGeom>
                      </p:spPr>
                    </p:pic>
                  </p:oleObj>
                </mc:Fallback>
              </mc:AlternateContent>
            </a:graphicData>
          </a:graphic>
        </p:graphicFrame>
        <p:pic>
          <p:nvPicPr>
            <p:cNvPr id="8" name="Picture 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152835" y="1199408"/>
              <a:ext cx="1539713" cy="3056491"/>
            </a:xfrm>
            <a:prstGeom prst="rect">
              <a:avLst/>
            </a:prstGeom>
          </p:spPr>
        </p:pic>
      </p:grpSp>
    </p:spTree>
    <p:extLst>
      <p:ext uri="{BB962C8B-B14F-4D97-AF65-F5344CB8AC3E}">
        <p14:creationId xmlns:p14="http://schemas.microsoft.com/office/powerpoint/2010/main" val="115186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6885" y="1163782"/>
            <a:ext cx="2103120" cy="3408218"/>
          </a:xfr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vert="horz" lIns="91440" tIns="0" rIns="0" bIns="34290" rtlCol="0">
            <a:no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Deep learning for object </a:t>
            </a:r>
            <a:r>
              <a:rPr lang="en-US" dirty="0"/>
              <a:t>identification and image classification for </a:t>
            </a:r>
            <a:r>
              <a:rPr lang="en-US" b="1" dirty="0"/>
              <a:t>LHC</a:t>
            </a:r>
            <a:r>
              <a:rPr lang="en-US" dirty="0"/>
              <a:t> and </a:t>
            </a:r>
            <a:r>
              <a:rPr lang="en-US" b="1" dirty="0" smtClean="0"/>
              <a:t>APS</a:t>
            </a:r>
            <a:endParaRPr lang="en-US" b="1" dirty="0"/>
          </a:p>
        </p:txBody>
      </p:sp>
      <p:sp>
        <p:nvSpPr>
          <p:cNvPr id="2" name="Title 1"/>
          <p:cNvSpPr>
            <a:spLocks noGrp="1"/>
          </p:cNvSpPr>
          <p:nvPr>
            <p:ph type="title"/>
          </p:nvPr>
        </p:nvSpPr>
        <p:spPr/>
        <p:txBody>
          <a:bodyPr/>
          <a:lstStyle/>
          <a:p>
            <a:r>
              <a:rPr lang="en-US" dirty="0" smtClean="0"/>
              <a:t>Learning Approaches for </a:t>
            </a:r>
            <a:br>
              <a:rPr lang="en-US" dirty="0" smtClean="0"/>
            </a:br>
            <a:r>
              <a:rPr lang="en-US" dirty="0" smtClean="0"/>
              <a:t>Scientific Discovery</a:t>
            </a:r>
            <a:endParaRPr lang="en-US" dirty="0"/>
          </a:p>
        </p:txBody>
      </p:sp>
      <p:sp>
        <p:nvSpPr>
          <p:cNvPr id="20" name="Content Placeholder 5"/>
          <p:cNvSpPr txBox="1">
            <a:spLocks/>
          </p:cNvSpPr>
          <p:nvPr/>
        </p:nvSpPr>
        <p:spPr>
          <a:xfrm>
            <a:off x="2502983" y="1163782"/>
            <a:ext cx="2103120" cy="3408218"/>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vert="horz" lIns="9144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r>
              <a:rPr lang="en-US" dirty="0">
                <a:solidFill>
                  <a:srgbClr val="47484A">
                    <a:lumMod val="50000"/>
                  </a:srgbClr>
                </a:solidFill>
              </a:rPr>
              <a:t>Iterative learning and model-based sampling for  </a:t>
            </a:r>
            <a:r>
              <a:rPr lang="en-US" b="1" dirty="0">
                <a:solidFill>
                  <a:srgbClr val="47484A">
                    <a:lumMod val="50000"/>
                  </a:srgbClr>
                </a:solidFill>
              </a:rPr>
              <a:t>molecular dynamics simulations</a:t>
            </a:r>
          </a:p>
        </p:txBody>
      </p:sp>
      <p:sp>
        <p:nvSpPr>
          <p:cNvPr id="21" name="Content Placeholder 5"/>
          <p:cNvSpPr txBox="1">
            <a:spLocks/>
          </p:cNvSpPr>
          <p:nvPr/>
        </p:nvSpPr>
        <p:spPr>
          <a:xfrm>
            <a:off x="4709081" y="1163782"/>
            <a:ext cx="2103120" cy="3408218"/>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vert="horz" lIns="9144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r>
              <a:rPr lang="en-US" dirty="0">
                <a:solidFill>
                  <a:srgbClr val="47484A">
                    <a:lumMod val="50000"/>
                  </a:srgbClr>
                </a:solidFill>
              </a:rPr>
              <a:t>Performance, power, energy modeling of novel </a:t>
            </a:r>
            <a:r>
              <a:rPr lang="en-US" b="1" dirty="0">
                <a:solidFill>
                  <a:srgbClr val="47484A">
                    <a:lumMod val="50000"/>
                  </a:srgbClr>
                </a:solidFill>
              </a:rPr>
              <a:t>HPC</a:t>
            </a:r>
            <a:r>
              <a:rPr lang="en-US" dirty="0">
                <a:solidFill>
                  <a:srgbClr val="47484A">
                    <a:lumMod val="50000"/>
                  </a:srgbClr>
                </a:solidFill>
              </a:rPr>
              <a:t> </a:t>
            </a:r>
            <a:r>
              <a:rPr lang="en-US" b="1" dirty="0">
                <a:solidFill>
                  <a:srgbClr val="47484A">
                    <a:lumMod val="50000"/>
                  </a:srgbClr>
                </a:solidFill>
              </a:rPr>
              <a:t>architectures</a:t>
            </a:r>
          </a:p>
        </p:txBody>
      </p:sp>
      <p:sp>
        <p:nvSpPr>
          <p:cNvPr id="22" name="Content Placeholder 5"/>
          <p:cNvSpPr txBox="1">
            <a:spLocks/>
          </p:cNvSpPr>
          <p:nvPr/>
        </p:nvSpPr>
        <p:spPr>
          <a:xfrm>
            <a:off x="6915179" y="1163782"/>
            <a:ext cx="2103120" cy="3408218"/>
          </a:xfrm>
          <a:prstGeom prst="rect">
            <a:avLst/>
          </a:prstGeom>
          <a:solidFill>
            <a:schemeClr val="bg1"/>
          </a:solidFill>
          <a:ln>
            <a:solidFill>
              <a:schemeClr val="tx1">
                <a:lumMod val="40000"/>
                <a:lumOff val="60000"/>
              </a:schemeClr>
            </a:solidFill>
          </a:ln>
          <a:effectLst>
            <a:outerShdw blurRad="50800" dist="76200" dir="2700000" algn="tl" rotWithShape="0">
              <a:prstClr val="black">
                <a:alpha val="40000"/>
              </a:prstClr>
            </a:outerShdw>
          </a:effectLst>
        </p:spPr>
        <p:txBody>
          <a:bodyPr vert="horz" lIns="9144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endParaRPr lang="en-US" dirty="0">
              <a:solidFill>
                <a:srgbClr val="47484A">
                  <a:lumMod val="50000"/>
                </a:srgbClr>
              </a:solidFill>
            </a:endParaRPr>
          </a:p>
          <a:p>
            <a:pPr marL="0" indent="0">
              <a:buNone/>
            </a:pPr>
            <a:r>
              <a:rPr lang="en-US" dirty="0">
                <a:solidFill>
                  <a:srgbClr val="47484A">
                    <a:lumMod val="50000"/>
                  </a:srgbClr>
                </a:solidFill>
              </a:rPr>
              <a:t>Machine learning for </a:t>
            </a:r>
            <a:r>
              <a:rPr lang="en-US" b="1" dirty="0">
                <a:solidFill>
                  <a:srgbClr val="47484A">
                    <a:lumMod val="50000"/>
                  </a:srgbClr>
                </a:solidFill>
              </a:rPr>
              <a:t>urban mobility planning and vehicle technology assessment</a:t>
            </a:r>
          </a:p>
        </p:txBody>
      </p:sp>
      <p:pic>
        <p:nvPicPr>
          <p:cNvPr id="15" name="Picture 6"/>
          <p:cNvPicPr preferRelativeResize="0">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98509" y="1267681"/>
            <a:ext cx="1458911" cy="1101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 descr="Higgs.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5304" y="1389621"/>
            <a:ext cx="1600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056122" y="1357226"/>
            <a:ext cx="1655862" cy="922042"/>
          </a:xfrm>
          <a:prstGeom prst="rect">
            <a:avLst/>
          </a:prstGeom>
        </p:spPr>
      </p:pic>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94206" y="1291146"/>
            <a:ext cx="1405600" cy="1054200"/>
          </a:xfrm>
          <a:prstGeom prst="rect">
            <a:avLst/>
          </a:prstGeom>
        </p:spPr>
      </p:pic>
    </p:spTree>
    <p:extLst>
      <p:ext uri="{BB962C8B-B14F-4D97-AF65-F5344CB8AC3E}">
        <p14:creationId xmlns:p14="http://schemas.microsoft.com/office/powerpoint/2010/main" val="2100280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85AA6EBF-61C6-1742-8D03-6174991A28D7}" vid="{1915844E-3D24-E34E-8AB6-043E1A46E3E5}"/>
    </a:ext>
  </a:extLst>
</a:theme>
</file>

<file path=ppt/theme/theme2.xml><?xml version="1.0" encoding="utf-8"?>
<a:theme xmlns:a="http://schemas.openxmlformats.org/drawingml/2006/main" name="1_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85AA6EBF-61C6-1742-8D03-6174991A28D7}" vid="{1915844E-3D24-E34E-8AB6-043E1A46E3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ANL-16x9</Template>
  <TotalTime>3082</TotalTime>
  <Words>3528</Words>
  <Application>Microsoft Macintosh PowerPoint</Application>
  <PresentationFormat>On-screen Show (16:9)</PresentationFormat>
  <Paragraphs>928</Paragraphs>
  <Slides>23</Slides>
  <Notes>20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Arial</vt:lpstr>
      <vt:lpstr>Arial Narrow</vt:lpstr>
      <vt:lpstr>Calibri</vt:lpstr>
      <vt:lpstr>Helvetica Neue Bold Condensed</vt:lpstr>
      <vt:lpstr>Mangal</vt:lpstr>
      <vt:lpstr>ＭＳ Ｐゴシック</vt:lpstr>
      <vt:lpstr>Wingdings</vt:lpstr>
      <vt:lpstr>presentation_16x9</vt:lpstr>
      <vt:lpstr>1_presentation_16x9</vt:lpstr>
      <vt:lpstr>Acrobat Document</vt:lpstr>
      <vt:lpstr>RAPIDS:  The SciDAC Institute for Computer Science and Data</vt:lpstr>
      <vt:lpstr>Diverse Science and Systems</vt:lpstr>
      <vt:lpstr>The RAPIDS Institute</vt:lpstr>
      <vt:lpstr>The RAPIDS Team</vt:lpstr>
      <vt:lpstr>RAPIDS Focus Areas </vt:lpstr>
      <vt:lpstr>PowerPoint Presentation</vt:lpstr>
      <vt:lpstr>Data Understanding</vt:lpstr>
      <vt:lpstr>Increasing Temporal Fidelity of Data Analysis for XGC1</vt:lpstr>
      <vt:lpstr>Learning Approaches for  Scientific Discovery</vt:lpstr>
      <vt:lpstr>Platform Readiness</vt:lpstr>
      <vt:lpstr>Roofline Performance Modeling</vt:lpstr>
      <vt:lpstr>Scientific Data Management</vt:lpstr>
      <vt:lpstr>Accelerating I/O for WARP</vt:lpstr>
      <vt:lpstr>Building on Success</vt:lpstr>
      <vt:lpstr>Building on Success</vt:lpstr>
      <vt:lpstr>PowerPoint Presentation</vt:lpstr>
      <vt:lpstr>Community Engagement</vt:lpstr>
      <vt:lpstr>Tiger Teams</vt:lpstr>
      <vt:lpstr>MPAS-Ocean Optimization for  Emerging DOE Systems</vt:lpstr>
      <vt:lpstr>SciDAC-4 Partnership Connections </vt:lpstr>
      <vt:lpstr>SciDAC-4 Coordination Committee</vt:lpstr>
      <vt:lpstr>Thanks to the RAPIDS Team</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245</cp:revision>
  <cp:lastPrinted>2017-12-20T15:50:39Z</cp:lastPrinted>
  <dcterms:created xsi:type="dcterms:W3CDTF">2017-09-13T17:09:38Z</dcterms:created>
  <dcterms:modified xsi:type="dcterms:W3CDTF">2018-01-03T14:12:47Z</dcterms:modified>
</cp:coreProperties>
</file>