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C55B4EF-E037-4A65-AA73-7BC3FCC4A5A0}">
  <a:tblStyle styleName="Table_0" styleId="{AC55B4EF-E037-4A65-AA73-7BC3FCC4A5A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13F64A46-C6CE-417A-8A37-37E405B56CD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26.jpg" Type="http://schemas.openxmlformats.org/officeDocument/2006/relationships/image" Id="rId3"/><Relationship Target="../media/image23.jpg" Type="http://schemas.openxmlformats.org/officeDocument/2006/relationships/image" Id="rId6"/><Relationship Target="../media/image18.jpg" Type="http://schemas.openxmlformats.org/officeDocument/2006/relationships/image" Id="rId5"/><Relationship Target="../media/image24.jp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http://www.dfrobot.com/index.php?route=product/product&amp;path=37_111&amp;product_id=555#.UoVmg3hXGM4http://www.dfrobot.com/index.php?route=product/product&amp;path=37_111&amp;product_id=555#.UoVmg3hXGM4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13.jpg" Type="http://schemas.openxmlformats.org/officeDocument/2006/relationships/image" Id="rId3"/><Relationship Target="../media/image08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http://www.dfrobot.com/index.php?route=product/product&amp;product_id=823#.UurQ_UOm2a0" Type="http://schemas.openxmlformats.org/officeDocument/2006/relationships/hyperlink" TargetMode="External" Id="rId3"/><Relationship Target="../media/image02.jpg" Type="http://schemas.openxmlformats.org/officeDocument/2006/relationships/image" Id="rId9"/><Relationship Target="../media/image01.jpg" Type="http://schemas.openxmlformats.org/officeDocument/2006/relationships/image" Id="rId6"/><Relationship Target="../media/image11.jpg" Type="http://schemas.openxmlformats.org/officeDocument/2006/relationships/image" Id="rId5"/><Relationship Target="../media/image00.jpg" Type="http://schemas.openxmlformats.org/officeDocument/2006/relationships/image" Id="rId8"/><Relationship Target="../media/image05.jp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4"/><Relationship Target="../media/image07.jpg" Type="http://schemas.openxmlformats.org/officeDocument/2006/relationships/image" Id="rId3"/><Relationship Target="../media/image22.jpg" Type="http://schemas.openxmlformats.org/officeDocument/2006/relationships/image" Id="rId6"/><Relationship Target="../media/image09.jpg" Type="http://schemas.openxmlformats.org/officeDocument/2006/relationships/image" Id="rId5"/><Relationship Target="../media/image10.jpg" Type="http://schemas.openxmlformats.org/officeDocument/2006/relationships/image" Id="rId8"/><Relationship Target="../media/image15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gif" Type="http://schemas.openxmlformats.org/officeDocument/2006/relationships/image" Id="rId4"/><Relationship Target="../media/image17.jpg" Type="http://schemas.openxmlformats.org/officeDocument/2006/relationships/image" Id="rId3"/><Relationship Target="../media/image12.jpg" Type="http://schemas.openxmlformats.org/officeDocument/2006/relationships/image" Id="rId6"/><Relationship Target="../media/image21.png" Type="http://schemas.openxmlformats.org/officeDocument/2006/relationships/image" Id="rId5"/><Relationship Target="../media/image20.jp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NarwhalEdu: 6.01x Contract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1/31/14</a:t>
            </a:r>
          </a:p>
          <a:p>
            <a:pPr rtl="0" lvl="0">
              <a:buNone/>
            </a:pPr>
            <a:r>
              <a:rPr lang="en"/>
              <a:t>Nancy Ouyang</a:t>
            </a:r>
          </a:p>
          <a:p>
            <a:pPr>
              <a:buNone/>
            </a:pPr>
            <a:r>
              <a:rPr lang="en"/>
              <a:t>Cappie Pomeroy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43725"/>
            <a:ext cy="1819274" cx="2419350"/>
          </a:xfrm>
          <a:prstGeom prst="rect">
            <a:avLst/>
          </a:prstGeom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Wireless Systems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58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 found these to be generally unreliable.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nRF (no program upload, $10)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Xbee ($70 min.)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BTBee ($60)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DFrobot (usb ready program upload, $70)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721312" x="7672050"/>
            <a:ext cy="1271299" cx="1271299"/>
          </a:xfrm>
          <a:prstGeom prst="rect">
            <a:avLst/>
          </a:prstGeom>
        </p:spPr>
      </p:pic>
      <p:pic>
        <p:nvPicPr>
          <p:cNvPr id="120" name="Shape 1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84475" x="6034237"/>
            <a:ext cy="1838324" cx="1838324"/>
          </a:xfrm>
          <a:prstGeom prst="rect">
            <a:avLst/>
          </a:prstGeom>
        </p:spPr>
      </p:pic>
      <p:pic>
        <p:nvPicPr>
          <p:cNvPr id="121" name="Shape 1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654550" x="6034237"/>
            <a:ext cy="1404824" cx="1404824"/>
          </a:xfrm>
          <a:prstGeom prst="rect">
            <a:avLst/>
          </a:prstGeom>
        </p:spPr>
      </p:pic>
      <p:pic>
        <p:nvPicPr>
          <p:cNvPr id="122" name="Shape 12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60150" x="7424725"/>
            <a:ext cy="1619250" cx="2000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282700"/>
            <a:ext cy="3725699" cx="544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Build robot platform for under $150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Interface with SOAR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Transmit distance readings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Move forward and backward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Todo: move at specific velocity (important for labs?)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9112" x="5732525"/>
            <a:ext cy="2423425" cx="3231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527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Created servo head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Does not operate at 5V system voltage or 7.4V battery voltage with lab circuit (results in ±2.5V)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Todo: charge pump or boost converter?</a:t>
            </a:r>
          </a:p>
          <a:p>
            <a:pPr>
              <a:buNone/>
            </a:pPr>
            <a:r>
              <a:rPr lang="en"/>
              <a:t>	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9112" x="5732525"/>
            <a:ext cy="2423425" cx="3231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Todo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063375" x="0"/>
            <a:ext cy="3725699" cx="560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Fix IR encoder dependent on voltage issues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Encoder on motor/optical?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Rotational: Gyro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 we need more accurate elapsed position?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Reliable wireless program uploading and data transmission</a:t>
            </a:r>
          </a:p>
          <a:p>
            <a:pPr rtl="0" lvl="0">
              <a:buNone/>
            </a:pPr>
            <a:r>
              <a:rPr sz="2400" lang="en"/>
              <a:t>Out of scope: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Turn into manufacturable robot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48537" x="5743725"/>
            <a:ext cy="2380475" cx="3173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Proposed System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3311650" x="49419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$148.29</a:t>
            </a:r>
          </a:p>
          <a:p>
            <a:r>
              <a:t/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y="1287525" x="865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{AC55B4EF-E037-4A65-AA73-7BC3FCC4A5A0}</a:tableStyleId>
              </a:tblPr>
              <a:tblGrid>
                <a:gridCol w="3050775"/>
                <a:gridCol w="549825"/>
              </a:tblGrid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Chassis (w/ 2 wheels, motors, 1 castor)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$34.30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encoders x2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$5.80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ball castors x1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$1.90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IR sensors GP2Y0A21YK x2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$30.00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Romeo board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$39.90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Lipo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$5.69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USB cable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$2.50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Sharp IR mounts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$10.00</a:t>
                      </a:r>
                    </a:p>
                  </a:txBody>
                  <a:tcPr marR="28575" marB="91425" marT="91425" anchor="b" marL="28575"/>
                </a:tc>
              </a:tr>
              <a:tr h="3877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standoffs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$3.20</a:t>
                      </a:r>
                    </a:p>
                  </a:txBody>
                  <a:tcPr marR="28575" marB="91425" marT="91425" anchor="b" marL="28575"/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y="1720300" x="49419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{13F64A46-C6CE-417A-8A37-37E405B56CD7}</a:tableStyleId>
              </a:tblPr>
              <a:tblGrid>
                <a:gridCol w="1800300"/>
                <a:gridCol w="18003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 i="1"/>
                        <a:t>Head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Servo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$10.00</a:t>
                      </a:r>
                    </a:p>
                  </a:txBody>
                  <a:tcPr marR="28575" marB="91425" marT="91425" anchor="b" marL="2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Metal servo mounts?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/>
                        <a:t>$5.00</a:t>
                      </a:r>
                    </a:p>
                  </a:txBody>
                  <a:tcPr marR="28575" marB="91425" marT="91425" anchor="b" marL="2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Technical Specs of Proposal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Cost $150 in quantity one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Accept motor voltage levels (be able to drive straight) and output 2 to 3 distance readings at 12 times per second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Communicate wirelessly with SOAR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Be wirelessly programmable with up to 40 robots in a single room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Have a light tracking head that interfaces with existing 6.01 programs to create a light-tracking robot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Current System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Pioneer-DX Robot</a:t>
            </a:r>
          </a:p>
          <a:p>
            <a:pPr rtl="0" lvl="0">
              <a:buNone/>
            </a:pPr>
            <a:r>
              <a:rPr lang="en"/>
              <a:t>University Price: $3,995</a:t>
            </a:r>
          </a:p>
          <a:p>
            <a:pPr rtl="0" lvl="0">
              <a:buNone/>
            </a:pPr>
            <a:r>
              <a:rPr lang="en"/>
              <a:t>Lego Motor: $20 (ebay, used)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75225" x="5618025"/>
            <a:ext cy="2316500" cx="3463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Proposed System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515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 beefier version of the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DFRobot MiniQ 2wd</a:t>
            </a:r>
            <a:r>
              <a:rPr sz="2400" lang="en"/>
              <a:t> ($79)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Quad encoder instead of photodiode, or non-IR encoder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Sharp IR instead of IR 38 kHz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(possibly) Better gearmotors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Lipo instead of 4xAA</a:t>
            </a:r>
          </a:p>
          <a:p>
            <a:pPr rtl="0" lvl="0">
              <a:buNone/>
            </a:pPr>
            <a:r>
              <a:rPr sz="2400" lang="en"/>
              <a:t>Est. </a:t>
            </a:r>
            <a:r>
              <a:rPr b="1" sz="2400" lang="en"/>
              <a:t>$150</a:t>
            </a:r>
            <a:r>
              <a:rPr sz="2400" lang="en"/>
              <a:t> in quantity 1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Wireless (est. +$70)</a:t>
            </a:r>
          </a:p>
          <a:p>
            <a:r>
              <a:t/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26025" x="5498175"/>
            <a:ext cy="3238500" cx="3238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Evaluate and compare: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CPUs, drive systems, odometry systems, obstacle distance sensors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1st iteration robot outputting accurate distance readings</a:t>
            </a:r>
          </a:p>
          <a:p>
            <a:r>
              <a:t/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Deliverables: Month 1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7387" x="5408750"/>
            <a:ext cy="1917700" cx="3086100"/>
          </a:xfrm>
          <a:prstGeom prst="rect">
            <a:avLst/>
          </a:prstGeom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CPUs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047750" x="457200"/>
            <a:ext cy="3725699" cx="65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We chose </a:t>
            </a:r>
            <a:r>
              <a:rPr b="1" sz="2400" lang="en"/>
              <a:t>Arduino</a:t>
            </a:r>
            <a:r>
              <a:rPr sz="2400" lang="en"/>
              <a:t>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Arduino: Uno, $25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clones for $10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sufficient I/O for our purposes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free, easy-to-use open source programming toolchain (all OSes)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Stellaris ARM: $10, but discontinued product line after one month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Tiva ARM Replacement: $14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Beaglebone Black: $45, overkill, expensive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43550" x="3597825"/>
            <a:ext cy="1155650" cx="1672175"/>
          </a:xfrm>
          <a:prstGeom prst="rect">
            <a:avLst/>
          </a:prstGeom>
        </p:spPr>
      </p:pic>
      <p:pic>
        <p:nvPicPr>
          <p:cNvPr id="75" name="Shape 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309125" x="6858150"/>
            <a:ext cy="1656300" cx="21510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Odometry Systems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191950"/>
            <a:ext cy="3725699" cx="4676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Rotary Encoders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Enclosed optical ($.64)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IR break beam ($2.90)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wheel-mounted (low res)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u="sng" lang="en">
                <a:solidFill>
                  <a:schemeClr val="hlink"/>
                </a:solidFill>
                <a:hlinkClick r:id="rId3"/>
              </a:rPr>
              <a:t>2wd</a:t>
            </a:r>
            <a:r>
              <a:rPr lang="en"/>
              <a:t>, 4wd kit bots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motor-mounted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98125" x="3915975"/>
            <a:ext cy="857399" cx="857399"/>
          </a:xfrm>
          <a:prstGeom prst="rect">
            <a:avLst/>
          </a:prstGeom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10250" x="4694732"/>
            <a:ext cy="3263199" cx="4350941"/>
          </a:xfrm>
          <a:prstGeom prst="rect">
            <a:avLst/>
          </a:prstGeom>
        </p:spPr>
      </p:pic>
      <p:pic>
        <p:nvPicPr>
          <p:cNvPr id="84" name="Shape 8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608800" x="-174525"/>
            <a:ext cy="1317049" cx="1814849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761425" x="1543425"/>
            <a:ext cy="1011800" cx="1405275"/>
          </a:xfrm>
          <a:prstGeom prst="rect">
            <a:avLst/>
          </a:prstGeom>
        </p:spPr>
      </p:pic>
      <p:pic>
        <p:nvPicPr>
          <p:cNvPr id="86" name="Shape 8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610352" x="3080972"/>
            <a:ext cy="1313932" cx="1405274"/>
          </a:xfrm>
          <a:prstGeom prst="rect">
            <a:avLst/>
          </a:prstGeom>
        </p:spPr>
      </p:pic>
      <p:pic>
        <p:nvPicPr>
          <p:cNvPr id="87" name="Shape 8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3761425" x="4618525"/>
            <a:ext cy="1167575" cx="15544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59550" x="3398175"/>
            <a:ext cy="1959100" cx="1959100"/>
          </a:xfrm>
          <a:prstGeom prst="rect">
            <a:avLst/>
          </a:prstGeom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295675"/>
            <a:ext cy="3725699" cx="35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Continuous rotation servos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Gearmotors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Sainsmart 4wd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DFRobot 2wd miniq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DFRobot Turtle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Ebay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Drive/Chassis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11900" x="6892350"/>
            <a:ext cy="2774599" cx="2774599"/>
          </a:xfrm>
          <a:prstGeom prst="rect">
            <a:avLst/>
          </a:prstGeom>
        </p:spPr>
      </p:pic>
      <p:pic>
        <p:nvPicPr>
          <p:cNvPr id="96" name="Shape 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149587" x="3834475"/>
            <a:ext cy="1959100" cx="1959100"/>
          </a:xfrm>
          <a:prstGeom prst="rect">
            <a:avLst/>
          </a:prstGeom>
        </p:spPr>
      </p:pic>
      <p:pic>
        <p:nvPicPr>
          <p:cNvPr id="97" name="Shape 9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659550" x="5614275"/>
            <a:ext cy="1959099" cx="2134208"/>
          </a:xfrm>
          <a:prstGeom prst="rect">
            <a:avLst/>
          </a:prstGeom>
        </p:spPr>
      </p:pic>
      <p:pic>
        <p:nvPicPr>
          <p:cNvPr id="98" name="Shape 9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063367" x="3834475"/>
            <a:ext cy="1171299" cx="1171299"/>
          </a:xfrm>
          <a:prstGeom prst="rect">
            <a:avLst/>
          </a:prstGeom>
        </p:spPr>
      </p:pic>
      <p:pic>
        <p:nvPicPr>
          <p:cNvPr id="99" name="Shape 9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1063380" x="5107600"/>
            <a:ext cy="903482" cx="2134199"/>
          </a:xfrm>
          <a:prstGeom prst="rect">
            <a:avLst/>
          </a:prstGeom>
        </p:spPr>
      </p:pic>
      <p:cxnSp>
        <p:nvCxnSpPr>
          <p:cNvPr id="100" name="Shape 100"/>
          <p:cNvCxnSpPr/>
          <p:nvPr/>
        </p:nvCxnSpPr>
        <p:spPr>
          <a:xfrm>
            <a:off y="2150925" x="3893750"/>
            <a:ext cy="0" cx="5288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Obstacle Distance Readings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976300" x="174175"/>
            <a:ext cy="3725699" cx="4232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Sonar - expensive ($25)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Infrared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38 kHz - MiniQ ($8)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Designed for proximity, not analog sensing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photodiodes ($8)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Sharp ($15)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Photoresistor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fast enough to do modulation</a:t>
            </a:r>
          </a:p>
          <a:p>
            <a:r>
              <a:t/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37" x="4186912"/>
            <a:ext cy="1391374" cx="1391374"/>
          </a:xfrm>
          <a:prstGeom prst="rect">
            <a:avLst/>
          </a:prstGeom>
        </p:spPr>
      </p:pic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79300" x="7689225"/>
            <a:ext cy="1033050" cx="1043475"/>
          </a:xfrm>
          <a:prstGeom prst="rect">
            <a:avLst/>
          </a:prstGeom>
        </p:spPr>
      </p:pic>
      <p:pic>
        <p:nvPicPr>
          <p:cNvPr id="109" name="Shape 10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80675" x="7083425"/>
            <a:ext cy="2191350" cx="1900094"/>
          </a:xfrm>
          <a:prstGeom prst="rect">
            <a:avLst/>
          </a:prstGeom>
        </p:spPr>
      </p:pic>
      <p:pic>
        <p:nvPicPr>
          <p:cNvPr id="110" name="Shape 11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0150" x="5519725"/>
            <a:ext cy="1636399" cx="1692825"/>
          </a:xfrm>
          <a:prstGeom prst="rect">
            <a:avLst/>
          </a:prstGeom>
        </p:spPr>
      </p:pic>
      <p:pic>
        <p:nvPicPr>
          <p:cNvPr id="111" name="Shape 11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880675" x="4100925"/>
            <a:ext cy="2773675" cx="2773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