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812088-F75D-43E4-815A-B8C66193A3D9}">
          <p14:sldIdLst>
            <p14:sldId id="256"/>
            <p14:sldId id="257"/>
            <p14:sldId id="258"/>
            <p14:sldId id="259"/>
            <p14:sldId id="260"/>
            <p14:sldId id="261"/>
            <p14:sldId id="262"/>
            <p14:sldId id="263"/>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2B952-998D-4DAE-94C1-85C5A5FCBE79}" type="datetimeFigureOut">
              <a:rPr lang="en-US" smtClean="0"/>
              <a:t>4/21/2018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7380F-B508-4EF9-B351-887583647EBB}" type="slidenum">
              <a:rPr lang="en-US" smtClean="0"/>
              <a:t>‹#›</a:t>
            </a:fld>
            <a:endParaRPr lang="en-US"/>
          </a:p>
        </p:txBody>
      </p:sp>
    </p:spTree>
    <p:extLst>
      <p:ext uri="{BB962C8B-B14F-4D97-AF65-F5344CB8AC3E}">
        <p14:creationId xmlns:p14="http://schemas.microsoft.com/office/powerpoint/2010/main" val="164349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1</a:t>
            </a:fld>
            <a:endParaRPr lang="en-US"/>
          </a:p>
        </p:txBody>
      </p:sp>
    </p:spTree>
    <p:extLst>
      <p:ext uri="{BB962C8B-B14F-4D97-AF65-F5344CB8AC3E}">
        <p14:creationId xmlns:p14="http://schemas.microsoft.com/office/powerpoint/2010/main" val="4248896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2</a:t>
            </a:fld>
            <a:endParaRPr lang="en-US"/>
          </a:p>
        </p:txBody>
      </p:sp>
    </p:spTree>
    <p:extLst>
      <p:ext uri="{BB962C8B-B14F-4D97-AF65-F5344CB8AC3E}">
        <p14:creationId xmlns:p14="http://schemas.microsoft.com/office/powerpoint/2010/main" val="225807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3</a:t>
            </a:fld>
            <a:endParaRPr lang="en-US"/>
          </a:p>
        </p:txBody>
      </p:sp>
    </p:spTree>
    <p:extLst>
      <p:ext uri="{BB962C8B-B14F-4D97-AF65-F5344CB8AC3E}">
        <p14:creationId xmlns:p14="http://schemas.microsoft.com/office/powerpoint/2010/main" val="3170400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4</a:t>
            </a:fld>
            <a:endParaRPr lang="en-US"/>
          </a:p>
        </p:txBody>
      </p:sp>
    </p:spTree>
    <p:extLst>
      <p:ext uri="{BB962C8B-B14F-4D97-AF65-F5344CB8AC3E}">
        <p14:creationId xmlns:p14="http://schemas.microsoft.com/office/powerpoint/2010/main" val="228981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5</a:t>
            </a:fld>
            <a:endParaRPr lang="en-US"/>
          </a:p>
        </p:txBody>
      </p:sp>
    </p:spTree>
    <p:extLst>
      <p:ext uri="{BB962C8B-B14F-4D97-AF65-F5344CB8AC3E}">
        <p14:creationId xmlns:p14="http://schemas.microsoft.com/office/powerpoint/2010/main" val="2865904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6</a:t>
            </a:fld>
            <a:endParaRPr lang="en-US"/>
          </a:p>
        </p:txBody>
      </p:sp>
    </p:spTree>
    <p:extLst>
      <p:ext uri="{BB962C8B-B14F-4D97-AF65-F5344CB8AC3E}">
        <p14:creationId xmlns:p14="http://schemas.microsoft.com/office/powerpoint/2010/main" val="1278796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7</a:t>
            </a:fld>
            <a:endParaRPr lang="en-US"/>
          </a:p>
        </p:txBody>
      </p:sp>
    </p:spTree>
    <p:extLst>
      <p:ext uri="{BB962C8B-B14F-4D97-AF65-F5344CB8AC3E}">
        <p14:creationId xmlns:p14="http://schemas.microsoft.com/office/powerpoint/2010/main" val="793155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t>8</a:t>
            </a:fld>
            <a:endParaRPr lang="en-US"/>
          </a:p>
        </p:txBody>
      </p:sp>
    </p:spTree>
    <p:extLst>
      <p:ext uri="{BB962C8B-B14F-4D97-AF65-F5344CB8AC3E}">
        <p14:creationId xmlns:p14="http://schemas.microsoft.com/office/powerpoint/2010/main" val="4145650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7E6F70-E3B9-4B7B-A652-630F4D8780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FF9A5AF-8F37-4049-B48B-A8CA5F0875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78875B3-2330-4043-817E-D544C86F995E}"/>
              </a:ext>
            </a:extLst>
          </p:cNvPr>
          <p:cNvSpPr>
            <a:spLocks noGrp="1"/>
          </p:cNvSpPr>
          <p:nvPr>
            <p:ph type="dt" sz="half" idx="10"/>
          </p:nvPr>
        </p:nvSpPr>
        <p:spPr/>
        <p:txBody>
          <a:bodyPr/>
          <a:lstStyle/>
          <a:p>
            <a:fld id="{7A2AEA82-DFB8-4754-B08D-E9DB2F084BB6}" type="datetimeFigureOut">
              <a:rPr lang="en-US" smtClean="0"/>
              <a:t>4/21/2018</a:t>
            </a:fld>
            <a:endParaRPr lang="en-US"/>
          </a:p>
        </p:txBody>
      </p:sp>
      <p:sp>
        <p:nvSpPr>
          <p:cNvPr id="5" name="Footer Placeholder 4">
            <a:extLst>
              <a:ext uri="{FF2B5EF4-FFF2-40B4-BE49-F238E27FC236}">
                <a16:creationId xmlns:a16="http://schemas.microsoft.com/office/drawing/2014/main" xmlns="" id="{1C9DB370-8AEB-4C12-9182-37C88E178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1A95AE9-725D-4FB1-8754-54DB1BB7765C}"/>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117924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661B89-DCCC-4CA3-8459-F2B9612AF9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1033898-14A8-4082-83B3-2F0916EE305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1F339D7-86FF-4BEB-BBD4-9B08F4055D3F}"/>
              </a:ext>
            </a:extLst>
          </p:cNvPr>
          <p:cNvSpPr>
            <a:spLocks noGrp="1"/>
          </p:cNvSpPr>
          <p:nvPr>
            <p:ph type="dt" sz="half" idx="10"/>
          </p:nvPr>
        </p:nvSpPr>
        <p:spPr/>
        <p:txBody>
          <a:bodyPr/>
          <a:lstStyle/>
          <a:p>
            <a:fld id="{7A2AEA82-DFB8-4754-B08D-E9DB2F084BB6}" type="datetimeFigureOut">
              <a:rPr lang="en-US" smtClean="0"/>
              <a:t>4/21/2018</a:t>
            </a:fld>
            <a:endParaRPr lang="en-US"/>
          </a:p>
        </p:txBody>
      </p:sp>
      <p:sp>
        <p:nvSpPr>
          <p:cNvPr id="5" name="Footer Placeholder 4">
            <a:extLst>
              <a:ext uri="{FF2B5EF4-FFF2-40B4-BE49-F238E27FC236}">
                <a16:creationId xmlns:a16="http://schemas.microsoft.com/office/drawing/2014/main" xmlns="" id="{87CF5245-EBCD-48A0-8FCC-713854723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2AC8AEC-9A9C-43AB-ACA4-9D8D447F0A78}"/>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1363460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652979A-B137-4B3D-953C-E65E7081B9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84DFD2E-8B53-43CE-B4D1-CE8A1DFB67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2884271-DB26-4A85-9E74-8C4939239E69}"/>
              </a:ext>
            </a:extLst>
          </p:cNvPr>
          <p:cNvSpPr>
            <a:spLocks noGrp="1"/>
          </p:cNvSpPr>
          <p:nvPr>
            <p:ph type="dt" sz="half" idx="10"/>
          </p:nvPr>
        </p:nvSpPr>
        <p:spPr/>
        <p:txBody>
          <a:bodyPr/>
          <a:lstStyle/>
          <a:p>
            <a:fld id="{7A2AEA82-DFB8-4754-B08D-E9DB2F084BB6}" type="datetimeFigureOut">
              <a:rPr lang="en-US" smtClean="0"/>
              <a:t>4/21/2018</a:t>
            </a:fld>
            <a:endParaRPr lang="en-US"/>
          </a:p>
        </p:txBody>
      </p:sp>
      <p:sp>
        <p:nvSpPr>
          <p:cNvPr id="5" name="Footer Placeholder 4">
            <a:extLst>
              <a:ext uri="{FF2B5EF4-FFF2-40B4-BE49-F238E27FC236}">
                <a16:creationId xmlns:a16="http://schemas.microsoft.com/office/drawing/2014/main" xmlns="" id="{9AF86628-EC79-4BDD-B3C0-64F035319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130C178-8227-403F-B36B-020A05A81E6F}"/>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178329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069D8D-6FD6-4015-859C-D25F6EB8F8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534E68E-A305-4937-8242-EFFDCEF0F75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1A1D48D-1F3E-4915-AA9E-4DB6C64BA632}"/>
              </a:ext>
            </a:extLst>
          </p:cNvPr>
          <p:cNvSpPr>
            <a:spLocks noGrp="1"/>
          </p:cNvSpPr>
          <p:nvPr>
            <p:ph type="dt" sz="half" idx="10"/>
          </p:nvPr>
        </p:nvSpPr>
        <p:spPr/>
        <p:txBody>
          <a:bodyPr/>
          <a:lstStyle/>
          <a:p>
            <a:fld id="{7A2AEA82-DFB8-4754-B08D-E9DB2F084BB6}" type="datetimeFigureOut">
              <a:rPr lang="en-US" smtClean="0"/>
              <a:t>4/21/2018</a:t>
            </a:fld>
            <a:endParaRPr lang="en-US"/>
          </a:p>
        </p:txBody>
      </p:sp>
      <p:sp>
        <p:nvSpPr>
          <p:cNvPr id="5" name="Footer Placeholder 4">
            <a:extLst>
              <a:ext uri="{FF2B5EF4-FFF2-40B4-BE49-F238E27FC236}">
                <a16:creationId xmlns:a16="http://schemas.microsoft.com/office/drawing/2014/main" xmlns="" id="{6603B852-9A37-45F6-AAB7-09FF23BC9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725DAB2-84DA-4305-8A6D-1D6884595306}"/>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131132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7BCC55-6E1D-4F56-8BFD-6FB86E9BD9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D0A8A2F-95AD-4825-802F-B5E0DD0DD2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6AAAA941-4FD3-426E-A74B-19E60549C763}"/>
              </a:ext>
            </a:extLst>
          </p:cNvPr>
          <p:cNvSpPr>
            <a:spLocks noGrp="1"/>
          </p:cNvSpPr>
          <p:nvPr>
            <p:ph type="dt" sz="half" idx="10"/>
          </p:nvPr>
        </p:nvSpPr>
        <p:spPr/>
        <p:txBody>
          <a:bodyPr/>
          <a:lstStyle/>
          <a:p>
            <a:fld id="{7A2AEA82-DFB8-4754-B08D-E9DB2F084BB6}" type="datetimeFigureOut">
              <a:rPr lang="en-US" smtClean="0"/>
              <a:t>4/21/2018</a:t>
            </a:fld>
            <a:endParaRPr lang="en-US"/>
          </a:p>
        </p:txBody>
      </p:sp>
      <p:sp>
        <p:nvSpPr>
          <p:cNvPr id="5" name="Footer Placeholder 4">
            <a:extLst>
              <a:ext uri="{FF2B5EF4-FFF2-40B4-BE49-F238E27FC236}">
                <a16:creationId xmlns:a16="http://schemas.microsoft.com/office/drawing/2014/main" xmlns="" id="{295061BE-DE83-495D-ACB4-34BBBFBCF1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B3C0502-E366-4266-9287-E8DF2AF0B927}"/>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126102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EC679F-2A06-4FC7-9134-1DD350FFE9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7425FA6-5A41-4CAB-9EAE-40A192E6EB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B793CC6-1851-4233-A9F6-0FFE0E4C60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62FCFD0-6DF9-4E6C-8CEC-773B3B977ACD}"/>
              </a:ext>
            </a:extLst>
          </p:cNvPr>
          <p:cNvSpPr>
            <a:spLocks noGrp="1"/>
          </p:cNvSpPr>
          <p:nvPr>
            <p:ph type="dt" sz="half" idx="10"/>
          </p:nvPr>
        </p:nvSpPr>
        <p:spPr/>
        <p:txBody>
          <a:bodyPr/>
          <a:lstStyle/>
          <a:p>
            <a:fld id="{7A2AEA82-DFB8-4754-B08D-E9DB2F084BB6}" type="datetimeFigureOut">
              <a:rPr lang="en-US" smtClean="0"/>
              <a:t>4/21/2018</a:t>
            </a:fld>
            <a:endParaRPr lang="en-US"/>
          </a:p>
        </p:txBody>
      </p:sp>
      <p:sp>
        <p:nvSpPr>
          <p:cNvPr id="6" name="Footer Placeholder 5">
            <a:extLst>
              <a:ext uri="{FF2B5EF4-FFF2-40B4-BE49-F238E27FC236}">
                <a16:creationId xmlns:a16="http://schemas.microsoft.com/office/drawing/2014/main" xmlns="" id="{3BABDEB9-8A11-4D84-A917-4F5C41A5E7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EE96C71-9889-4852-9BF3-038ADC0AFEA4}"/>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1110633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E3C9BF-C428-4066-AC15-02D21622E4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B0B8C65-6BB8-45CD-8CF6-02BF96EAEA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9D3DC027-FE9F-44BA-B470-D8097239FD3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B1EF0BF-50A8-46CA-A7F6-8FC780F78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892210E6-77C8-4B20-91AC-541D2376D4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54EB70C5-8D45-45E1-8DE7-BA29D250F1D2}"/>
              </a:ext>
            </a:extLst>
          </p:cNvPr>
          <p:cNvSpPr>
            <a:spLocks noGrp="1"/>
          </p:cNvSpPr>
          <p:nvPr>
            <p:ph type="dt" sz="half" idx="10"/>
          </p:nvPr>
        </p:nvSpPr>
        <p:spPr/>
        <p:txBody>
          <a:bodyPr/>
          <a:lstStyle/>
          <a:p>
            <a:fld id="{7A2AEA82-DFB8-4754-B08D-E9DB2F084BB6}" type="datetimeFigureOut">
              <a:rPr lang="en-US" smtClean="0"/>
              <a:t>4/21/2018</a:t>
            </a:fld>
            <a:endParaRPr lang="en-US"/>
          </a:p>
        </p:txBody>
      </p:sp>
      <p:sp>
        <p:nvSpPr>
          <p:cNvPr id="8" name="Footer Placeholder 7">
            <a:extLst>
              <a:ext uri="{FF2B5EF4-FFF2-40B4-BE49-F238E27FC236}">
                <a16:creationId xmlns:a16="http://schemas.microsoft.com/office/drawing/2014/main" xmlns="" id="{0EFD3954-A1C5-4FFF-8D03-9536AEA160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A127E63-DF32-48E2-B215-702A551A5BDB}"/>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307306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E7A08D-C8BB-4448-BBA8-DE0E818D42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1A73F16-D539-454A-906E-27CB523F4AC3}"/>
              </a:ext>
            </a:extLst>
          </p:cNvPr>
          <p:cNvSpPr>
            <a:spLocks noGrp="1"/>
          </p:cNvSpPr>
          <p:nvPr>
            <p:ph type="dt" sz="half" idx="10"/>
          </p:nvPr>
        </p:nvSpPr>
        <p:spPr/>
        <p:txBody>
          <a:bodyPr/>
          <a:lstStyle/>
          <a:p>
            <a:fld id="{7A2AEA82-DFB8-4754-B08D-E9DB2F084BB6}" type="datetimeFigureOut">
              <a:rPr lang="en-US" smtClean="0"/>
              <a:t>4/21/2018</a:t>
            </a:fld>
            <a:endParaRPr lang="en-US"/>
          </a:p>
        </p:txBody>
      </p:sp>
      <p:sp>
        <p:nvSpPr>
          <p:cNvPr id="4" name="Footer Placeholder 3">
            <a:extLst>
              <a:ext uri="{FF2B5EF4-FFF2-40B4-BE49-F238E27FC236}">
                <a16:creationId xmlns:a16="http://schemas.microsoft.com/office/drawing/2014/main" xmlns="" id="{70292CD1-02D8-45BC-BCBA-58098C35CD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8C186A4-9B24-4CC5-86E1-C74B3DB04FA7}"/>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3592449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457168A-FD9F-4182-9D5E-6EC548FDA4C6}"/>
              </a:ext>
            </a:extLst>
          </p:cNvPr>
          <p:cNvSpPr>
            <a:spLocks noGrp="1"/>
          </p:cNvSpPr>
          <p:nvPr>
            <p:ph type="dt" sz="half" idx="10"/>
          </p:nvPr>
        </p:nvSpPr>
        <p:spPr/>
        <p:txBody>
          <a:bodyPr/>
          <a:lstStyle/>
          <a:p>
            <a:fld id="{7A2AEA82-DFB8-4754-B08D-E9DB2F084BB6}" type="datetimeFigureOut">
              <a:rPr lang="en-US" smtClean="0"/>
              <a:t>4/21/2018</a:t>
            </a:fld>
            <a:endParaRPr lang="en-US"/>
          </a:p>
        </p:txBody>
      </p:sp>
      <p:sp>
        <p:nvSpPr>
          <p:cNvPr id="3" name="Footer Placeholder 2">
            <a:extLst>
              <a:ext uri="{FF2B5EF4-FFF2-40B4-BE49-F238E27FC236}">
                <a16:creationId xmlns:a16="http://schemas.microsoft.com/office/drawing/2014/main" xmlns="" id="{2C26A54D-CA43-42CF-875F-350419AFB1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210142E-08A8-4AB6-826F-4A8F49AE0559}"/>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339453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5F3AD7-FA9D-4D34-8D97-B0C78C0C5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3386A6C-BE64-437F-BD18-66C247BC1E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B4D1C8E-6FED-490B-A7A7-20B78E288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EF5E7D1-927D-4450-A68C-2B73D28AE7B4}"/>
              </a:ext>
            </a:extLst>
          </p:cNvPr>
          <p:cNvSpPr>
            <a:spLocks noGrp="1"/>
          </p:cNvSpPr>
          <p:nvPr>
            <p:ph type="dt" sz="half" idx="10"/>
          </p:nvPr>
        </p:nvSpPr>
        <p:spPr/>
        <p:txBody>
          <a:bodyPr/>
          <a:lstStyle/>
          <a:p>
            <a:fld id="{7A2AEA82-DFB8-4754-B08D-E9DB2F084BB6}" type="datetimeFigureOut">
              <a:rPr lang="en-US" smtClean="0"/>
              <a:t>4/21/2018</a:t>
            </a:fld>
            <a:endParaRPr lang="en-US"/>
          </a:p>
        </p:txBody>
      </p:sp>
      <p:sp>
        <p:nvSpPr>
          <p:cNvPr id="6" name="Footer Placeholder 5">
            <a:extLst>
              <a:ext uri="{FF2B5EF4-FFF2-40B4-BE49-F238E27FC236}">
                <a16:creationId xmlns:a16="http://schemas.microsoft.com/office/drawing/2014/main" xmlns="" id="{E34F9827-B8A1-4D68-996E-125774B977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72C8AD8-A303-4881-9B61-0AD0A72543A4}"/>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119279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E9F9B-8217-4E77-90E2-CAA855A26B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50CAB99-DC7F-4F47-9399-D399926AC8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560701D-9C17-4FF5-B61A-5763B83E2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7D1C0CA-801D-43D0-928C-73F07E704E56}"/>
              </a:ext>
            </a:extLst>
          </p:cNvPr>
          <p:cNvSpPr>
            <a:spLocks noGrp="1"/>
          </p:cNvSpPr>
          <p:nvPr>
            <p:ph type="dt" sz="half" idx="10"/>
          </p:nvPr>
        </p:nvSpPr>
        <p:spPr/>
        <p:txBody>
          <a:bodyPr/>
          <a:lstStyle/>
          <a:p>
            <a:fld id="{7A2AEA82-DFB8-4754-B08D-E9DB2F084BB6}" type="datetimeFigureOut">
              <a:rPr lang="en-US" smtClean="0"/>
              <a:t>4/21/2018</a:t>
            </a:fld>
            <a:endParaRPr lang="en-US"/>
          </a:p>
        </p:txBody>
      </p:sp>
      <p:sp>
        <p:nvSpPr>
          <p:cNvPr id="6" name="Footer Placeholder 5">
            <a:extLst>
              <a:ext uri="{FF2B5EF4-FFF2-40B4-BE49-F238E27FC236}">
                <a16:creationId xmlns:a16="http://schemas.microsoft.com/office/drawing/2014/main" xmlns="" id="{86FE547E-B16D-4AEC-9AAC-1E0494899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06285BA-F1A8-494E-BFAF-E1BD4EB8BC6E}"/>
              </a:ext>
            </a:extLst>
          </p:cNvPr>
          <p:cNvSpPr>
            <a:spLocks noGrp="1"/>
          </p:cNvSpPr>
          <p:nvPr>
            <p:ph type="sldNum" sz="quarter" idx="12"/>
          </p:nvPr>
        </p:nvSpPr>
        <p:spPr/>
        <p:txBody>
          <a:bodyPr/>
          <a:lstStyle/>
          <a:p>
            <a:fld id="{50E8966D-24D9-4E50-8EC5-5098F576406C}" type="slidenum">
              <a:rPr lang="en-US" smtClean="0"/>
              <a:t>‹#›</a:t>
            </a:fld>
            <a:endParaRPr lang="en-US"/>
          </a:p>
        </p:txBody>
      </p:sp>
    </p:spTree>
    <p:extLst>
      <p:ext uri="{BB962C8B-B14F-4D97-AF65-F5344CB8AC3E}">
        <p14:creationId xmlns:p14="http://schemas.microsoft.com/office/powerpoint/2010/main" val="3249062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74A26A8-1901-4BC3-94DD-69A180692A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1CB9940-39D9-4C74-B7B5-970A0AA0D8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B422424-B863-4D1B-9CBD-1BAEEB4B90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2AEA82-DFB8-4754-B08D-E9DB2F084BB6}" type="datetimeFigureOut">
              <a:rPr lang="en-US" smtClean="0"/>
              <a:t>4/21/2018</a:t>
            </a:fld>
            <a:endParaRPr lang="en-US"/>
          </a:p>
        </p:txBody>
      </p:sp>
      <p:sp>
        <p:nvSpPr>
          <p:cNvPr id="5" name="Footer Placeholder 4">
            <a:extLst>
              <a:ext uri="{FF2B5EF4-FFF2-40B4-BE49-F238E27FC236}">
                <a16:creationId xmlns:a16="http://schemas.microsoft.com/office/drawing/2014/main" xmlns="" id="{B0CFDAB2-AB5A-4406-BF71-8A9A4C6A46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DF5CD48-B7E9-4C3B-B7F0-0853441BB6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8966D-24D9-4E50-8EC5-5098F576406C}" type="slidenum">
              <a:rPr lang="en-US" smtClean="0"/>
              <a:t>‹#›</a:t>
            </a:fld>
            <a:endParaRPr lang="en-US"/>
          </a:p>
        </p:txBody>
      </p:sp>
    </p:spTree>
    <p:extLst>
      <p:ext uri="{BB962C8B-B14F-4D97-AF65-F5344CB8AC3E}">
        <p14:creationId xmlns:p14="http://schemas.microsoft.com/office/powerpoint/2010/main" val="3988632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81FF3C-80B6-4C76-8529-BC7127DC18EF}"/>
              </a:ext>
            </a:extLst>
          </p:cNvPr>
          <p:cNvSpPr>
            <a:spLocks noGrp="1"/>
          </p:cNvSpPr>
          <p:nvPr>
            <p:ph type="ctrTitle"/>
          </p:nvPr>
        </p:nvSpPr>
        <p:spPr/>
        <p:txBody>
          <a:bodyPr/>
          <a:lstStyle/>
          <a:p>
            <a:r>
              <a:rPr lang="en-US" dirty="0"/>
              <a:t>Project Discussion</a:t>
            </a:r>
          </a:p>
        </p:txBody>
      </p:sp>
      <p:sp>
        <p:nvSpPr>
          <p:cNvPr id="3" name="Subtitle 2">
            <a:extLst>
              <a:ext uri="{FF2B5EF4-FFF2-40B4-BE49-F238E27FC236}">
                <a16:creationId xmlns:a16="http://schemas.microsoft.com/office/drawing/2014/main" xmlns="" id="{E5F49D6B-377F-4B6E-8AAE-CCEA453F164E}"/>
              </a:ext>
            </a:extLst>
          </p:cNvPr>
          <p:cNvSpPr>
            <a:spLocks noGrp="1"/>
          </p:cNvSpPr>
          <p:nvPr>
            <p:ph type="subTitle" idx="1"/>
          </p:nvPr>
        </p:nvSpPr>
        <p:spPr/>
        <p:txBody>
          <a:bodyPr/>
          <a:lstStyle/>
          <a:p>
            <a:r>
              <a:rPr lang="en-US" smtClean="0"/>
              <a:t>14</a:t>
            </a:r>
            <a:r>
              <a:rPr lang="en-US" baseline="30000" smtClean="0"/>
              <a:t>th</a:t>
            </a:r>
            <a:r>
              <a:rPr lang="en-US" smtClean="0"/>
              <a:t> April </a:t>
            </a:r>
            <a:r>
              <a:rPr lang="en-US" dirty="0"/>
              <a:t>2018</a:t>
            </a:r>
          </a:p>
        </p:txBody>
      </p:sp>
    </p:spTree>
    <p:extLst>
      <p:ext uri="{BB962C8B-B14F-4D97-AF65-F5344CB8AC3E}">
        <p14:creationId xmlns:p14="http://schemas.microsoft.com/office/powerpoint/2010/main" val="611603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408EB4-461B-4C9F-A0AD-62A3C7F72E9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54C27D25-03CA-4A57-A6BD-A55E91842750}"/>
              </a:ext>
            </a:extLst>
          </p:cNvPr>
          <p:cNvSpPr>
            <a:spLocks noGrp="1"/>
          </p:cNvSpPr>
          <p:nvPr>
            <p:ph idx="1"/>
          </p:nvPr>
        </p:nvSpPr>
        <p:spPr/>
        <p:txBody>
          <a:bodyPr>
            <a:normAutofit fontScale="92500" lnSpcReduction="10000"/>
          </a:bodyPr>
          <a:lstStyle/>
          <a:p>
            <a:pPr>
              <a:lnSpc>
                <a:spcPct val="150000"/>
              </a:lnSpc>
            </a:pPr>
            <a:r>
              <a:rPr lang="en-US" dirty="0"/>
              <a:t>Women Health care requirements seem to increase at a rapid pace of 6% y-o-y and understanding these patterns could greatly influence and help in delivering expert advise and quality care </a:t>
            </a:r>
          </a:p>
          <a:p>
            <a:pPr>
              <a:lnSpc>
                <a:spcPct val="150000"/>
              </a:lnSpc>
            </a:pPr>
            <a:endParaRPr lang="en-US" dirty="0"/>
          </a:p>
          <a:p>
            <a:pPr>
              <a:lnSpc>
                <a:spcPct val="150000"/>
              </a:lnSpc>
            </a:pPr>
            <a:r>
              <a:rPr lang="en-US" dirty="0"/>
              <a:t>A US non profit organization has provided survey related information for 3 consecutive years of various women along with 14 possible health care requirements that they needed in the last one year</a:t>
            </a:r>
          </a:p>
        </p:txBody>
      </p:sp>
    </p:spTree>
    <p:extLst>
      <p:ext uri="{BB962C8B-B14F-4D97-AF65-F5344CB8AC3E}">
        <p14:creationId xmlns:p14="http://schemas.microsoft.com/office/powerpoint/2010/main" val="2957844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CF40AD-448B-4F31-8936-ACE512F0F84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EE05EB45-6CFB-40AF-93A0-0AC537D4C4D2}"/>
              </a:ext>
            </a:extLst>
          </p:cNvPr>
          <p:cNvSpPr>
            <a:spLocks noGrp="1"/>
          </p:cNvSpPr>
          <p:nvPr>
            <p:ph idx="1"/>
          </p:nvPr>
        </p:nvSpPr>
        <p:spPr>
          <a:xfrm>
            <a:off x="307731" y="1825625"/>
            <a:ext cx="11482754" cy="4351338"/>
          </a:xfrm>
        </p:spPr>
        <p:txBody>
          <a:bodyPr/>
          <a:lstStyle/>
          <a:p>
            <a:pPr>
              <a:lnSpc>
                <a:spcPct val="150000"/>
              </a:lnSpc>
            </a:pPr>
            <a:r>
              <a:rPr lang="en-US" dirty="0"/>
              <a:t> People across the United States were asked a series of over 1700 questions about their demographics, pregnancies, family planning, use of healthcare services, and medical insurance. We're focusing on the respondents to these questions that are women, and each row in the provided data represents an individual.</a:t>
            </a:r>
          </a:p>
        </p:txBody>
      </p:sp>
    </p:spTree>
    <p:extLst>
      <p:ext uri="{BB962C8B-B14F-4D97-AF65-F5344CB8AC3E}">
        <p14:creationId xmlns:p14="http://schemas.microsoft.com/office/powerpoint/2010/main" val="352617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DBC975-5DE9-48B1-BFF5-A9662405BCFB}"/>
              </a:ext>
            </a:extLst>
          </p:cNvPr>
          <p:cNvSpPr>
            <a:spLocks noGrp="1"/>
          </p:cNvSpPr>
          <p:nvPr>
            <p:ph type="title"/>
          </p:nvPr>
        </p:nvSpPr>
        <p:spPr/>
        <p:txBody>
          <a:bodyPr/>
          <a:lstStyle/>
          <a:p>
            <a:r>
              <a:rPr lang="en-US" dirty="0"/>
              <a:t>Problem Statement – Data Description</a:t>
            </a:r>
          </a:p>
        </p:txBody>
      </p:sp>
      <p:pic>
        <p:nvPicPr>
          <p:cNvPr id="4" name="Content Placeholder 3">
            <a:extLst>
              <a:ext uri="{FF2B5EF4-FFF2-40B4-BE49-F238E27FC236}">
                <a16:creationId xmlns:a16="http://schemas.microsoft.com/office/drawing/2014/main" xmlns="" id="{2C073AD9-FF8A-4006-85F9-66D53C4D6C5B}"/>
              </a:ext>
            </a:extLst>
          </p:cNvPr>
          <p:cNvPicPr>
            <a:picLocks noGrp="1" noChangeAspect="1"/>
          </p:cNvPicPr>
          <p:nvPr>
            <p:ph idx="1"/>
          </p:nvPr>
        </p:nvPicPr>
        <p:blipFill>
          <a:blip r:embed="rId3"/>
          <a:stretch>
            <a:fillRect/>
          </a:stretch>
        </p:blipFill>
        <p:spPr>
          <a:xfrm>
            <a:off x="761999" y="2139156"/>
            <a:ext cx="9189153" cy="3756819"/>
          </a:xfrm>
          <a:prstGeom prst="rect">
            <a:avLst/>
          </a:prstGeom>
        </p:spPr>
      </p:pic>
    </p:spTree>
    <p:extLst>
      <p:ext uri="{BB962C8B-B14F-4D97-AF65-F5344CB8AC3E}">
        <p14:creationId xmlns:p14="http://schemas.microsoft.com/office/powerpoint/2010/main" val="146338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xmlns="" id="{C5CDC4F0-3E8B-45CD-9D9D-C581240A6D49}"/>
              </a:ext>
            </a:extLst>
          </p:cNvPr>
          <p:cNvPicPr>
            <a:picLocks noGrp="1" noChangeAspect="1"/>
          </p:cNvPicPr>
          <p:nvPr>
            <p:ph idx="1"/>
          </p:nvPr>
        </p:nvPicPr>
        <p:blipFill rotWithShape="1">
          <a:blip r:embed="rId3"/>
          <a:srcRect/>
          <a:stretch/>
        </p:blipFill>
        <p:spPr>
          <a:xfrm>
            <a:off x="3627120" y="127726"/>
            <a:ext cx="7962900" cy="5394864"/>
          </a:xfrm>
          <a:prstGeom prst="rect">
            <a:avLst/>
          </a:prstGeom>
        </p:spPr>
      </p:pic>
      <p:sp>
        <p:nvSpPr>
          <p:cNvPr id="2" name="Title 1">
            <a:extLst>
              <a:ext uri="{FF2B5EF4-FFF2-40B4-BE49-F238E27FC236}">
                <a16:creationId xmlns:a16="http://schemas.microsoft.com/office/drawing/2014/main" xmlns="" id="{17FEC505-9794-4E73-8C37-4E872A6614A6}"/>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Data Description</a:t>
            </a:r>
          </a:p>
        </p:txBody>
      </p:sp>
      <p:sp>
        <p:nvSpPr>
          <p:cNvPr id="7" name="TextBox 6">
            <a:extLst>
              <a:ext uri="{FF2B5EF4-FFF2-40B4-BE49-F238E27FC236}">
                <a16:creationId xmlns:a16="http://schemas.microsoft.com/office/drawing/2014/main" xmlns="" id="{7D9F4EA1-C765-4661-8083-45D62A51FFF4}"/>
              </a:ext>
            </a:extLst>
          </p:cNvPr>
          <p:cNvSpPr txBox="1"/>
          <p:nvPr/>
        </p:nvSpPr>
        <p:spPr>
          <a:xfrm>
            <a:off x="3710354" y="5811715"/>
            <a:ext cx="7962900" cy="830997"/>
          </a:xfrm>
          <a:prstGeom prst="rect">
            <a:avLst/>
          </a:prstGeom>
          <a:noFill/>
        </p:spPr>
        <p:txBody>
          <a:bodyPr wrap="square" rtlCol="0">
            <a:spAutoFit/>
          </a:bodyPr>
          <a:lstStyle/>
          <a:p>
            <a:r>
              <a:rPr lang="en-US" sz="1600" dirty="0"/>
              <a:t>You may observe that the data is extremely sparse. The reason for this being that this is survey information. So a question like ‘How often do you smoke?’ may be represented by </a:t>
            </a:r>
            <a:r>
              <a:rPr lang="en-US" sz="1600" dirty="0" err="1"/>
              <a:t>NaN</a:t>
            </a:r>
            <a:r>
              <a:rPr lang="en-US" sz="1600" dirty="0"/>
              <a:t> or Null if the respondent doesn’t smoke.</a:t>
            </a:r>
          </a:p>
        </p:txBody>
      </p:sp>
    </p:spTree>
    <p:extLst>
      <p:ext uri="{BB962C8B-B14F-4D97-AF65-F5344CB8AC3E}">
        <p14:creationId xmlns:p14="http://schemas.microsoft.com/office/powerpoint/2010/main" val="4976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xmlns=""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xmlns=""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xmlns="" id="{A61B223D-C5D2-4E8B-B916-ABB359FEFD28}"/>
              </a:ext>
            </a:extLst>
          </p:cNvPr>
          <p:cNvPicPr>
            <a:picLocks noChangeAspect="1"/>
          </p:cNvPicPr>
          <p:nvPr/>
        </p:nvPicPr>
        <p:blipFill rotWithShape="1">
          <a:blip r:embed="rId3"/>
          <a:srcRect l="12951" t="13765"/>
          <a:stretch/>
        </p:blipFill>
        <p:spPr>
          <a:xfrm>
            <a:off x="6372864" y="1119308"/>
            <a:ext cx="5443997" cy="2723521"/>
          </a:xfrm>
          <a:prstGeom prst="rect">
            <a:avLst/>
          </a:prstGeom>
        </p:spPr>
      </p:pic>
      <p:pic>
        <p:nvPicPr>
          <p:cNvPr id="6" name="Picture 5">
            <a:extLst>
              <a:ext uri="{FF2B5EF4-FFF2-40B4-BE49-F238E27FC236}">
                <a16:creationId xmlns:a16="http://schemas.microsoft.com/office/drawing/2014/main" xmlns="" id="{CF622A1C-43E7-4B16-98D3-9839F1470AC8}"/>
              </a:ext>
            </a:extLst>
          </p:cNvPr>
          <p:cNvPicPr>
            <a:picLocks noChangeAspect="1"/>
          </p:cNvPicPr>
          <p:nvPr/>
        </p:nvPicPr>
        <p:blipFill rotWithShape="1">
          <a:blip r:embed="rId4"/>
          <a:srcRect l="14699" t="12023"/>
          <a:stretch/>
        </p:blipFill>
        <p:spPr>
          <a:xfrm>
            <a:off x="527537" y="1170915"/>
            <a:ext cx="5334657" cy="2723521"/>
          </a:xfrm>
          <a:prstGeom prst="rect">
            <a:avLst/>
          </a:prstGeom>
        </p:spPr>
      </p:pic>
      <p:sp>
        <p:nvSpPr>
          <p:cNvPr id="2" name="Title 1">
            <a:extLst>
              <a:ext uri="{FF2B5EF4-FFF2-40B4-BE49-F238E27FC236}">
                <a16:creationId xmlns:a16="http://schemas.microsoft.com/office/drawing/2014/main" xmlns="" id="{4F04604F-6555-42A1-AFE0-7613ED8A49A3}"/>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chemeClr val="bg1"/>
                </a:solidFill>
              </a:rPr>
              <a:t>Data </a:t>
            </a:r>
            <a:r>
              <a:rPr lang="en-US" sz="5400">
                <a:solidFill>
                  <a:schemeClr val="bg1"/>
                </a:solidFill>
              </a:rPr>
              <a:t>Descripton</a:t>
            </a:r>
            <a:endParaRPr lang="en-US" sz="5400" dirty="0">
              <a:solidFill>
                <a:schemeClr val="bg1"/>
              </a:solidFill>
            </a:endParaRPr>
          </a:p>
        </p:txBody>
      </p:sp>
      <p:sp>
        <p:nvSpPr>
          <p:cNvPr id="8" name="TextBox 7">
            <a:extLst>
              <a:ext uri="{FF2B5EF4-FFF2-40B4-BE49-F238E27FC236}">
                <a16:creationId xmlns:a16="http://schemas.microsoft.com/office/drawing/2014/main" xmlns="" id="{0EFE4719-3B70-491C-947D-D0B564363FB6}"/>
              </a:ext>
            </a:extLst>
          </p:cNvPr>
          <p:cNvSpPr txBox="1"/>
          <p:nvPr/>
        </p:nvSpPr>
        <p:spPr>
          <a:xfrm>
            <a:off x="2209800" y="685800"/>
            <a:ext cx="1545103" cy="369332"/>
          </a:xfrm>
          <a:prstGeom prst="rect">
            <a:avLst/>
          </a:prstGeom>
          <a:noFill/>
        </p:spPr>
        <p:txBody>
          <a:bodyPr wrap="none" rtlCol="0">
            <a:spAutoFit/>
          </a:bodyPr>
          <a:lstStyle/>
          <a:p>
            <a:r>
              <a:rPr lang="en-US" dirty="0"/>
              <a:t>Input Features</a:t>
            </a:r>
          </a:p>
        </p:txBody>
      </p:sp>
      <p:sp>
        <p:nvSpPr>
          <p:cNvPr id="27" name="TextBox 26">
            <a:extLst>
              <a:ext uri="{FF2B5EF4-FFF2-40B4-BE49-F238E27FC236}">
                <a16:creationId xmlns:a16="http://schemas.microsoft.com/office/drawing/2014/main" xmlns="" id="{4065CBC2-F4D7-4723-B362-E73780A85183}"/>
              </a:ext>
            </a:extLst>
          </p:cNvPr>
          <p:cNvSpPr txBox="1"/>
          <p:nvPr/>
        </p:nvSpPr>
        <p:spPr>
          <a:xfrm>
            <a:off x="8322310" y="685544"/>
            <a:ext cx="1670394" cy="369332"/>
          </a:xfrm>
          <a:prstGeom prst="rect">
            <a:avLst/>
          </a:prstGeom>
          <a:noFill/>
        </p:spPr>
        <p:txBody>
          <a:bodyPr wrap="none" rtlCol="0">
            <a:spAutoFit/>
          </a:bodyPr>
          <a:lstStyle/>
          <a:p>
            <a:r>
              <a:rPr lang="en-US" dirty="0"/>
              <a:t>Target Variables</a:t>
            </a:r>
          </a:p>
        </p:txBody>
      </p:sp>
    </p:spTree>
    <p:extLst>
      <p:ext uri="{BB962C8B-B14F-4D97-AF65-F5344CB8AC3E}">
        <p14:creationId xmlns:p14="http://schemas.microsoft.com/office/powerpoint/2010/main" val="287949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63C93E-E5BE-49E7-8832-54ED03705AFD}"/>
              </a:ext>
            </a:extLst>
          </p:cNvPr>
          <p:cNvSpPr>
            <a:spLocks noGrp="1"/>
          </p:cNvSpPr>
          <p:nvPr>
            <p:ph type="title"/>
          </p:nvPr>
        </p:nvSpPr>
        <p:spPr/>
        <p:txBody>
          <a:bodyPr/>
          <a:lstStyle/>
          <a:p>
            <a:r>
              <a:rPr lang="en-US" dirty="0"/>
              <a:t>Final Deliverables</a:t>
            </a:r>
          </a:p>
        </p:txBody>
      </p:sp>
      <p:sp>
        <p:nvSpPr>
          <p:cNvPr id="3" name="Content Placeholder 2">
            <a:extLst>
              <a:ext uri="{FF2B5EF4-FFF2-40B4-BE49-F238E27FC236}">
                <a16:creationId xmlns:a16="http://schemas.microsoft.com/office/drawing/2014/main" xmlns="" id="{22B7D49A-AF61-4C59-A629-CC3F2903138A}"/>
              </a:ext>
            </a:extLst>
          </p:cNvPr>
          <p:cNvSpPr>
            <a:spLocks noGrp="1"/>
          </p:cNvSpPr>
          <p:nvPr>
            <p:ph idx="1"/>
          </p:nvPr>
        </p:nvSpPr>
        <p:spPr>
          <a:xfrm>
            <a:off x="367811" y="1690688"/>
            <a:ext cx="11456377" cy="4351338"/>
          </a:xfrm>
        </p:spPr>
        <p:txBody>
          <a:bodyPr>
            <a:normAutofit/>
          </a:bodyPr>
          <a:lstStyle/>
          <a:p>
            <a:pPr marL="0" indent="0">
              <a:lnSpc>
                <a:spcPct val="150000"/>
              </a:lnSpc>
              <a:buNone/>
            </a:pPr>
            <a:r>
              <a:rPr lang="en-US" sz="1600" b="1" i="1" dirty="0"/>
              <a:t>Deliverable 1</a:t>
            </a:r>
            <a:r>
              <a:rPr lang="en-US" sz="2000" dirty="0"/>
              <a:t> : </a:t>
            </a:r>
          </a:p>
          <a:p>
            <a:pPr marL="0" indent="0">
              <a:lnSpc>
                <a:spcPct val="150000"/>
              </a:lnSpc>
              <a:buNone/>
            </a:pPr>
            <a:r>
              <a:rPr lang="en-US" sz="2000" dirty="0"/>
              <a:t>Your goal is to predict which health care services these respondents used in the last 12 months. Performance Metrics need to be published</a:t>
            </a:r>
            <a:r>
              <a:rPr lang="en-US" sz="1400" i="1" dirty="0"/>
              <a:t>.</a:t>
            </a:r>
            <a:r>
              <a:rPr lang="en-US" sz="2000" i="1" dirty="0"/>
              <a:t> </a:t>
            </a:r>
            <a:endParaRPr lang="en-US" sz="1400" i="1" dirty="0"/>
          </a:p>
          <a:p>
            <a:pPr marL="0" indent="0">
              <a:lnSpc>
                <a:spcPct val="150000"/>
              </a:lnSpc>
              <a:buNone/>
            </a:pPr>
            <a:r>
              <a:rPr lang="en-US" sz="1400" i="1" dirty="0"/>
              <a:t>Note : Though the problem expects us to predict for 14 possible services you are free to pick up any 4 out of the 14</a:t>
            </a:r>
          </a:p>
          <a:p>
            <a:pPr marL="0" indent="0">
              <a:lnSpc>
                <a:spcPct val="150000"/>
              </a:lnSpc>
              <a:buNone/>
            </a:pPr>
            <a:endParaRPr lang="en-US" sz="1600" b="1" i="1" dirty="0"/>
          </a:p>
          <a:p>
            <a:pPr marL="0" indent="0">
              <a:lnSpc>
                <a:spcPct val="150000"/>
              </a:lnSpc>
              <a:buNone/>
            </a:pPr>
            <a:r>
              <a:rPr lang="en-US" sz="1600" b="1" i="1" dirty="0"/>
              <a:t>Deliverable 2 :</a:t>
            </a:r>
            <a:r>
              <a:rPr lang="en-US" sz="1600" i="1" dirty="0"/>
              <a:t> </a:t>
            </a:r>
          </a:p>
          <a:p>
            <a:pPr marL="0" indent="0">
              <a:lnSpc>
                <a:spcPct val="150000"/>
              </a:lnSpc>
              <a:buNone/>
            </a:pPr>
            <a:r>
              <a:rPr lang="en-US" sz="1800" dirty="0"/>
              <a:t>This solution needs to be seen in action. Models that are not operationalized are models, according to us, that are not built. The predictive model needs to be set up as a Rest API.</a:t>
            </a:r>
          </a:p>
        </p:txBody>
      </p:sp>
    </p:spTree>
    <p:extLst>
      <p:ext uri="{BB962C8B-B14F-4D97-AF65-F5344CB8AC3E}">
        <p14:creationId xmlns:p14="http://schemas.microsoft.com/office/powerpoint/2010/main" val="141174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1FF769-F0E0-41C4-93CA-A07E1A09FD87}"/>
              </a:ext>
            </a:extLst>
          </p:cNvPr>
          <p:cNvSpPr>
            <a:spLocks noGrp="1"/>
          </p:cNvSpPr>
          <p:nvPr>
            <p:ph type="title"/>
          </p:nvPr>
        </p:nvSpPr>
        <p:spPr/>
        <p:txBody>
          <a:bodyPr/>
          <a:lstStyle/>
          <a:p>
            <a:r>
              <a:rPr lang="en-US" dirty="0"/>
              <a:t>Task for the day</a:t>
            </a:r>
          </a:p>
        </p:txBody>
      </p:sp>
      <p:sp>
        <p:nvSpPr>
          <p:cNvPr id="3" name="Content Placeholder 2">
            <a:extLst>
              <a:ext uri="{FF2B5EF4-FFF2-40B4-BE49-F238E27FC236}">
                <a16:creationId xmlns:a16="http://schemas.microsoft.com/office/drawing/2014/main" xmlns="" id="{AF7F33C4-1DB8-4258-BB3F-85D9C096529B}"/>
              </a:ext>
            </a:extLst>
          </p:cNvPr>
          <p:cNvSpPr>
            <a:spLocks noGrp="1"/>
          </p:cNvSpPr>
          <p:nvPr>
            <p:ph idx="1"/>
          </p:nvPr>
        </p:nvSpPr>
        <p:spPr/>
        <p:txBody>
          <a:bodyPr/>
          <a:lstStyle/>
          <a:p>
            <a:r>
              <a:rPr lang="en-US" dirty="0"/>
              <a:t>Don’t expect yourself to start building the final model today in the next one hour</a:t>
            </a:r>
          </a:p>
          <a:p>
            <a:r>
              <a:rPr lang="en-US" dirty="0"/>
              <a:t>Spend the next one hour understanding the data and devise an approach to solve this problem</a:t>
            </a:r>
          </a:p>
          <a:p>
            <a:r>
              <a:rPr lang="en-US" dirty="0"/>
              <a:t>Have a look at the target variables.</a:t>
            </a:r>
          </a:p>
          <a:p>
            <a:r>
              <a:rPr lang="en-US" dirty="0"/>
              <a:t>Think of the possible preprocessing steps </a:t>
            </a:r>
          </a:p>
          <a:p>
            <a:r>
              <a:rPr lang="en-US" dirty="0"/>
              <a:t>Is Feature Engineering possible with this data ?</a:t>
            </a:r>
          </a:p>
          <a:p>
            <a:r>
              <a:rPr lang="en-US" dirty="0"/>
              <a:t>What other information can we extract</a:t>
            </a:r>
          </a:p>
          <a:p>
            <a:r>
              <a:rPr lang="en-US" dirty="0"/>
              <a:t>Get Started !!!</a:t>
            </a:r>
          </a:p>
        </p:txBody>
      </p:sp>
    </p:spTree>
    <p:extLst>
      <p:ext uri="{BB962C8B-B14F-4D97-AF65-F5344CB8AC3E}">
        <p14:creationId xmlns:p14="http://schemas.microsoft.com/office/powerpoint/2010/main" val="3015632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301</Words>
  <Application>Microsoft Office PowerPoint</Application>
  <PresentationFormat>Custom</PresentationFormat>
  <Paragraphs>37</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Project Discussion</vt:lpstr>
      <vt:lpstr>Problem Statement</vt:lpstr>
      <vt:lpstr>Problem Statement</vt:lpstr>
      <vt:lpstr>Problem Statement – Data Description</vt:lpstr>
      <vt:lpstr>Data Description</vt:lpstr>
      <vt:lpstr>Data Descripton</vt:lpstr>
      <vt:lpstr>Final Deliverables</vt:lpstr>
      <vt:lpstr>Task for the day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Discussion</dc:title>
  <dc:creator>Srinath Sivalenka</dc:creator>
  <cp:lastModifiedBy>Tirupati Palem</cp:lastModifiedBy>
  <cp:revision>34</cp:revision>
  <dcterms:created xsi:type="dcterms:W3CDTF">2018-03-27T00:10:09Z</dcterms:created>
  <dcterms:modified xsi:type="dcterms:W3CDTF">2018-04-21T06:04:11Z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phsivale@microsoft.com</vt:lpwstr>
  </property>
  <property fmtid="{D5CDD505-2E9C-101B-9397-08002B2CF9AE}" pid="5" name="MSIP_Label_f42aa342-8706-4288-bd11-ebb85995028c_SetDate">
    <vt:lpwstr>2018-03-27T00:10:47.3514512Z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