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6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A428-D497-4116-9697-D9A8C59A00FD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9732-CCED-417D-B29A-4E2686319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GoodBooks</a:t>
            </a:r>
            <a:r>
              <a:rPr lang="en-US" dirty="0" smtClean="0"/>
              <a:t> – 10k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6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ratings per </a:t>
            </a:r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ratings per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02" t="31875" r="34807" b="50447"/>
          <a:stretch/>
        </p:blipFill>
        <p:spPr>
          <a:xfrm>
            <a:off x="1304239" y="2377440"/>
            <a:ext cx="9583522" cy="19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mean user </a:t>
            </a:r>
            <a:r>
              <a:rPr lang="en-US" dirty="0" smtClean="0"/>
              <a:t>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mean user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01" t="29554" r="43039" b="53125"/>
          <a:stretch/>
        </p:blipFill>
        <p:spPr>
          <a:xfrm>
            <a:off x="1384662" y="2011680"/>
            <a:ext cx="909497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8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ratings per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2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ratings per </a:t>
            </a:r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03" t="20268" r="33200" b="61161"/>
          <a:stretch/>
        </p:blipFill>
        <p:spPr>
          <a:xfrm>
            <a:off x="838200" y="1907176"/>
            <a:ext cx="10569617" cy="22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4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mean book </a:t>
            </a:r>
            <a:r>
              <a:rPr lang="en-US" dirty="0" smtClean="0"/>
              <a:t>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mean book </a:t>
            </a:r>
            <a:r>
              <a:rPr lang="en-US" dirty="0" smtClean="0"/>
              <a:t>ratings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02" t="32232" r="19144" b="54018"/>
          <a:stretch/>
        </p:blipFill>
        <p:spPr>
          <a:xfrm>
            <a:off x="630130" y="2011681"/>
            <a:ext cx="10931739" cy="13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</a:t>
            </a:r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the genres of the books is not trivial since users assign self-chosen tags to books, which may or may not be the same as genres defined by </a:t>
            </a:r>
            <a:r>
              <a:rPr lang="en-US" dirty="0" err="1"/>
              <a:t>goodreads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pragmatic way </a:t>
            </a:r>
            <a:r>
              <a:rPr lang="en-US" dirty="0" smtClean="0"/>
              <a:t>lets chose </a:t>
            </a:r>
            <a:r>
              <a:rPr lang="en-US" dirty="0"/>
              <a:t>only the tags the match those provided by </a:t>
            </a:r>
            <a:r>
              <a:rPr lang="en-US" dirty="0" err="1"/>
              <a:t>goodbooks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985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Genres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802" t="16875" r="18442" b="8482"/>
          <a:stretch/>
        </p:blipFill>
        <p:spPr>
          <a:xfrm>
            <a:off x="1593669" y="1397726"/>
            <a:ext cx="8725988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ratings for ten thousand popular </a:t>
            </a:r>
            <a:r>
              <a:rPr lang="en-US" dirty="0" smtClean="0"/>
              <a:t>books</a:t>
            </a:r>
          </a:p>
          <a:p>
            <a:r>
              <a:rPr lang="en-US" dirty="0"/>
              <a:t>Ratings go from one to </a:t>
            </a:r>
            <a:r>
              <a:rPr lang="en-US" dirty="0" smtClean="0"/>
              <a:t>five</a:t>
            </a:r>
          </a:p>
          <a:p>
            <a:r>
              <a:rPr lang="en-US" dirty="0"/>
              <a:t>Both book IDs and user IDs are contiguous. For books, they are 1-10000, for users, </a:t>
            </a:r>
            <a:r>
              <a:rPr lang="en-US" dirty="0" smtClean="0"/>
              <a:t>1-53424</a:t>
            </a:r>
          </a:p>
          <a:p>
            <a:r>
              <a:rPr lang="en-US" dirty="0" smtClean="0"/>
              <a:t>Lets look at the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8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books by English and Non-English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3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smtClean="0"/>
              <a:t>languages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02" t="22054" r="17940" b="16161"/>
          <a:stretch/>
        </p:blipFill>
        <p:spPr>
          <a:xfrm>
            <a:off x="1789611" y="1384662"/>
            <a:ext cx="8796326" cy="46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rated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books with highest average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3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rated </a:t>
            </a:r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05" t="39554" r="18040" b="38125"/>
          <a:stretch/>
        </p:blipFill>
        <p:spPr>
          <a:xfrm>
            <a:off x="838200" y="2155371"/>
            <a:ext cx="10885645" cy="211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popular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10 books with the most </a:t>
            </a:r>
            <a:r>
              <a:rPr lang="en-US" dirty="0" err="1" smtClean="0"/>
              <a:t>ratings_count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56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popular </a:t>
            </a:r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902" t="36696" r="18242" b="40090"/>
          <a:stretch/>
        </p:blipFill>
        <p:spPr>
          <a:xfrm>
            <a:off x="838200" y="1933302"/>
            <a:ext cx="10710531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a book’s rating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see if </a:t>
            </a:r>
            <a:r>
              <a:rPr lang="en-US" dirty="0"/>
              <a:t>we can find any associations of features with a book’s </a:t>
            </a:r>
            <a:r>
              <a:rPr lang="en-US" dirty="0" smtClean="0"/>
              <a:t>rating</a:t>
            </a:r>
          </a:p>
          <a:p>
            <a:r>
              <a:rPr lang="en-US" dirty="0" smtClean="0"/>
              <a:t>Let’s </a:t>
            </a:r>
            <a:r>
              <a:rPr lang="en-US" dirty="0"/>
              <a:t>first plot the correlation matrix between the books </a:t>
            </a:r>
            <a:r>
              <a:rPr lang="en-US" dirty="0" err="1"/>
              <a:t>average_rating</a:t>
            </a:r>
            <a:r>
              <a:rPr lang="en-US" dirty="0"/>
              <a:t> and some variables.</a:t>
            </a:r>
          </a:p>
        </p:txBody>
      </p:sp>
    </p:spTree>
    <p:extLst>
      <p:ext uri="{BB962C8B-B14F-4D97-AF65-F5344CB8AC3E}">
        <p14:creationId xmlns:p14="http://schemas.microsoft.com/office/powerpoint/2010/main" val="812876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a book’s rating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02" t="41518" r="18542" b="39733"/>
          <a:stretch/>
        </p:blipFill>
        <p:spPr>
          <a:xfrm>
            <a:off x="1018902" y="2116183"/>
            <a:ext cx="10495569" cy="17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9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relationship between the number of ratings and the average rating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that once </a:t>
            </a:r>
            <a:r>
              <a:rPr lang="en-US" dirty="0"/>
              <a:t>a book </a:t>
            </a:r>
            <a:r>
              <a:rPr lang="en-US" dirty="0" smtClean="0"/>
              <a:t>becomes popular </a:t>
            </a:r>
            <a:r>
              <a:rPr lang="en-US" dirty="0"/>
              <a:t>it gets better </a:t>
            </a:r>
            <a:r>
              <a:rPr lang="en-US" dirty="0" smtClean="0"/>
              <a:t>ratings?</a:t>
            </a:r>
          </a:p>
          <a:p>
            <a:r>
              <a:rPr lang="en-US" dirty="0" smtClean="0"/>
              <a:t>Lets see the correlation of </a:t>
            </a:r>
            <a:r>
              <a:rPr lang="en-US" dirty="0" err="1" smtClean="0"/>
              <a:t>average_rating</a:t>
            </a:r>
            <a:r>
              <a:rPr lang="en-US" dirty="0" smtClean="0"/>
              <a:t> and </a:t>
            </a:r>
            <a:r>
              <a:rPr lang="en-US" dirty="0" err="1" smtClean="0"/>
              <a:t>ratings_count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2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relationship between the number of ratings and the average rating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04" t="27590" r="18041" b="31518"/>
          <a:stretch/>
        </p:blipFill>
        <p:spPr>
          <a:xfrm>
            <a:off x="1606732" y="1972490"/>
            <a:ext cx="9551282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 1 – Explore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What is the distribution of ratings?</a:t>
            </a:r>
          </a:p>
          <a:p>
            <a:pPr lvl="1"/>
            <a:r>
              <a:rPr lang="en-US" dirty="0" smtClean="0"/>
              <a:t>What is the distribution of mean user ratings?</a:t>
            </a:r>
          </a:p>
          <a:p>
            <a:pPr lvl="1"/>
            <a:r>
              <a:rPr lang="en-US" dirty="0" smtClean="0"/>
              <a:t>What is the number of ratings per book?</a:t>
            </a:r>
          </a:p>
          <a:p>
            <a:pPr lvl="1"/>
            <a:r>
              <a:rPr lang="en-US" dirty="0" smtClean="0"/>
              <a:t>How is the genres of the books distributed?</a:t>
            </a:r>
          </a:p>
          <a:p>
            <a:pPr lvl="1"/>
            <a:r>
              <a:rPr lang="en-US" dirty="0" smtClean="0"/>
              <a:t>What are the top 10 rated books?</a:t>
            </a:r>
          </a:p>
          <a:p>
            <a:pPr lvl="1"/>
            <a:r>
              <a:rPr lang="en-US" dirty="0"/>
              <a:t> What are the top 10 </a:t>
            </a:r>
            <a:r>
              <a:rPr lang="en-US" dirty="0" smtClean="0"/>
              <a:t>popular </a:t>
            </a:r>
            <a:r>
              <a:rPr lang="en-US" dirty="0"/>
              <a:t>books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influences a book’s rating?</a:t>
            </a:r>
          </a:p>
          <a:p>
            <a:pPr lvl="1"/>
            <a:r>
              <a:rPr lang="en-US" dirty="0" smtClean="0"/>
              <a:t>Is sequel better than original?</a:t>
            </a:r>
          </a:p>
          <a:p>
            <a:pPr lvl="1"/>
            <a:r>
              <a:rPr lang="en-US" dirty="0" smtClean="0"/>
              <a:t>And many more…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Part 2 – Build Recommender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0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editions of each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information about how many editions of a book are available in </a:t>
            </a:r>
            <a:r>
              <a:rPr lang="en-US" dirty="0" err="1" smtClean="0"/>
              <a:t>book_count</a:t>
            </a:r>
            <a:endParaRPr lang="en-US" dirty="0" smtClean="0"/>
          </a:p>
          <a:p>
            <a:r>
              <a:rPr lang="en-US" dirty="0" smtClean="0"/>
              <a:t>Does more edition mean better rating?</a:t>
            </a:r>
          </a:p>
          <a:p>
            <a:r>
              <a:rPr lang="en-US" dirty="0" smtClean="0"/>
              <a:t>Lets plot </a:t>
            </a:r>
            <a:r>
              <a:rPr lang="en-US" dirty="0" err="1" smtClean="0"/>
              <a:t>average_rating</a:t>
            </a:r>
            <a:r>
              <a:rPr lang="en-US" dirty="0" smtClean="0"/>
              <a:t> vs </a:t>
            </a:r>
            <a:r>
              <a:rPr lang="en-US" dirty="0" err="1" smtClean="0"/>
              <a:t>books_count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342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editions of each 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03" t="40982" r="18140" b="42411"/>
          <a:stretch/>
        </p:blipFill>
        <p:spPr>
          <a:xfrm>
            <a:off x="838200" y="2168436"/>
            <a:ext cx="10344100" cy="14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frequent raters rate differently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that </a:t>
            </a:r>
            <a:r>
              <a:rPr lang="en-US" dirty="0"/>
              <a:t>frequent raters tend to give lower ratings to </a:t>
            </a:r>
            <a:r>
              <a:rPr lang="en-US" dirty="0" smtClean="0"/>
              <a:t>books (maybe </a:t>
            </a:r>
            <a:r>
              <a:rPr lang="en-US" dirty="0"/>
              <a:t>they are/become more critical the more they read and </a:t>
            </a:r>
            <a:r>
              <a:rPr lang="en-US" dirty="0" smtClean="0"/>
              <a:t>rate)?</a:t>
            </a:r>
          </a:p>
          <a:p>
            <a:r>
              <a:rPr lang="en-US" dirty="0" smtClean="0"/>
              <a:t>Lets plot </a:t>
            </a:r>
            <a:r>
              <a:rPr lang="en-US" dirty="0" err="1" smtClean="0"/>
              <a:t>mean_rating</a:t>
            </a:r>
            <a:r>
              <a:rPr lang="en-US" dirty="0" smtClean="0"/>
              <a:t> vs </a:t>
            </a:r>
            <a:r>
              <a:rPr lang="en-US" dirty="0" err="1" smtClean="0"/>
              <a:t>number_of_rated_books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56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frequent raters rate differently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04" t="32768" r="17739" b="38839"/>
          <a:stretch/>
        </p:blipFill>
        <p:spPr>
          <a:xfrm>
            <a:off x="731521" y="2037805"/>
            <a:ext cx="10949962" cy="26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of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contains information in the title column about whether a certain book is part of a series (e.g. the Lord of the Rings trilogy)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401" t="33661" r="20651" b="15268"/>
          <a:stretch/>
        </p:blipFill>
        <p:spPr>
          <a:xfrm>
            <a:off x="2000794" y="2860766"/>
            <a:ext cx="8190412" cy="3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2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of books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03" t="21697" r="17638" b="28839"/>
          <a:stretch/>
        </p:blipFill>
        <p:spPr>
          <a:xfrm>
            <a:off x="1280158" y="1802673"/>
            <a:ext cx="9056521" cy="3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sequel better than the original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plot </a:t>
            </a:r>
            <a:r>
              <a:rPr lang="en-US" dirty="0" err="1" smtClean="0"/>
              <a:t>average_rating</a:t>
            </a:r>
            <a:r>
              <a:rPr lang="en-US" dirty="0" smtClean="0"/>
              <a:t> vs volume (1 &amp; 2 only) of series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03" t="24732" r="18040" b="40983"/>
          <a:stretch/>
        </p:blipFill>
        <p:spPr>
          <a:xfrm>
            <a:off x="967773" y="2586445"/>
            <a:ext cx="10256454" cy="30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0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a title be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an author, one of the most important choices is the title of a book. Of course the content of the title is important. However, it might also matter how long the title is. </a:t>
            </a:r>
            <a:endParaRPr lang="en-US" dirty="0" smtClean="0"/>
          </a:p>
          <a:p>
            <a:r>
              <a:rPr lang="en-US" dirty="0" smtClean="0"/>
              <a:t>Lets therefore </a:t>
            </a:r>
            <a:r>
              <a:rPr lang="en-US" dirty="0"/>
              <a:t>plot the average rating as a function of the length of the title </a:t>
            </a:r>
          </a:p>
        </p:txBody>
      </p:sp>
    </p:spTree>
    <p:extLst>
      <p:ext uri="{BB962C8B-B14F-4D97-AF65-F5344CB8AC3E}">
        <p14:creationId xmlns:p14="http://schemas.microsoft.com/office/powerpoint/2010/main" val="399719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a title be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02" t="41518" r="18040" b="17411"/>
          <a:stretch/>
        </p:blipFill>
        <p:spPr>
          <a:xfrm>
            <a:off x="1033007" y="1841863"/>
            <a:ext cx="103207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having a subtitle improve the book’s rating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books </a:t>
            </a:r>
            <a:r>
              <a:rPr lang="en-US" dirty="0"/>
              <a:t>that have a subtitle get rated </a:t>
            </a:r>
            <a:r>
              <a:rPr lang="en-US" dirty="0" smtClean="0"/>
              <a:t>higher </a:t>
            </a:r>
            <a:r>
              <a:rPr lang="en-US" dirty="0"/>
              <a:t>than books without a </a:t>
            </a:r>
            <a:r>
              <a:rPr lang="en-US" dirty="0" smtClean="0"/>
              <a:t>subtitle?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Data Exploration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Read the data</a:t>
            </a:r>
          </a:p>
          <a:p>
            <a:r>
              <a:rPr lang="en-US" dirty="0" smtClean="0"/>
              <a:t>Load essential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having a subtitle improve the book’s rating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03" t="55446" r="32096" b="23661"/>
          <a:stretch/>
        </p:blipFill>
        <p:spPr>
          <a:xfrm>
            <a:off x="1227908" y="2325187"/>
            <a:ext cx="10245640" cy="23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0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number of authors matter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740131"/>
            <a:ext cx="10515600" cy="4351338"/>
          </a:xfrm>
        </p:spPr>
        <p:txBody>
          <a:bodyPr/>
          <a:lstStyle/>
          <a:p>
            <a:r>
              <a:rPr lang="en-US" b="0" i="0" dirty="0" smtClean="0">
                <a:effectLst/>
                <a:latin typeface="Atlas Grotesk"/>
              </a:rPr>
              <a:t>“Too many cooks spoil the broth”…is it true here?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48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number of authors matter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86" t="27411" r="18100" b="41339"/>
          <a:stretch/>
        </p:blipFill>
        <p:spPr>
          <a:xfrm>
            <a:off x="458760" y="1924465"/>
            <a:ext cx="11274480" cy="30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7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 we conclude?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4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– Modelling for Recommendation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Collaborative Filtering:</a:t>
            </a:r>
          </a:p>
          <a:p>
            <a:pPr lvl="1"/>
            <a:r>
              <a:rPr lang="en-US" dirty="0" smtClean="0"/>
              <a:t>Step 1 - </a:t>
            </a:r>
            <a:r>
              <a:rPr lang="en-US" dirty="0"/>
              <a:t>identify other users similar to the current user in terms of their ratings on the same set of </a:t>
            </a:r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Step 2 - </a:t>
            </a:r>
            <a:r>
              <a:rPr lang="en-US" dirty="0"/>
              <a:t>If you found those similar users you take their average rating of books the current user has not yet read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Step 3 - </a:t>
            </a:r>
            <a:r>
              <a:rPr lang="en-US" dirty="0"/>
              <a:t>… and recommend those books with the highest average rating to </a:t>
            </a:r>
            <a:r>
              <a:rPr lang="en-US" dirty="0" smtClean="0"/>
              <a:t>him</a:t>
            </a:r>
          </a:p>
          <a:p>
            <a:pPr lvl="1"/>
            <a:r>
              <a:rPr lang="en-US" dirty="0"/>
              <a:t>However, before we can do that we have to restructure our data. For collaborative filtering data are usually structured that each row corresponds to a user and each column corresponds to a book</a:t>
            </a:r>
          </a:p>
        </p:txBody>
      </p:sp>
    </p:spTree>
    <p:extLst>
      <p:ext uri="{BB962C8B-B14F-4D97-AF65-F5344CB8AC3E}">
        <p14:creationId xmlns:p14="http://schemas.microsoft.com/office/powerpoint/2010/main" val="372797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Restructure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03" t="48661" r="21755" b="31875"/>
          <a:stretch/>
        </p:blipFill>
        <p:spPr>
          <a:xfrm>
            <a:off x="540093" y="2181497"/>
            <a:ext cx="11111813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88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Recommenderlab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Recommenderlab</a:t>
            </a:r>
            <a:r>
              <a:rPr lang="en-US" dirty="0"/>
              <a:t> is a R-package that provides the infrastructure to evaluate and compare several </a:t>
            </a:r>
            <a:r>
              <a:rPr lang="en-US" dirty="0" err="1" smtClean="0"/>
              <a:t>algortihms</a:t>
            </a:r>
            <a:endParaRPr lang="en-US" dirty="0" smtClean="0"/>
          </a:p>
          <a:p>
            <a:r>
              <a:rPr lang="en-US" dirty="0" smtClean="0"/>
              <a:t>First represent “</a:t>
            </a:r>
            <a:r>
              <a:rPr lang="en-US" dirty="0" err="1" smtClean="0"/>
              <a:t>ratingmat</a:t>
            </a:r>
            <a:r>
              <a:rPr lang="en-US" dirty="0" smtClean="0"/>
              <a:t>” is </a:t>
            </a:r>
            <a:r>
              <a:rPr lang="en-US" dirty="0"/>
              <a:t>sparse format in order to save </a:t>
            </a:r>
            <a:r>
              <a:rPr lang="en-US" dirty="0" smtClean="0"/>
              <a:t>memory</a:t>
            </a:r>
          </a:p>
          <a:p>
            <a:r>
              <a:rPr lang="en-US" dirty="0" err="1"/>
              <a:t>Recommenderlab</a:t>
            </a:r>
            <a:r>
              <a:rPr lang="en-US" dirty="0"/>
              <a:t> uses as special variant of a sparse matrices, so we convert to this class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04" t="59911" r="51774" b="23661"/>
          <a:stretch/>
        </p:blipFill>
        <p:spPr>
          <a:xfrm>
            <a:off x="1105562" y="4356462"/>
            <a:ext cx="4723076" cy="1410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701" t="56696" r="37618" b="26697"/>
          <a:stretch/>
        </p:blipFill>
        <p:spPr>
          <a:xfrm>
            <a:off x="6096000" y="4454434"/>
            <a:ext cx="5943601" cy="12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some combinations of user and book there are multiple ratings, while in theory there should only be one 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collaborative filtering in part 2</a:t>
            </a:r>
            <a:r>
              <a:rPr lang="en-US" dirty="0" smtClean="0"/>
              <a:t> </a:t>
            </a:r>
            <a:r>
              <a:rPr lang="en-US" dirty="0"/>
              <a:t>it is better to have more ratings per user. So I decided to remove users who have rated fewer than 3 books.</a:t>
            </a:r>
          </a:p>
        </p:txBody>
      </p:sp>
    </p:spTree>
    <p:extLst>
      <p:ext uri="{BB962C8B-B14F-4D97-AF65-F5344CB8AC3E}">
        <p14:creationId xmlns:p14="http://schemas.microsoft.com/office/powerpoint/2010/main" val="95063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the duplicate ratings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03" t="42589" r="44846" b="27947"/>
          <a:stretch/>
        </p:blipFill>
        <p:spPr>
          <a:xfrm>
            <a:off x="2625634" y="2442754"/>
            <a:ext cx="5730954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remove users who rated fewer than 3 books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97" t="60982" r="28783" b="7410"/>
          <a:stretch/>
        </p:blipFill>
        <p:spPr>
          <a:xfrm>
            <a:off x="1815737" y="2743200"/>
            <a:ext cx="8765400" cy="27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of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calculation times </a:t>
            </a:r>
            <a:r>
              <a:rPr lang="en-US" dirty="0" smtClean="0"/>
              <a:t>select </a:t>
            </a:r>
            <a:r>
              <a:rPr lang="en-US" dirty="0"/>
              <a:t>only a subset of users. (e.g., 20%)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98" t="35625" r="41834" b="17053"/>
          <a:stretch/>
        </p:blipFill>
        <p:spPr>
          <a:xfrm>
            <a:off x="2090056" y="2270465"/>
            <a:ext cx="6335487" cy="39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distribution of ratings?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03" t="30982" r="25971" b="57768"/>
          <a:stretch/>
        </p:blipFill>
        <p:spPr>
          <a:xfrm>
            <a:off x="970770" y="2862354"/>
            <a:ext cx="10250460" cy="11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860</Words>
  <Application>Microsoft Office PowerPoint</Application>
  <PresentationFormat>Widescreen</PresentationFormat>
  <Paragraphs>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Atlas Grotesk</vt:lpstr>
      <vt:lpstr>Calibri</vt:lpstr>
      <vt:lpstr>Calibri Light</vt:lpstr>
      <vt:lpstr>Office Theme</vt:lpstr>
      <vt:lpstr>GoodBooks – 10k</vt:lpstr>
      <vt:lpstr>About the dataset</vt:lpstr>
      <vt:lpstr>Our Analysis</vt:lpstr>
      <vt:lpstr>Part 1 – Data Exploration</vt:lpstr>
      <vt:lpstr>Clean the data</vt:lpstr>
      <vt:lpstr>Clean the data</vt:lpstr>
      <vt:lpstr>Clean the data</vt:lpstr>
      <vt:lpstr>Select a subset of users</vt:lpstr>
      <vt:lpstr>Data Exploration</vt:lpstr>
      <vt:lpstr>Number of ratings per user</vt:lpstr>
      <vt:lpstr>Number of ratings per user</vt:lpstr>
      <vt:lpstr>Distribution of mean user ratings</vt:lpstr>
      <vt:lpstr>Distribution of mean user ratings</vt:lpstr>
      <vt:lpstr>Number of ratings per book</vt:lpstr>
      <vt:lpstr>Number of ratings per book</vt:lpstr>
      <vt:lpstr>Distribution of mean book ratings</vt:lpstr>
      <vt:lpstr>Distribution of mean book ratings</vt:lpstr>
      <vt:lpstr>Distribution of Genres</vt:lpstr>
      <vt:lpstr>Distribution of Genres</vt:lpstr>
      <vt:lpstr>Different languages</vt:lpstr>
      <vt:lpstr>Different languages</vt:lpstr>
      <vt:lpstr>Top 10 rated books</vt:lpstr>
      <vt:lpstr>Top 10 rated books</vt:lpstr>
      <vt:lpstr>Top 10 popular books</vt:lpstr>
      <vt:lpstr>Top 10 popular books</vt:lpstr>
      <vt:lpstr>What influences a book’s rating?</vt:lpstr>
      <vt:lpstr>What influences a book’s rating?</vt:lpstr>
      <vt:lpstr>Is there a relationship between the number of ratings and the average rating?</vt:lpstr>
      <vt:lpstr>Is there a relationship between the number of ratings and the average rating?</vt:lpstr>
      <vt:lpstr>Multiple editions of each book</vt:lpstr>
      <vt:lpstr>Multiple editions of each book</vt:lpstr>
      <vt:lpstr>Do frequent raters rate differently?</vt:lpstr>
      <vt:lpstr>Do frequent raters rate differently?</vt:lpstr>
      <vt:lpstr>Series of books</vt:lpstr>
      <vt:lpstr>Series of books</vt:lpstr>
      <vt:lpstr>Is the sequel better than the original?</vt:lpstr>
      <vt:lpstr>How long should a title be?</vt:lpstr>
      <vt:lpstr>How long should a title be?</vt:lpstr>
      <vt:lpstr>Does having a subtitle improve the book’s rating?</vt:lpstr>
      <vt:lpstr>Does having a subtitle improve the book’s rating?</vt:lpstr>
      <vt:lpstr>Does the number of authors matter?</vt:lpstr>
      <vt:lpstr>Does the number of authors matter?</vt:lpstr>
      <vt:lpstr>Summary Part 1</vt:lpstr>
      <vt:lpstr>Part 2 – Modelling for Recommendation Engine</vt:lpstr>
      <vt:lpstr>Restructure the Data</vt:lpstr>
      <vt:lpstr>Using Recommenderlab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(Cognizant)</dc:creator>
  <cp:lastModifiedBy>Poddar, Rahul (Cognizant)</cp:lastModifiedBy>
  <cp:revision>14</cp:revision>
  <dcterms:created xsi:type="dcterms:W3CDTF">2018-01-05T15:24:16Z</dcterms:created>
  <dcterms:modified xsi:type="dcterms:W3CDTF">2018-01-06T02:04:26Z</dcterms:modified>
</cp:coreProperties>
</file>