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70" r:id="rId4"/>
    <p:sldId id="271" r:id="rId5"/>
    <p:sldId id="272" r:id="rId6"/>
    <p:sldId id="257" r:id="rId7"/>
    <p:sldId id="266" r:id="rId8"/>
    <p:sldId id="259" r:id="rId9"/>
    <p:sldId id="274" r:id="rId10"/>
    <p:sldId id="277" r:id="rId11"/>
    <p:sldId id="276" r:id="rId12"/>
    <p:sldId id="260" r:id="rId13"/>
    <p:sldId id="283" r:id="rId14"/>
    <p:sldId id="284" r:id="rId15"/>
    <p:sldId id="279" r:id="rId16"/>
    <p:sldId id="273" r:id="rId17"/>
    <p:sldId id="278" r:id="rId18"/>
    <p:sldId id="282" r:id="rId19"/>
    <p:sldId id="285" r:id="rId20"/>
    <p:sldId id="286" r:id="rId21"/>
    <p:sldId id="287" r:id="rId22"/>
    <p:sldId id="262" r:id="rId23"/>
    <p:sldId id="280" r:id="rId24"/>
    <p:sldId id="275" r:id="rId25"/>
    <p:sldId id="281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405C-0810-46F4-B8A4-A3388843632B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DDD9C-6FDE-4ACC-95F7-FA98E21C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 systems are algorithms that analyze customer’s prior online behavior to make predictions about the preference of the</a:t>
            </a:r>
            <a:r>
              <a:rPr lang="en-US" baseline="0" dirty="0" smtClean="0"/>
              <a:t> user for an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DDD9C-6FDE-4ACC-95F7-FA98E21C28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MR10"/>
              </a:rPr>
              <a:t>If a Netflix user has watched many cowboy movies, then recommend a movie classified in the database as having the “cowboy” genre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DDD9C-6FDE-4ACC-95F7-FA98E21C28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Jaccard Similarity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DDD9C-6FDE-4ACC-95F7-FA98E21C28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5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example of user based collaborative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DDD9C-6FDE-4ACC-95F7-FA98E21C28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do the same thing for all possible item pairs 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DDD9C-6FDE-4ACC-95F7-FA98E21C28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7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do these calculations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DDD9C-6FDE-4ACC-95F7-FA98E21C28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4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C219-86C4-4EAF-A178-4516F9803F80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3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</a:t>
            </a:r>
            <a:endParaRPr lang="en-US" dirty="0"/>
          </a:p>
        </p:txBody>
      </p:sp>
      <p:pic>
        <p:nvPicPr>
          <p:cNvPr id="1026" name="Picture 2" descr="Image result for pandora mus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6442091" cy="36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926" t="18257" r="36006" b="19408"/>
          <a:stretch/>
        </p:blipFill>
        <p:spPr>
          <a:xfrm>
            <a:off x="6308907" y="1455820"/>
            <a:ext cx="5865537" cy="436746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332971" y="4066674"/>
            <a:ext cx="5746735" cy="9144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Constructs user-profile </a:t>
            </a:r>
            <a:r>
              <a:rPr lang="en-US" dirty="0"/>
              <a:t>and </a:t>
            </a:r>
            <a:r>
              <a:rPr lang="en-US" dirty="0" smtClean="0"/>
              <a:t>item-profile </a:t>
            </a:r>
            <a:r>
              <a:rPr lang="en-US" dirty="0"/>
              <a:t>using the content of shared attribute </a:t>
            </a:r>
            <a:r>
              <a:rPr lang="en-US" dirty="0" smtClean="0"/>
              <a:t>space</a:t>
            </a:r>
          </a:p>
          <a:p>
            <a:r>
              <a:rPr lang="en-US" dirty="0"/>
              <a:t>For example, for a movie, you represent it with the movie stars in it and the genres (using a binary coding for example</a:t>
            </a:r>
            <a:r>
              <a:rPr lang="en-US" dirty="0" smtClean="0"/>
              <a:t>)</a:t>
            </a:r>
          </a:p>
          <a:p>
            <a:r>
              <a:rPr lang="en-US" dirty="0"/>
              <a:t>For user profile, you can do the same thing based on </a:t>
            </a:r>
            <a:r>
              <a:rPr lang="en-US" dirty="0" smtClean="0"/>
              <a:t>whether the </a:t>
            </a:r>
            <a:r>
              <a:rPr lang="en-US" dirty="0"/>
              <a:t>users likes some movie stars/genres </a:t>
            </a:r>
            <a:r>
              <a:rPr lang="en-US" dirty="0" smtClean="0"/>
              <a:t>etc.</a:t>
            </a:r>
          </a:p>
          <a:p>
            <a:r>
              <a:rPr lang="en-US" dirty="0"/>
              <a:t>Then the similarity of user and item can be computed using e.g., cosine </a:t>
            </a:r>
            <a:r>
              <a:rPr lang="en-US" dirty="0" smtClean="0"/>
              <a:t>similarity</a:t>
            </a:r>
          </a:p>
          <a:p>
            <a:r>
              <a:rPr lang="en-US" dirty="0" smtClean="0"/>
              <a:t>Lets understand this through an example…</a:t>
            </a:r>
          </a:p>
        </p:txBody>
      </p:sp>
    </p:spTree>
    <p:extLst>
      <p:ext uri="{BB962C8B-B14F-4D97-AF65-F5344CB8AC3E}">
        <p14:creationId xmlns:p14="http://schemas.microsoft.com/office/powerpoint/2010/main" val="355261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</a:t>
            </a:r>
            <a:r>
              <a:rPr lang="en-US" dirty="0" smtClean="0"/>
              <a:t>Filtering - 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this is our user-profile (using binary encoding, 0 means not-like, 1 means like), which contains user's preference over 5 movie </a:t>
            </a:r>
            <a:r>
              <a:rPr lang="en-US" dirty="0" smtClean="0"/>
              <a:t>actors and </a:t>
            </a:r>
            <a:r>
              <a:rPr lang="en-US" dirty="0"/>
              <a:t>5 movie genres: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54754"/>
              </p:ext>
            </p:extLst>
          </p:nvPr>
        </p:nvGraphicFramePr>
        <p:xfrm>
          <a:off x="193966" y="3407448"/>
          <a:ext cx="11582395" cy="1630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2945">
                  <a:extLst>
                    <a:ext uri="{9D8B030D-6E8A-4147-A177-3AD203B41FA5}">
                      <a16:colId xmlns:a16="http://schemas.microsoft.com/office/drawing/2014/main" val="4162517563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2023830669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3396378687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2376278384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3785475598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504504673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953836524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3092984625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323651733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4146531285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2725944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Johnny</a:t>
                      </a:r>
                      <a:r>
                        <a:rPr lang="en-US" sz="1400" baseline="0" dirty="0" smtClean="0"/>
                        <a:t> Depp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 Pacino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Robert De </a:t>
                      </a:r>
                      <a:r>
                        <a:rPr lang="en-US" sz="1400" dirty="0" err="1" smtClean="0"/>
                        <a:t>Niro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Kevin Spacey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Russel</a:t>
                      </a:r>
                      <a:r>
                        <a:rPr lang="en-US" sz="1400" baseline="0" dirty="0" smtClean="0"/>
                        <a:t> Crowe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Adventure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Comedy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4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5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2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Filtering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this is our movie-profile: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41978"/>
              </p:ext>
            </p:extLst>
          </p:nvPr>
        </p:nvGraphicFramePr>
        <p:xfrm>
          <a:off x="304802" y="2872653"/>
          <a:ext cx="11582395" cy="1691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2945">
                  <a:extLst>
                    <a:ext uri="{9D8B030D-6E8A-4147-A177-3AD203B41FA5}">
                      <a16:colId xmlns:a16="http://schemas.microsoft.com/office/drawing/2014/main" val="4162517563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2023830669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3396378687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2376278384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3785475598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504504673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953836524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3092984625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323651733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4146531285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2725944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Johnny</a:t>
                      </a:r>
                      <a:r>
                        <a:rPr lang="en-US" sz="1600" baseline="0" dirty="0" smtClean="0"/>
                        <a:t> Depp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 Pacino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Robert De </a:t>
                      </a:r>
                      <a:r>
                        <a:rPr lang="en-US" sz="1600" dirty="0" err="1" smtClean="0"/>
                        <a:t>Niro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Kevin Spacey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Russel</a:t>
                      </a:r>
                      <a:r>
                        <a:rPr lang="en-US" sz="1600" baseline="0" dirty="0" smtClean="0"/>
                        <a:t> Crowe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Adventure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Comedy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War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4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5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77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Filtering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201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calculate how good a movie is to a user, we use cosine similarity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en-US" sz="26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give one recommendation for user </a:t>
            </a:r>
            <a:r>
              <a:rPr lang="en-US" altLang="en-US" sz="1700" dirty="0" err="1">
                <a:solidFill>
                  <a:srgbClr val="242729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6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just pick movie </a:t>
            </a:r>
            <a:r>
              <a:rPr lang="en-US" altLang="en-US" sz="1700" dirty="0">
                <a:solidFill>
                  <a:srgbClr val="242729"/>
                </a:solidFill>
                <a:latin typeface="Consolas" panose="020B0609020204030204" pitchFamily="49" charset="0"/>
              </a:rPr>
              <a:t>j</a:t>
            </a:r>
            <a:r>
              <a:rPr lang="en-US" altLang="en-US" sz="26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has the highest </a:t>
            </a:r>
            <a:r>
              <a:rPr lang="en-US" altLang="en-US" sz="1700" dirty="0">
                <a:solidFill>
                  <a:srgbClr val="242729"/>
                </a:solidFill>
                <a:latin typeface="Consolas" panose="020B0609020204030204" pitchFamily="49" charset="0"/>
              </a:rPr>
              <a:t>similarity(</a:t>
            </a:r>
            <a:r>
              <a:rPr lang="en-US" altLang="en-US" sz="1700" dirty="0" err="1">
                <a:solidFill>
                  <a:srgbClr val="242729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700" dirty="0">
                <a:solidFill>
                  <a:srgbClr val="242729"/>
                </a:solidFill>
                <a:latin typeface="Consolas" panose="020B0609020204030204" pitchFamily="49" charset="0"/>
              </a:rPr>
              <a:t>, j)</a:t>
            </a:r>
            <a:endParaRPr lang="en-US" sz="2600" dirty="0" smtClean="0"/>
          </a:p>
          <a:p>
            <a:endParaRPr lang="en-US" sz="26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986" t="39299" r="46060" b="38542"/>
          <a:stretch/>
        </p:blipFill>
        <p:spPr>
          <a:xfrm>
            <a:off x="2632365" y="1867691"/>
            <a:ext cx="6680724" cy="1983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1560" t="47064" r="51064" b="45549"/>
          <a:stretch/>
        </p:blipFill>
        <p:spPr>
          <a:xfrm>
            <a:off x="2313707" y="4598626"/>
            <a:ext cx="7865261" cy="8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9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Content Based Filtering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 can be made only on items of the same type </a:t>
            </a:r>
            <a:r>
              <a:rPr lang="en-US" dirty="0" smtClean="0"/>
              <a:t>that the </a:t>
            </a:r>
            <a:r>
              <a:rPr lang="en-US" dirty="0" smtClean="0"/>
              <a:t>user </a:t>
            </a:r>
            <a:r>
              <a:rPr lang="en-US" dirty="0" smtClean="0"/>
              <a:t>has already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For example, recommending </a:t>
            </a:r>
            <a:r>
              <a:rPr lang="en-US" dirty="0"/>
              <a:t>music, videos, </a:t>
            </a:r>
            <a:r>
              <a:rPr lang="en-US" dirty="0" smtClean="0"/>
              <a:t>etc. based on the browsing pattern of </a:t>
            </a:r>
            <a:r>
              <a:rPr lang="en-US" dirty="0"/>
              <a:t>news </a:t>
            </a:r>
            <a:r>
              <a:rPr lang="en-US" dirty="0" smtClean="0"/>
              <a:t>articles is not possible in Content Based </a:t>
            </a:r>
            <a:r>
              <a:rPr lang="en-US" dirty="0" smtClean="0"/>
              <a:t>Filtering</a:t>
            </a:r>
          </a:p>
          <a:p>
            <a:r>
              <a:rPr lang="en-US" dirty="0" smtClean="0"/>
              <a:t>Also, it doesn’t scale well, as you need to create the attribute features for the items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9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5122" name="Picture 2" descr="Beginners Guide Recommender Systems Collaborative Fil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72" y="1690688"/>
            <a:ext cx="7995648" cy="438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5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973" t="9375" r="10947" b="19902"/>
          <a:stretch/>
        </p:blipFill>
        <p:spPr>
          <a:xfrm>
            <a:off x="1937084" y="1287380"/>
            <a:ext cx="8723174" cy="4331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477" t="63082" r="50616" b="21381"/>
          <a:stretch/>
        </p:blipFill>
        <p:spPr>
          <a:xfrm>
            <a:off x="3621506" y="5702969"/>
            <a:ext cx="5582652" cy="113654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078705" y="6436895"/>
            <a:ext cx="4620127" cy="12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630779" y="6656645"/>
            <a:ext cx="1443789" cy="5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4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94389" y="2042501"/>
            <a:ext cx="5277397" cy="2962132"/>
            <a:chOff x="3918857" y="3570511"/>
            <a:chExt cx="5277397" cy="2962132"/>
          </a:xfrm>
        </p:grpSpPr>
        <p:sp>
          <p:nvSpPr>
            <p:cNvPr id="7" name="Rounded Rectangle 6"/>
            <p:cNvSpPr/>
            <p:nvPr/>
          </p:nvSpPr>
          <p:spPr>
            <a:xfrm>
              <a:off x="5381899" y="3570511"/>
              <a:ext cx="2194560" cy="901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Collaborative Filtering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18857" y="5631306"/>
              <a:ext cx="2194560" cy="901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Based Collaborative Filtering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23422" y="5631306"/>
              <a:ext cx="2172832" cy="901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 Based Collaborative Filtering</a:t>
              </a:r>
              <a:endParaRPr lang="en-US" dirty="0"/>
            </a:p>
          </p:txBody>
        </p:sp>
        <p:cxnSp>
          <p:nvCxnSpPr>
            <p:cNvPr id="17" name="Elbow Connector 16"/>
            <p:cNvCxnSpPr>
              <a:stCxn id="7" idx="2"/>
              <a:endCxn id="15" idx="0"/>
            </p:cNvCxnSpPr>
            <p:nvPr/>
          </p:nvCxnSpPr>
          <p:spPr>
            <a:xfrm rot="5400000">
              <a:off x="5167929" y="4320056"/>
              <a:ext cx="1159458" cy="1463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7" idx="2"/>
              <a:endCxn id="16" idx="0"/>
            </p:cNvCxnSpPr>
            <p:nvPr/>
          </p:nvCxnSpPr>
          <p:spPr>
            <a:xfrm rot="16200000" flipH="1">
              <a:off x="6714779" y="4236247"/>
              <a:ext cx="1159458" cy="16306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308806" y="5109849"/>
            <a:ext cx="3164305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42729"/>
                </a:solidFill>
                <a:cs typeface="Arial" panose="020B0604020202020204" pitchFamily="34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lgorithm produces a rating for an item </a:t>
            </a:r>
            <a:r>
              <a:rPr lang="en-US" altLang="en-US" sz="1050" dirty="0" err="1">
                <a:solidFill>
                  <a:srgbClr val="242729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 a user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 combining the ratings of other users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 are similar to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Image result for user item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85" y="1130968"/>
            <a:ext cx="5341823" cy="510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644277" y="5058514"/>
            <a:ext cx="2792618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Produces a rating for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 looking at the set of items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 are similar to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has rated and then combines the ratings by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into a predicted rating by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8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</a:t>
            </a:r>
            <a:r>
              <a:rPr lang="en-US" dirty="0"/>
              <a:t>between items is computed based on the </a:t>
            </a:r>
            <a:r>
              <a:rPr lang="en-US" dirty="0" smtClean="0"/>
              <a:t>user ratings </a:t>
            </a:r>
            <a:r>
              <a:rPr lang="en-US" dirty="0"/>
              <a:t>instead of the meta data of item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Lets take an example. </a:t>
            </a:r>
            <a:r>
              <a:rPr lang="en-US" dirty="0"/>
              <a:t>Suppose you have </a:t>
            </a: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only some </a:t>
            </a:r>
            <a:r>
              <a:rPr lang="en-US" dirty="0"/>
              <a:t>rating data like below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Suppose now you want to make recommendations for user 4.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73" t="48580" r="66398" b="40435"/>
          <a:stretch/>
        </p:blipFill>
        <p:spPr>
          <a:xfrm>
            <a:off x="3366653" y="3599511"/>
            <a:ext cx="4906298" cy="13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0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Facebook: “People You May Know”</a:t>
            </a:r>
            <a:endParaRPr lang="en-US" dirty="0"/>
          </a:p>
        </p:txBody>
      </p:sp>
      <p:pic>
        <p:nvPicPr>
          <p:cNvPr id="1026" name="Picture 2" descr="Introduction What is a Recommendation Engin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12" y="1882140"/>
            <a:ext cx="3893911" cy="481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7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6"/>
            <a:ext cx="10515600" cy="5237018"/>
          </a:xfrm>
        </p:spPr>
        <p:txBody>
          <a:bodyPr>
            <a:normAutofit/>
          </a:bodyPr>
          <a:lstStyle/>
          <a:p>
            <a:r>
              <a:rPr lang="en-US" dirty="0"/>
              <a:t>First you create an inverted index for </a:t>
            </a:r>
            <a:r>
              <a:rPr lang="en-US" dirty="0" smtClean="0"/>
              <a:t>items: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Since this is a binary rating (like or not), we can use a similarity measure like Jaccard Similarity to compute item </a:t>
            </a:r>
            <a:r>
              <a:rPr lang="en-US" dirty="0" smtClean="0"/>
              <a:t>similarity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en-US" sz="1800" dirty="0">
                <a:solidFill>
                  <a:srgbClr val="242729"/>
                </a:solidFill>
                <a:latin typeface="Consolas" panose="020B0609020204030204" pitchFamily="49" charset="0"/>
              </a:rPr>
              <a:t>|.|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here denote the size of the set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667" t="55398" r="72893" b="33617"/>
          <a:stretch/>
        </p:blipFill>
        <p:spPr>
          <a:xfrm>
            <a:off x="3671455" y="2008901"/>
            <a:ext cx="3713018" cy="1485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1667" t="39489" r="57986" b="52178"/>
          <a:stretch/>
        </p:blipFill>
        <p:spPr>
          <a:xfrm>
            <a:off x="2964872" y="4641269"/>
            <a:ext cx="6012552" cy="9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1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Based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6"/>
            <a:ext cx="10515600" cy="5237018"/>
          </a:xfrm>
        </p:spPr>
        <p:txBody>
          <a:bodyPr>
            <a:normAutofit/>
          </a:bodyPr>
          <a:lstStyle/>
          <a:p>
            <a:r>
              <a:rPr lang="en-US" dirty="0"/>
              <a:t>After you are done with the similarity computation for all pairs, say, you need to make a recommendation for user </a:t>
            </a:r>
            <a:r>
              <a:rPr lang="en-US" dirty="0" smtClean="0"/>
              <a:t>4</a:t>
            </a:r>
          </a:p>
          <a:p>
            <a:r>
              <a:rPr lang="en-US" dirty="0" smtClean="0"/>
              <a:t>Remember user 4 likes hiking</a:t>
            </a:r>
          </a:p>
          <a:p>
            <a:r>
              <a:rPr lang="en-US" altLang="en-US" dirty="0" smtClean="0">
                <a:solidFill>
                  <a:srgbClr val="242729"/>
                </a:solidFill>
                <a:cs typeface="Arial" panose="020B0604020202020204" pitchFamily="34" charset="0"/>
              </a:rPr>
              <a:t>Look </a:t>
            </a:r>
            <a:r>
              <a:rPr lang="en-US" altLang="en-US" dirty="0">
                <a:solidFill>
                  <a:srgbClr val="242729"/>
                </a:solidFill>
                <a:cs typeface="Arial" panose="020B0604020202020204" pitchFamily="34" charset="0"/>
              </a:rPr>
              <a:t>at the similarity score of similarity(hiking, x) where x is any other </a:t>
            </a:r>
            <a:r>
              <a:rPr lang="en-US" altLang="en-US" dirty="0" smtClean="0">
                <a:solidFill>
                  <a:srgbClr val="242729"/>
                </a:solidFill>
                <a:cs typeface="Arial" panose="020B0604020202020204" pitchFamily="34" charset="0"/>
              </a:rPr>
              <a:t>tags(items) </a:t>
            </a:r>
            <a:r>
              <a:rPr lang="en-US" altLang="en-US" dirty="0">
                <a:solidFill>
                  <a:srgbClr val="242729"/>
                </a:solidFill>
                <a:cs typeface="Arial" panose="020B0604020202020204" pitchFamily="34" charset="0"/>
              </a:rPr>
              <a:t>you might </a:t>
            </a:r>
            <a:r>
              <a:rPr lang="en-US" altLang="en-US" dirty="0" smtClean="0">
                <a:solidFill>
                  <a:srgbClr val="242729"/>
                </a:solidFill>
                <a:cs typeface="Arial" panose="020B0604020202020204" pitchFamily="34" charset="0"/>
              </a:rPr>
              <a:t>have</a:t>
            </a:r>
          </a:p>
          <a:p>
            <a:r>
              <a:rPr lang="en-US" dirty="0"/>
              <a:t>If you need to make a recommendation for user 3, you can aggregate the similarity score from each items in its list. For example,</a:t>
            </a:r>
            <a:endParaRPr lang="en-US" altLang="en-US" dirty="0" smtClean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561" t="67329" r="45953" b="26610"/>
          <a:stretch/>
        </p:blipFill>
        <p:spPr>
          <a:xfrm>
            <a:off x="838200" y="4987637"/>
            <a:ext cx="10710419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4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Based Collaborative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UBCF </a:t>
            </a:r>
            <a:r>
              <a:rPr lang="en-US" dirty="0" smtClean="0"/>
              <a:t>considers similarity in </a:t>
            </a:r>
            <a:r>
              <a:rPr lang="en-US" i="1" dirty="0" smtClean="0"/>
              <a:t>User Behavior</a:t>
            </a:r>
            <a:r>
              <a:rPr lang="en-US" dirty="0" smtClean="0"/>
              <a:t>, instead of that in Items</a:t>
            </a:r>
            <a:r>
              <a:rPr lang="en-US" i="1" dirty="0" smtClean="0"/>
              <a:t> </a:t>
            </a:r>
            <a:r>
              <a:rPr lang="en-US" dirty="0" smtClean="0"/>
              <a:t>to make a recommendation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User A </a:t>
            </a:r>
            <a:r>
              <a:rPr lang="en-US" sz="2000" dirty="0" smtClean="0"/>
              <a:t>~</a:t>
            </a:r>
            <a:r>
              <a:rPr lang="en-US" dirty="0" smtClean="0"/>
              <a:t> User B =&gt; Recommend Items that User A likes to User </a:t>
            </a:r>
            <a:r>
              <a:rPr lang="en-US" dirty="0" smtClean="0"/>
              <a:t>B</a:t>
            </a:r>
          </a:p>
          <a:p>
            <a:r>
              <a:rPr lang="en-US" dirty="0" smtClean="0"/>
              <a:t>Remember in IBCF, we compute the similarity between items and not users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08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about a user’s preference can be collected using:</a:t>
            </a:r>
          </a:p>
          <a:p>
            <a:pPr lvl="1"/>
            <a:r>
              <a:rPr lang="en-US" dirty="0" smtClean="0"/>
              <a:t>Explicit Methods</a:t>
            </a:r>
          </a:p>
          <a:p>
            <a:pPr lvl="1"/>
            <a:r>
              <a:rPr lang="en-US" dirty="0" smtClean="0"/>
              <a:t>Implicit Methods</a:t>
            </a:r>
          </a:p>
          <a:p>
            <a:r>
              <a:rPr lang="en-US" dirty="0" smtClean="0"/>
              <a:t>Explicit Methods may include:</a:t>
            </a:r>
          </a:p>
          <a:p>
            <a:pPr lvl="1"/>
            <a:r>
              <a:rPr lang="en-US" dirty="0"/>
              <a:t>Asking a user to rate an item on a sliding </a:t>
            </a:r>
            <a:r>
              <a:rPr lang="en-US" dirty="0" smtClean="0"/>
              <a:t>scale</a:t>
            </a:r>
            <a:endParaRPr lang="en-US" dirty="0"/>
          </a:p>
          <a:p>
            <a:pPr lvl="1"/>
            <a:r>
              <a:rPr lang="en-US" dirty="0"/>
              <a:t>Asking a user to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Asking a user to rank a collection of items from favorite to least </a:t>
            </a:r>
            <a:r>
              <a:rPr lang="en-US" dirty="0" smtClean="0"/>
              <a:t>favorite</a:t>
            </a:r>
            <a:endParaRPr lang="en-US" dirty="0"/>
          </a:p>
          <a:p>
            <a:pPr lvl="1"/>
            <a:r>
              <a:rPr lang="en-US" dirty="0"/>
              <a:t>Presenting two items to a user and asking him/her to choose the better one of </a:t>
            </a:r>
            <a:r>
              <a:rPr lang="en-US" dirty="0" smtClean="0"/>
              <a:t>them</a:t>
            </a:r>
            <a:endParaRPr lang="en-US" dirty="0"/>
          </a:p>
          <a:p>
            <a:pPr lvl="1"/>
            <a:r>
              <a:rPr lang="en-US" dirty="0"/>
              <a:t>Asking a user to create a list of items that he/she </a:t>
            </a:r>
            <a:r>
              <a:rPr lang="en-US" dirty="0" smtClean="0"/>
              <a:t>likes</a:t>
            </a:r>
          </a:p>
          <a:p>
            <a:r>
              <a:rPr lang="en-US" dirty="0" smtClean="0"/>
              <a:t>Implicit Methods may include:</a:t>
            </a:r>
          </a:p>
          <a:p>
            <a:pPr lvl="1"/>
            <a:r>
              <a:rPr lang="en-US" dirty="0"/>
              <a:t>Observing the items that a user views in an online </a:t>
            </a:r>
            <a:r>
              <a:rPr lang="en-US" dirty="0" smtClean="0"/>
              <a:t>store</a:t>
            </a:r>
            <a:endParaRPr lang="en-US" dirty="0"/>
          </a:p>
          <a:p>
            <a:pPr lvl="1"/>
            <a:r>
              <a:rPr lang="en-US" dirty="0"/>
              <a:t>Analyzing item/user viewing </a:t>
            </a:r>
            <a:r>
              <a:rPr lang="en-US" dirty="0" smtClean="0"/>
              <a:t>times</a:t>
            </a:r>
            <a:endParaRPr lang="en-US" dirty="0"/>
          </a:p>
          <a:p>
            <a:pPr lvl="1"/>
            <a:r>
              <a:rPr lang="en-US" dirty="0"/>
              <a:t>Keeping a record of the items that a user purchases </a:t>
            </a:r>
            <a:r>
              <a:rPr lang="en-US" dirty="0" smtClean="0"/>
              <a:t>online</a:t>
            </a:r>
            <a:endParaRPr lang="en-US" dirty="0"/>
          </a:p>
          <a:p>
            <a:pPr lvl="1"/>
            <a:r>
              <a:rPr lang="en-US" dirty="0"/>
              <a:t>Obtaining a list of items that a user has listened to or watched on his/her </a:t>
            </a:r>
            <a:r>
              <a:rPr lang="en-US" dirty="0" smtClean="0"/>
              <a:t>computer</a:t>
            </a:r>
            <a:endParaRPr lang="en-US" dirty="0"/>
          </a:p>
          <a:p>
            <a:pPr lvl="1"/>
            <a:r>
              <a:rPr lang="en-US" dirty="0"/>
              <a:t>Analyzing the user's social network and discovering similar likes and </a:t>
            </a:r>
            <a:r>
              <a:rPr lang="en-US" dirty="0" smtClean="0"/>
              <a:t>dislikes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8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304" t="29018" r="41232" b="21875"/>
          <a:stretch/>
        </p:blipFill>
        <p:spPr>
          <a:xfrm>
            <a:off x="2704012" y="1476103"/>
            <a:ext cx="7289074" cy="48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4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Cold Start </a:t>
            </a:r>
            <a:r>
              <a:rPr lang="en-US" dirty="0" smtClean="0"/>
              <a:t>- requires </a:t>
            </a:r>
            <a:r>
              <a:rPr lang="en-US" dirty="0"/>
              <a:t>a large amount of existing data on a user in order to make accurate recommendations</a:t>
            </a:r>
            <a:endParaRPr lang="en-US" dirty="0" smtClean="0"/>
          </a:p>
          <a:p>
            <a:r>
              <a:rPr lang="en-US" b="1" dirty="0" smtClean="0"/>
              <a:t>Sparsity</a:t>
            </a:r>
            <a:r>
              <a:rPr lang="en-US" dirty="0" smtClean="0"/>
              <a:t> - Even popular </a:t>
            </a:r>
            <a:r>
              <a:rPr lang="en-US" dirty="0"/>
              <a:t>items </a:t>
            </a:r>
            <a:r>
              <a:rPr lang="en-US" dirty="0" smtClean="0"/>
              <a:t>generally have </a:t>
            </a:r>
            <a:r>
              <a:rPr lang="en-US" dirty="0"/>
              <a:t>very few </a:t>
            </a:r>
            <a:r>
              <a:rPr lang="en-US" dirty="0" smtClean="0"/>
              <a:t>ratings</a:t>
            </a:r>
          </a:p>
          <a:p>
            <a:r>
              <a:rPr lang="en-US" b="1" dirty="0" smtClean="0"/>
              <a:t>Scalability</a:t>
            </a:r>
            <a:r>
              <a:rPr lang="en-US" dirty="0" smtClean="0"/>
              <a:t> - </a:t>
            </a:r>
            <a:r>
              <a:rPr lang="en-US" dirty="0"/>
              <a:t>millions of users and products. </a:t>
            </a:r>
            <a:r>
              <a:rPr lang="en-US" dirty="0" smtClean="0"/>
              <a:t>Large </a:t>
            </a:r>
            <a:r>
              <a:rPr lang="en-US" dirty="0"/>
              <a:t>amount of computation power is often necessary to calculate </a:t>
            </a:r>
            <a:r>
              <a:rPr lang="en-US" dirty="0" smtClean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41620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UV-decomposition (instance of SVD)</a:t>
            </a:r>
          </a:p>
          <a:p>
            <a:r>
              <a:rPr lang="en-US" dirty="0" smtClean="0"/>
              <a:t>Used to estimate the blank spaces in the sparse utility matrix</a:t>
            </a:r>
          </a:p>
          <a:p>
            <a:r>
              <a:rPr lang="en-US" dirty="0" smtClean="0"/>
              <a:t>Assumption is that Utility Matrix ~ Product of two long, thin matrices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2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Matrix M (n x m) = Matrix U (n x d) x Matrix V (d x m)</a:t>
            </a:r>
          </a:p>
          <a:p>
            <a:r>
              <a:rPr lang="en-US" dirty="0" smtClean="0"/>
              <a:t>UV matrix is used to approximate blank entries in M</a:t>
            </a:r>
          </a:p>
          <a:p>
            <a:r>
              <a:rPr lang="en-US" dirty="0" smtClean="0"/>
              <a:t>Both user and items can now be characterized using only d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Netflix: “Other Movies You Might Enjoy”</a:t>
            </a:r>
            <a:endParaRPr lang="en-US" dirty="0"/>
          </a:p>
        </p:txBody>
      </p:sp>
      <p:pic>
        <p:nvPicPr>
          <p:cNvPr id="2050" name="Picture 2" descr="Introduction What is a Recommendation Engine Netfl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00" y="1690688"/>
            <a:ext cx="7068186" cy="4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3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LinkedIn: “Jobs You May be Interested In” </a:t>
            </a:r>
            <a:endParaRPr lang="en-US" dirty="0"/>
          </a:p>
        </p:txBody>
      </p:sp>
      <p:pic>
        <p:nvPicPr>
          <p:cNvPr id="3074" name="Picture 2" descr="Beginners Guide Recommender Systems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98" y="1598613"/>
            <a:ext cx="4520927" cy="44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Amazon: “Customers Who Bought This Item Also Bought…</a:t>
            </a:r>
            <a:endParaRPr lang="en-US" dirty="0"/>
          </a:p>
        </p:txBody>
      </p:sp>
      <p:pic>
        <p:nvPicPr>
          <p:cNvPr id="4098" name="Picture 2" descr="Introduction What is a Recommendation Engine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93" y="1945277"/>
            <a:ext cx="8650854" cy="267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9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Recommender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to mine patterns in huge datasets to learn and identify user behavior and filter out items that can be recommender to a user</a:t>
            </a:r>
          </a:p>
          <a:p>
            <a:r>
              <a:rPr lang="en-US" dirty="0" smtClean="0"/>
              <a:t>Two elements of a recommender system – user &amp; item</a:t>
            </a:r>
          </a:p>
          <a:p>
            <a:r>
              <a:rPr lang="en-US" dirty="0" smtClean="0"/>
              <a:t>Users have preference for certain items – aim of the RS is to learn this preference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2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Recommender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Tail Phenomenon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92731" y="2377440"/>
            <a:ext cx="65315" cy="354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18857" y="5917474"/>
            <a:ext cx="6021977" cy="5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4454434" y="2560320"/>
            <a:ext cx="4676503" cy="3095897"/>
          </a:xfrm>
          <a:custGeom>
            <a:avLst/>
            <a:gdLst>
              <a:gd name="connsiteX0" fmla="*/ 0 w 4676503"/>
              <a:gd name="connsiteY0" fmla="*/ 0 h 3095897"/>
              <a:gd name="connsiteX1" fmla="*/ 104503 w 4676503"/>
              <a:gd name="connsiteY1" fmla="*/ 1162594 h 3095897"/>
              <a:gd name="connsiteX2" fmla="*/ 326572 w 4676503"/>
              <a:gd name="connsiteY2" fmla="*/ 1972491 h 3095897"/>
              <a:gd name="connsiteX3" fmla="*/ 836023 w 4676503"/>
              <a:gd name="connsiteY3" fmla="*/ 2442754 h 3095897"/>
              <a:gd name="connsiteX4" fmla="*/ 1724297 w 4676503"/>
              <a:gd name="connsiteY4" fmla="*/ 2769326 h 3095897"/>
              <a:gd name="connsiteX5" fmla="*/ 3161212 w 4676503"/>
              <a:gd name="connsiteY5" fmla="*/ 2978331 h 3095897"/>
              <a:gd name="connsiteX6" fmla="*/ 4676503 w 4676503"/>
              <a:gd name="connsiteY6" fmla="*/ 3095897 h 3095897"/>
              <a:gd name="connsiteX7" fmla="*/ 4676503 w 4676503"/>
              <a:gd name="connsiteY7" fmla="*/ 3095897 h 309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6503" h="3095897">
                <a:moveTo>
                  <a:pt x="0" y="0"/>
                </a:moveTo>
                <a:cubicBezTo>
                  <a:pt x="25037" y="416923"/>
                  <a:pt x="50074" y="833846"/>
                  <a:pt x="104503" y="1162594"/>
                </a:cubicBezTo>
                <a:cubicBezTo>
                  <a:pt x="158932" y="1491342"/>
                  <a:pt x="204652" y="1759131"/>
                  <a:pt x="326572" y="1972491"/>
                </a:cubicBezTo>
                <a:cubicBezTo>
                  <a:pt x="448492" y="2185851"/>
                  <a:pt x="603069" y="2309948"/>
                  <a:pt x="836023" y="2442754"/>
                </a:cubicBezTo>
                <a:cubicBezTo>
                  <a:pt x="1068977" y="2575560"/>
                  <a:pt x="1336766" y="2680063"/>
                  <a:pt x="1724297" y="2769326"/>
                </a:cubicBezTo>
                <a:cubicBezTo>
                  <a:pt x="2111828" y="2858589"/>
                  <a:pt x="2669178" y="2923903"/>
                  <a:pt x="3161212" y="2978331"/>
                </a:cubicBezTo>
                <a:cubicBezTo>
                  <a:pt x="3653246" y="3032760"/>
                  <a:pt x="4676503" y="3095897"/>
                  <a:pt x="4676503" y="3095897"/>
                </a:cubicBezTo>
                <a:lnTo>
                  <a:pt x="4676503" y="309589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86446" y="3678128"/>
            <a:ext cx="133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Popularity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4377" y="5984426"/>
            <a:ext cx="133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9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23805" y="2109648"/>
            <a:ext cx="4310742" cy="966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Recommender Engines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41417" y="3585466"/>
            <a:ext cx="2194560" cy="9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Based Filtering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81899" y="3570511"/>
            <a:ext cx="2194560" cy="9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7726" y="4643556"/>
            <a:ext cx="2521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Recommendation is done based on the </a:t>
            </a:r>
            <a:r>
              <a:rPr lang="en-US" sz="1200" b="1" u="sng" dirty="0" smtClean="0"/>
              <a:t>individual properties</a:t>
            </a:r>
            <a:r>
              <a:rPr lang="en-US" sz="1200" dirty="0" smtClean="0"/>
              <a:t> of the item. No comparison is made with other users/items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68836" y="4628600"/>
            <a:ext cx="252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Recommendation is done based on similarity measures between </a:t>
            </a:r>
            <a:r>
              <a:rPr lang="en-US" sz="1200" b="1" u="sng" dirty="0" smtClean="0"/>
              <a:t>other </a:t>
            </a:r>
            <a:r>
              <a:rPr lang="en-US" sz="1200" dirty="0" smtClean="0"/>
              <a:t>users and/or items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9196254" y="3570511"/>
            <a:ext cx="2194560" cy="9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Dimensionality Reduction Filtering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96254" y="4628600"/>
            <a:ext cx="252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Recommendation is done based on reducing the dimensionality of the utility matrix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4" idx="2"/>
            <a:endCxn id="5" idx="0"/>
          </p:cNvCxnSpPr>
          <p:nvPr/>
        </p:nvCxnSpPr>
        <p:spPr>
          <a:xfrm rot="5400000">
            <a:off x="4304354" y="1410644"/>
            <a:ext cx="509166" cy="3840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2"/>
            <a:endCxn id="6" idx="0"/>
          </p:cNvCxnSpPr>
          <p:nvPr/>
        </p:nvCxnSpPr>
        <p:spPr>
          <a:xfrm rot="16200000" flipH="1">
            <a:off x="6232072" y="3323403"/>
            <a:ext cx="494211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15" idx="0"/>
          </p:cNvCxnSpPr>
          <p:nvPr/>
        </p:nvCxnSpPr>
        <p:spPr>
          <a:xfrm rot="16200000" flipH="1">
            <a:off x="8139250" y="1416226"/>
            <a:ext cx="494211" cy="3814358"/>
          </a:xfrm>
          <a:prstGeom prst="bentConnector3">
            <a:avLst>
              <a:gd name="adj1" fmla="val 52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918857" y="5631306"/>
            <a:ext cx="2194560" cy="9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Based Collaborative Filtering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23422" y="5631306"/>
            <a:ext cx="2172832" cy="9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Based Collaborative Filtering</a:t>
            </a:r>
            <a:endParaRPr lang="en-US" dirty="0"/>
          </a:p>
        </p:txBody>
      </p:sp>
      <p:cxnSp>
        <p:nvCxnSpPr>
          <p:cNvPr id="7" name="Elbow Connector 6"/>
          <p:cNvCxnSpPr>
            <a:stCxn id="12" idx="2"/>
            <a:endCxn id="13" idx="0"/>
          </p:cNvCxnSpPr>
          <p:nvPr/>
        </p:nvCxnSpPr>
        <p:spPr>
          <a:xfrm rot="5400000">
            <a:off x="5644583" y="4646486"/>
            <a:ext cx="356375" cy="1613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2" idx="2"/>
            <a:endCxn id="14" idx="0"/>
          </p:cNvCxnSpPr>
          <p:nvPr/>
        </p:nvCxnSpPr>
        <p:spPr>
          <a:xfrm rot="16200000" flipH="1">
            <a:off x="7191433" y="4712900"/>
            <a:ext cx="356375" cy="1480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2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</a:t>
            </a:r>
            <a:endParaRPr lang="en-US" dirty="0"/>
          </a:p>
        </p:txBody>
      </p:sp>
      <p:pic>
        <p:nvPicPr>
          <p:cNvPr id="6146" name="Picture 2" descr="Beginners Guide Recommender Systems Content Based Fil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094" y="1384346"/>
            <a:ext cx="493395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2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1046</Words>
  <Application>Microsoft Office PowerPoint</Application>
  <PresentationFormat>Widescreen</PresentationFormat>
  <Paragraphs>218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CMR10</vt:lpstr>
      <vt:lpstr>Consolas</vt:lpstr>
      <vt:lpstr>Office Theme</vt:lpstr>
      <vt:lpstr>Recommender Systems</vt:lpstr>
      <vt:lpstr>Facebook: “People You May Know”</vt:lpstr>
      <vt:lpstr>Netflix: “Other Movies You Might Enjoy”</vt:lpstr>
      <vt:lpstr>LinkedIn: “Jobs You May be Interested In” </vt:lpstr>
      <vt:lpstr>Amazon: “Customers Who Bought This Item Also Bought…</vt:lpstr>
      <vt:lpstr>What are Recommender Systems?</vt:lpstr>
      <vt:lpstr>Why do we need Recommender System?</vt:lpstr>
      <vt:lpstr>Types of RE</vt:lpstr>
      <vt:lpstr>Content Based Filtering</vt:lpstr>
      <vt:lpstr>Content Based Filtering</vt:lpstr>
      <vt:lpstr>Content Based Filtering</vt:lpstr>
      <vt:lpstr>Content Based Filtering - Example</vt:lpstr>
      <vt:lpstr>Content Based Filtering - Example</vt:lpstr>
      <vt:lpstr>Content Based Filtering - Example</vt:lpstr>
      <vt:lpstr>Issues with Content Based Filtering</vt:lpstr>
      <vt:lpstr>Collaborative Filtering</vt:lpstr>
      <vt:lpstr>Collaborative Filtering</vt:lpstr>
      <vt:lpstr>Collaborative Filtering</vt:lpstr>
      <vt:lpstr>Item Based Collaborative Filtering</vt:lpstr>
      <vt:lpstr>Item Based Collaborative Filtering</vt:lpstr>
      <vt:lpstr>Item Based Collaborative Filtering</vt:lpstr>
      <vt:lpstr>User Based Collaborative Filtering</vt:lpstr>
      <vt:lpstr>Collaborative Filtering</vt:lpstr>
      <vt:lpstr>Dimensionality Reduction</vt:lpstr>
      <vt:lpstr>Issues with Collaborative Filtering</vt:lpstr>
      <vt:lpstr>Dimensionality Reduction</vt:lpstr>
      <vt:lpstr>Dimensionality Reduction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Poddar, Rahul (Cognizant)</dc:creator>
  <cp:lastModifiedBy>Poddar, Rahul (Cognizant)</cp:lastModifiedBy>
  <cp:revision>54</cp:revision>
  <dcterms:created xsi:type="dcterms:W3CDTF">2018-01-01T00:42:00Z</dcterms:created>
  <dcterms:modified xsi:type="dcterms:W3CDTF">2018-04-14T12:41:29Z</dcterms:modified>
</cp:coreProperties>
</file>