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Excel_97-2003_Worksheet6.xls"/><Relationship Id="rId18" Type="http://schemas.openxmlformats.org/officeDocument/2006/relationships/image" Target="../media/image16.emf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3.xls"/><Relationship Id="rId12" Type="http://schemas.openxmlformats.org/officeDocument/2006/relationships/image" Target="../media/image13.emf"/><Relationship Id="rId17" Type="http://schemas.openxmlformats.org/officeDocument/2006/relationships/oleObject" Target="../embeddings/Microsoft_Excel_97-2003_Worksheet8.xls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Excel_97-2003_Worksheet5.xls"/><Relationship Id="rId5" Type="http://schemas.openxmlformats.org/officeDocument/2006/relationships/oleObject" Target="../embeddings/Microsoft_Excel_97-2003_Worksheet2.xls"/><Relationship Id="rId15" Type="http://schemas.openxmlformats.org/officeDocument/2006/relationships/oleObject" Target="../embeddings/Microsoft_Excel_97-2003_Worksheet7.xls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Microsoft_Excel_97-2003_Worksheet4.xls"/><Relationship Id="rId1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DATA SCIENCE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Class -</a:t>
            </a:r>
            <a:r>
              <a:rPr lang="en-IN" dirty="0" smtClean="0">
                <a:solidFill>
                  <a:schemeClr val="bg1"/>
                </a:solidFill>
              </a:rPr>
              <a:t>13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Market Basket Analysis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Association Rules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690" y="288996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How do we generate these rules automatically on large </a:t>
            </a:r>
            <a:r>
              <a:rPr lang="en-US" sz="3200" b="1" dirty="0" smtClean="0"/>
              <a:t>data?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459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Apriori</a:t>
            </a:r>
            <a:r>
              <a:rPr lang="en-IN" b="1" dirty="0" smtClean="0"/>
              <a:t> Algorithm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- FP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0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93514"/>
              </p:ext>
            </p:extLst>
          </p:nvPr>
        </p:nvGraphicFramePr>
        <p:xfrm>
          <a:off x="1801426" y="1672633"/>
          <a:ext cx="2041326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3" imgW="1661760" imgH="1734840" progId="Excel.Sheet.8">
                  <p:embed/>
                </p:oleObj>
              </mc:Choice>
              <mc:Fallback>
                <p:oleObj name="Worksheet" r:id="rId3" imgW="166176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26" y="1672633"/>
                        <a:ext cx="2041326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815259" y="1020169"/>
            <a:ext cx="1511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Database </a:t>
            </a:r>
            <a:r>
              <a:rPr lang="en-US" dirty="0" smtClean="0"/>
              <a:t>D</a:t>
            </a:r>
          </a:p>
          <a:p>
            <a:pPr eaLnBrk="0" hangingPunct="0"/>
            <a:r>
              <a:rPr lang="en-US" dirty="0" err="1" smtClean="0"/>
              <a:t>Minsup</a:t>
            </a:r>
            <a:r>
              <a:rPr lang="en-US" dirty="0" smtClean="0"/>
              <a:t> = 0.5</a:t>
            </a:r>
            <a:endParaRPr lang="en-US" dirty="0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32447"/>
              </p:ext>
            </p:extLst>
          </p:nvPr>
        </p:nvGraphicFramePr>
        <p:xfrm>
          <a:off x="5130414" y="1345607"/>
          <a:ext cx="205204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5" imgW="1614240" imgH="2076120" progId="Excel.Sheet.8">
                  <p:embed/>
                </p:oleObj>
              </mc:Choice>
              <mc:Fallback>
                <p:oleObj name="Worksheet" r:id="rId5" imgW="1614240" imgH="20761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14" y="1345607"/>
                        <a:ext cx="2052042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24606"/>
              </p:ext>
            </p:extLst>
          </p:nvPr>
        </p:nvGraphicFramePr>
        <p:xfrm>
          <a:off x="7968267" y="1437682"/>
          <a:ext cx="2302074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7" imgW="1614240" imgH="1734840" progId="Excel.Sheet.8">
                  <p:embed/>
                </p:oleObj>
              </mc:Choice>
              <mc:Fallback>
                <p:oleObj name="Worksheet" r:id="rId7" imgW="161424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67" y="1437682"/>
                        <a:ext cx="2302074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914189" y="2150469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Scan D</a:t>
            </a:r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4044563" y="2596557"/>
            <a:ext cx="9358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4564270" y="1598019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1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7475349" y="1440857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1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75117"/>
              </p:ext>
            </p:extLst>
          </p:nvPr>
        </p:nvGraphicFramePr>
        <p:xfrm>
          <a:off x="8896955" y="3258545"/>
          <a:ext cx="126087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9" imgW="987480" imgH="2417400" progId="Excel.Sheet.8">
                  <p:embed/>
                </p:oleObj>
              </mc:Choice>
              <mc:Fallback>
                <p:oleObj name="Worksheet" r:id="rId9" imgW="9874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955" y="3258545"/>
                        <a:ext cx="1260872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94570"/>
              </p:ext>
            </p:extLst>
          </p:nvPr>
        </p:nvGraphicFramePr>
        <p:xfrm>
          <a:off x="5060761" y="3369669"/>
          <a:ext cx="1953816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11" imgW="1576080" imgH="2417400" progId="Excel.Sheet.8">
                  <p:embed/>
                </p:oleObj>
              </mc:Choice>
              <mc:Fallback>
                <p:oleObj name="Worksheet" r:id="rId11" imgW="15760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761" y="3369669"/>
                        <a:ext cx="1953816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070421"/>
              </p:ext>
            </p:extLst>
          </p:nvPr>
        </p:nvGraphicFramePr>
        <p:xfrm>
          <a:off x="2374712" y="3633195"/>
          <a:ext cx="1932384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13" imgW="1576080" imgH="1734840" progId="Excel.Sheet.8">
                  <p:embed/>
                </p:oleObj>
              </mc:Choice>
              <mc:Fallback>
                <p:oleObj name="Worksheet" r:id="rId13" imgW="157608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712" y="3633195"/>
                        <a:ext cx="1932384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799640" y="3606207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2</a:t>
            </a: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4530338" y="320933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229014" y="326013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68" name="Line 17"/>
          <p:cNvSpPr>
            <a:spLocks noChangeShapeType="1"/>
          </p:cNvSpPr>
          <p:nvPr/>
        </p:nvSpPr>
        <p:spPr bwMode="auto">
          <a:xfrm flipH="1">
            <a:off x="7228890" y="4130082"/>
            <a:ext cx="12608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7252107" y="3628432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Scan D</a:t>
            </a:r>
          </a:p>
        </p:txBody>
      </p:sp>
      <p:sp>
        <p:nvSpPr>
          <p:cNvPr id="70" name="AutoShape 19"/>
          <p:cNvSpPr>
            <a:spLocks noChangeArrowheads="1"/>
          </p:cNvSpPr>
          <p:nvPr/>
        </p:nvSpPr>
        <p:spPr bwMode="auto">
          <a:xfrm>
            <a:off x="10304274" y="2947394"/>
            <a:ext cx="705446" cy="36933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4312455" y="6176369"/>
            <a:ext cx="190380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2246123" y="567948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3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6089461" y="5668369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3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27908"/>
              </p:ext>
            </p:extLst>
          </p:nvPr>
        </p:nvGraphicFramePr>
        <p:xfrm>
          <a:off x="2772976" y="5722344"/>
          <a:ext cx="1266229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15" imgW="987480" imgH="711000" progId="Excel.Sheet.8">
                  <p:embed/>
                </p:oleObj>
              </mc:Choice>
              <mc:Fallback>
                <p:oleObj name="Worksheet" r:id="rId15" imgW="987480" imgH="711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976" y="5722344"/>
                        <a:ext cx="1266229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5323"/>
              </p:ext>
            </p:extLst>
          </p:nvPr>
        </p:nvGraphicFramePr>
        <p:xfrm>
          <a:off x="6600239" y="5712820"/>
          <a:ext cx="1973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17" imgW="1576080" imgH="701640" progId="Excel.Sheet.8">
                  <p:embed/>
                </p:oleObj>
              </mc:Choice>
              <mc:Fallback>
                <p:oleObj name="Worksheet" r:id="rId17" imgW="1576080" imgH="701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239" y="5712820"/>
                        <a:ext cx="197346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AutoShape 26"/>
          <p:cNvSpPr>
            <a:spLocks noChangeArrowheads="1"/>
          </p:cNvSpPr>
          <p:nvPr/>
        </p:nvSpPr>
        <p:spPr bwMode="auto">
          <a:xfrm>
            <a:off x="1687126" y="4723807"/>
            <a:ext cx="184731" cy="36933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7289611" y="2315569"/>
            <a:ext cx="5929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Line 28"/>
          <p:cNvSpPr>
            <a:spLocks noChangeShapeType="1"/>
          </p:cNvSpPr>
          <p:nvPr/>
        </p:nvSpPr>
        <p:spPr bwMode="auto">
          <a:xfrm flipH="1">
            <a:off x="4460686" y="4525369"/>
            <a:ext cx="428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809000" y="189705"/>
            <a:ext cx="9847997" cy="69314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Apriori</a:t>
            </a:r>
            <a:r>
              <a:rPr lang="en-IN" b="1" dirty="0" smtClean="0"/>
              <a:t> Algorithm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30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 animBg="1"/>
      <p:bldP spid="60" grpId="0"/>
      <p:bldP spid="61" grpId="0"/>
      <p:bldP spid="65" grpId="0"/>
      <p:bldP spid="66" grpId="0"/>
      <p:bldP spid="67" grpId="0"/>
      <p:bldP spid="68" grpId="0" animBg="1"/>
      <p:bldP spid="69" grpId="0"/>
      <p:bldP spid="70" grpId="0" animBg="1"/>
      <p:bldP spid="71" grpId="0" animBg="1"/>
      <p:bldP spid="72" grpId="0"/>
      <p:bldP spid="73" grpId="0"/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Apriori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Apriori</a:t>
            </a:r>
            <a:r>
              <a:rPr lang="en-IN" dirty="0" smtClean="0"/>
              <a:t> can be very slow as it needs to compute the support at every instance by looking at the original </a:t>
            </a:r>
            <a:r>
              <a:rPr lang="en-IN" dirty="0" err="1" smtClean="0"/>
              <a:t>itemset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need a quicker implementation</a:t>
            </a:r>
          </a:p>
          <a:p>
            <a:pPr lvl="1"/>
            <a:r>
              <a:rPr lang="en-IN" dirty="0" smtClean="0"/>
              <a:t>FP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– FP TREE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841" y="2336381"/>
            <a:ext cx="5705895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 – FP TREE</a:t>
            </a:r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694" t="16742" r="31541" b="2960"/>
          <a:stretch/>
        </p:blipFill>
        <p:spPr>
          <a:xfrm>
            <a:off x="1146410" y="2534172"/>
            <a:ext cx="2988861" cy="2706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0630" y="2534172"/>
            <a:ext cx="51435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We avoided all those items that do not have the minimum support of 50% (so, a count of 3 in 5 transactions).  So, d, e, g, h, I, j, k, l and n are dropped as their count is lower than 2. </a:t>
            </a:r>
          </a:p>
        </p:txBody>
      </p:sp>
    </p:spTree>
    <p:extLst>
      <p:ext uri="{BB962C8B-B14F-4D97-AF65-F5344CB8AC3E}">
        <p14:creationId xmlns:p14="http://schemas.microsoft.com/office/powerpoint/2010/main" val="24231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Re-Order the Item Sets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780" y="2518450"/>
            <a:ext cx="7731244" cy="25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FP TREE</a:t>
            </a:r>
            <a:endParaRPr lang="en-IN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160" y="2965533"/>
            <a:ext cx="3048000" cy="297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706" y="2870288"/>
            <a:ext cx="2819400" cy="29638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767084"/>
            <a:ext cx="2743200" cy="317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68" y="413585"/>
            <a:ext cx="21240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FP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It never breaks a long pattern of any transaction</a:t>
            </a:r>
          </a:p>
          <a:p>
            <a:pPr lvl="0"/>
            <a:r>
              <a:rPr lang="en-US" sz="3200" dirty="0"/>
              <a:t>reduces irrelevant information—infrequent items are gone</a:t>
            </a:r>
          </a:p>
          <a:p>
            <a:pPr lvl="0"/>
            <a:r>
              <a:rPr lang="en-US" sz="3200" dirty="0"/>
              <a:t>More frequent items are more likely to be shared and are at the top</a:t>
            </a:r>
          </a:p>
          <a:p>
            <a:r>
              <a:rPr lang="en-US" sz="3200" dirty="0"/>
              <a:t>We keep a count at the nodes to compute support/confidence.  So, no need to view the DB again.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60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Market Basket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4992"/>
            <a:ext cx="10515600" cy="603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Can we really get insight from market </a:t>
            </a:r>
            <a:r>
              <a:rPr lang="en-US" sz="3600" dirty="0" smtClean="0"/>
              <a:t>baskets?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527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 smtClean="0"/>
              <a:t>Let’s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insight into which products tend to be purchased together and which are most amenable to promotion.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return </a:t>
            </a:r>
          </a:p>
          <a:p>
            <a:pPr lvl="1"/>
            <a:r>
              <a:rPr lang="en-US" dirty="0"/>
              <a:t>Actionable rules</a:t>
            </a:r>
          </a:p>
          <a:p>
            <a:pPr lvl="1"/>
            <a:r>
              <a:rPr lang="en-US" dirty="0"/>
              <a:t>Trivial </a:t>
            </a:r>
            <a:r>
              <a:rPr lang="en-US" dirty="0" smtClean="0"/>
              <a:t>rules</a:t>
            </a:r>
          </a:p>
          <a:p>
            <a:pPr marL="914400" lvl="2" indent="0">
              <a:buNone/>
            </a:pPr>
            <a:r>
              <a:rPr lang="en-US" dirty="0" smtClean="0"/>
              <a:t>-People who buy shoes also buy socks</a:t>
            </a:r>
          </a:p>
          <a:p>
            <a:pPr lvl="1"/>
            <a:r>
              <a:rPr lang="en-US" dirty="0" smtClean="0"/>
              <a:t>Inexplicable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-People </a:t>
            </a:r>
            <a:r>
              <a:rPr lang="en-US" dirty="0"/>
              <a:t>who buy shirts also buy milk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Market Basket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Cross Selling</a:t>
            </a:r>
          </a:p>
          <a:p>
            <a:pPr lvl="1"/>
            <a:r>
              <a:rPr lang="en-IN" dirty="0" smtClean="0"/>
              <a:t>Offer an associated item when the customer buys any product</a:t>
            </a:r>
            <a:endParaRPr lang="en-IN" dirty="0"/>
          </a:p>
          <a:p>
            <a:r>
              <a:rPr lang="en-IN" dirty="0" smtClean="0"/>
              <a:t>Product Placement</a:t>
            </a:r>
          </a:p>
          <a:p>
            <a:r>
              <a:rPr lang="en-IN" dirty="0" smtClean="0"/>
              <a:t>Customer Behaviour</a:t>
            </a:r>
          </a:p>
          <a:p>
            <a:pPr lvl="1"/>
            <a:r>
              <a:rPr lang="en-IN" dirty="0" smtClean="0"/>
              <a:t>Based on Credit Card usage data, we may be able to detect certain purchase behaviour that can be associated with fraud</a:t>
            </a:r>
          </a:p>
          <a:p>
            <a:r>
              <a:rPr lang="en-IN" dirty="0" smtClean="0"/>
              <a:t>Fraud Detection</a:t>
            </a:r>
          </a:p>
          <a:p>
            <a:r>
              <a:rPr lang="en-US" dirty="0" err="1" smtClean="0"/>
              <a:t>Pharma</a:t>
            </a:r>
            <a:endParaRPr lang="en-US" dirty="0" smtClean="0"/>
          </a:p>
          <a:p>
            <a:pPr lvl="1"/>
            <a:r>
              <a:rPr lang="en-US" dirty="0" smtClean="0"/>
              <a:t>Medical </a:t>
            </a:r>
            <a:r>
              <a:rPr lang="en-US" dirty="0"/>
              <a:t>patient histories can give indications of likely complications based on certain combinations of treatments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1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 Structure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83" y="2374710"/>
            <a:ext cx="10258034" cy="39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Frequent Market Basket Questions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average number of orders per customer?</a:t>
            </a:r>
          </a:p>
          <a:p>
            <a:pPr lvl="0"/>
            <a:r>
              <a:rPr lang="en-US" dirty="0"/>
              <a:t>What is the most common item found in a one-item order?</a:t>
            </a:r>
          </a:p>
          <a:p>
            <a:pPr lvl="0"/>
            <a:r>
              <a:rPr lang="en-US" dirty="0"/>
              <a:t>What is the average number of unique items per order?</a:t>
            </a:r>
          </a:p>
          <a:p>
            <a:pPr lvl="0"/>
            <a:r>
              <a:rPr lang="en-US" dirty="0"/>
              <a:t>What is the average number of items per order?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Transform the Data and form a Co-Occurrence Table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481" y="1799870"/>
            <a:ext cx="8696397" cy="153018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13" y="4330889"/>
            <a:ext cx="911473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</a:t>
            </a:r>
            <a:endParaRPr lang="en-IN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4" t="22631"/>
          <a:stretch/>
        </p:blipFill>
        <p:spPr bwMode="auto">
          <a:xfrm>
            <a:off x="332173" y="2835578"/>
            <a:ext cx="3147929" cy="133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30" y="5050056"/>
            <a:ext cx="4482721" cy="15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55" y="1162334"/>
            <a:ext cx="711259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Find the Insights??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907511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374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DATA SCIENCE</vt:lpstr>
      <vt:lpstr>Market Basket Analysis</vt:lpstr>
      <vt:lpstr>Market Basket Analysis</vt:lpstr>
      <vt:lpstr>Market Basket Analysis</vt:lpstr>
      <vt:lpstr>Database Structure</vt:lpstr>
      <vt:lpstr>Frequent Market Basket Questions</vt:lpstr>
      <vt:lpstr>Transform the Data and form a Co-Occurrence Table</vt:lpstr>
      <vt:lpstr>Use Case</vt:lpstr>
      <vt:lpstr>Find the Insights??</vt:lpstr>
      <vt:lpstr>How do we generate these rules automatically on large data? </vt:lpstr>
      <vt:lpstr>Apriori Algorithm</vt:lpstr>
      <vt:lpstr>Apriori Algorithm</vt:lpstr>
      <vt:lpstr>Apriori Algorithm</vt:lpstr>
      <vt:lpstr>Example – FP TREE</vt:lpstr>
      <vt:lpstr>Example – FP TREE</vt:lpstr>
      <vt:lpstr>Re-Order the Item Sets</vt:lpstr>
      <vt:lpstr>FP TREE</vt:lpstr>
      <vt:lpstr>FP TREE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PhaniSrinath</cp:lastModifiedBy>
  <cp:revision>83</cp:revision>
  <dcterms:created xsi:type="dcterms:W3CDTF">2015-03-02T07:39:15Z</dcterms:created>
  <dcterms:modified xsi:type="dcterms:W3CDTF">2015-03-23T09:30:01Z</dcterms:modified>
</cp:coreProperties>
</file>