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02" r:id="rId3"/>
    <p:sldId id="304" r:id="rId4"/>
    <p:sldId id="305" r:id="rId5"/>
    <p:sldId id="306" r:id="rId6"/>
    <p:sldId id="307" r:id="rId7"/>
    <p:sldId id="315" r:id="rId8"/>
    <p:sldId id="308" r:id="rId9"/>
    <p:sldId id="311" r:id="rId10"/>
    <p:sldId id="310" r:id="rId11"/>
    <p:sldId id="309" r:id="rId12"/>
    <p:sldId id="320" r:id="rId13"/>
    <p:sldId id="314" r:id="rId14"/>
    <p:sldId id="313" r:id="rId15"/>
    <p:sldId id="312" r:id="rId16"/>
    <p:sldId id="316" r:id="rId17"/>
    <p:sldId id="340" r:id="rId18"/>
    <p:sldId id="334" r:id="rId19"/>
    <p:sldId id="335" r:id="rId20"/>
    <p:sldId id="336" r:id="rId21"/>
    <p:sldId id="327" r:id="rId22"/>
    <p:sldId id="330" r:id="rId23"/>
    <p:sldId id="331" r:id="rId24"/>
    <p:sldId id="332" r:id="rId25"/>
    <p:sldId id="333" r:id="rId26"/>
    <p:sldId id="337" r:id="rId27"/>
    <p:sldId id="338" r:id="rId28"/>
    <p:sldId id="339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3BFDBD-55E1-4CBB-ABF5-7083D46795B9}">
          <p14:sldIdLst>
            <p14:sldId id="257"/>
            <p14:sldId id="302"/>
            <p14:sldId id="304"/>
            <p14:sldId id="305"/>
            <p14:sldId id="306"/>
            <p14:sldId id="307"/>
            <p14:sldId id="315"/>
            <p14:sldId id="308"/>
            <p14:sldId id="311"/>
            <p14:sldId id="310"/>
            <p14:sldId id="309"/>
            <p14:sldId id="320"/>
            <p14:sldId id="314"/>
            <p14:sldId id="313"/>
            <p14:sldId id="312"/>
            <p14:sldId id="316"/>
            <p14:sldId id="340"/>
            <p14:sldId id="334"/>
            <p14:sldId id="335"/>
            <p14:sldId id="336"/>
            <p14:sldId id="327"/>
            <p14:sldId id="330"/>
            <p14:sldId id="331"/>
            <p14:sldId id="332"/>
            <p14:sldId id="333"/>
            <p14:sldId id="337"/>
            <p14:sldId id="338"/>
            <p14:sldId id="33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8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F752-08F6-44B3-8352-C30CB792FA0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461F-2E1C-4F74-8B80-E1E7F1BA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4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2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3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02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09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2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3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5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0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2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5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8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8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6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6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3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9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8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6788-A8F9-4619-80B2-872DD5DE76E6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berkeley.edu/~breiman/RandomForests/cc_home.htm#missing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873"/>
                    </a14:imgEffect>
                    <a14:imgEffect>
                      <a14:saturation sat="0"/>
                    </a14:imgEffect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84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Bagging </a:t>
            </a:r>
            <a:r>
              <a:rPr lang="en-IN" dirty="0">
                <a:solidFill>
                  <a:schemeClr val="bg1"/>
                </a:solidFill>
              </a:rPr>
              <a:t>and Boosting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9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56"/>
            <a:ext cx="10515600" cy="1325563"/>
          </a:xfrm>
        </p:spPr>
        <p:txBody>
          <a:bodyPr/>
          <a:lstStyle/>
          <a:p>
            <a:r>
              <a:rPr lang="en-IN" b="1" dirty="0"/>
              <a:t>Random Forest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61" y="1296536"/>
            <a:ext cx="9555711" cy="4871566"/>
          </a:xfrm>
        </p:spPr>
      </p:pic>
    </p:spTree>
    <p:extLst>
      <p:ext uri="{BB962C8B-B14F-4D97-AF65-F5344CB8AC3E}">
        <p14:creationId xmlns:p14="http://schemas.microsoft.com/office/powerpoint/2010/main" val="408171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of the best Machine Learning Algorithms</a:t>
            </a:r>
          </a:p>
          <a:p>
            <a:endParaRPr lang="en-IN" dirty="0"/>
          </a:p>
          <a:p>
            <a:r>
              <a:rPr lang="en-IN" dirty="0"/>
              <a:t>Regression and Classification problems can be solved</a:t>
            </a:r>
          </a:p>
          <a:p>
            <a:endParaRPr lang="en-IN" dirty="0"/>
          </a:p>
          <a:p>
            <a:r>
              <a:rPr lang="en-IN" dirty="0"/>
              <a:t>Right number of trees and right number of attributes to be used are to be selected  </a:t>
            </a:r>
          </a:p>
        </p:txBody>
      </p:sp>
    </p:spTree>
    <p:extLst>
      <p:ext uri="{BB962C8B-B14F-4D97-AF65-F5344CB8AC3E}">
        <p14:creationId xmlns:p14="http://schemas.microsoft.com/office/powerpoint/2010/main" val="101220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9934"/>
          </a:xfrm>
        </p:spPr>
        <p:txBody>
          <a:bodyPr/>
          <a:lstStyle/>
          <a:p>
            <a:r>
              <a:rPr lang="en-IN" b="1" dirty="0"/>
              <a:t>Random Forest -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8480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TRAIN SET</a:t>
            </a:r>
          </a:p>
          <a:p>
            <a:r>
              <a:rPr lang="en-IN" dirty="0"/>
              <a:t>If x(</a:t>
            </a:r>
            <a:r>
              <a:rPr lang="en-IN" dirty="0" err="1"/>
              <a:t>m,n</a:t>
            </a:r>
            <a:r>
              <a:rPr lang="en-IN" dirty="0"/>
              <a:t>) is a missing continuous value, estimate its fill as an average over the non-missing values of the </a:t>
            </a:r>
            <a:r>
              <a:rPr lang="en-IN" dirty="0" err="1"/>
              <a:t>mth</a:t>
            </a:r>
            <a:r>
              <a:rPr lang="en-IN" dirty="0"/>
              <a:t> variables weighted by the proximities between the nth case and the non-missing value case.</a:t>
            </a:r>
          </a:p>
          <a:p>
            <a:r>
              <a:rPr lang="en-IN" dirty="0"/>
              <a:t>If it is a missing categorical variable, replace it by the most frequent non-missing value where frequency is weighted by proximity.</a:t>
            </a:r>
          </a:p>
          <a:p>
            <a:r>
              <a:rPr lang="en-IN" dirty="0"/>
              <a:t>Now iterate-construct a forest again using these newly filled in values, find new fills and iterate again. Our experience is that 4-6 iterations are enough.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TEST SET</a:t>
            </a:r>
          </a:p>
          <a:p>
            <a:r>
              <a:rPr lang="en-IN" dirty="0"/>
              <a:t>When there is a test set, there are two different methods of replacement depending on whether labels exist for the test set.</a:t>
            </a:r>
          </a:p>
          <a:p>
            <a:r>
              <a:rPr lang="en-IN" dirty="0"/>
              <a:t>If they do, then the fills derived from the training set are used as replacements. If labels no not exist, then each case in the test set is replicated </a:t>
            </a:r>
            <a:r>
              <a:rPr lang="en-IN" dirty="0" err="1"/>
              <a:t>nclass</a:t>
            </a:r>
            <a:r>
              <a:rPr lang="en-IN" dirty="0"/>
              <a:t> times (</a:t>
            </a:r>
            <a:r>
              <a:rPr lang="en-IN" dirty="0" err="1"/>
              <a:t>nclass</a:t>
            </a:r>
            <a:r>
              <a:rPr lang="en-IN" dirty="0"/>
              <a:t>= number of classes). The first replicate of a case is assumed to be class 1 and the class one fills used to replace missing values. The 2nd replicate is assumed class 2 and the class 2 fills used on it.</a:t>
            </a:r>
          </a:p>
          <a:p>
            <a:r>
              <a:rPr lang="en-IN" dirty="0"/>
              <a:t>This augmented test set is run down the tree. In each set of replicates, the one receiving the most votes determines the class of the original case.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300" dirty="0"/>
              <a:t>Source: </a:t>
            </a:r>
            <a:r>
              <a:rPr lang="en-IN" sz="2300" dirty="0">
                <a:hlinkClick r:id="rId3"/>
              </a:rPr>
              <a:t>http://www.stat.berkeley.edu/~breiman/RandomForests/cc_home.htm#missing1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72225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3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756"/>
            <a:ext cx="10267011" cy="3904894"/>
          </a:xfrm>
        </p:spPr>
      </p:pic>
    </p:spTree>
    <p:extLst>
      <p:ext uri="{BB962C8B-B14F-4D97-AF65-F5344CB8AC3E}">
        <p14:creationId xmlns:p14="http://schemas.microsoft.com/office/powerpoint/2010/main" val="81074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Ada- Boost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68" y="1818446"/>
            <a:ext cx="7847463" cy="4733390"/>
          </a:xfrm>
        </p:spPr>
      </p:pic>
    </p:spTree>
    <p:extLst>
      <p:ext uri="{BB962C8B-B14F-4D97-AF65-F5344CB8AC3E}">
        <p14:creationId xmlns:p14="http://schemas.microsoft.com/office/powerpoint/2010/main" val="319314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Ada-Boost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46" y="1690688"/>
            <a:ext cx="4361308" cy="4403652"/>
          </a:xfrm>
        </p:spPr>
      </p:pic>
    </p:spTree>
    <p:extLst>
      <p:ext uri="{BB962C8B-B14F-4D97-AF65-F5344CB8AC3E}">
        <p14:creationId xmlns:p14="http://schemas.microsoft.com/office/powerpoint/2010/main" val="238288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9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Gradient Boosting Machines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2262739"/>
            <a:ext cx="7830643" cy="3477110"/>
          </a:xfrm>
        </p:spPr>
      </p:pic>
    </p:spTree>
    <p:extLst>
      <p:ext uri="{BB962C8B-B14F-4D97-AF65-F5344CB8AC3E}">
        <p14:creationId xmlns:p14="http://schemas.microsoft.com/office/powerpoint/2010/main" val="177173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Gradient Boosting Machines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2229396"/>
            <a:ext cx="8306959" cy="3543795"/>
          </a:xfrm>
        </p:spPr>
      </p:pic>
    </p:spTree>
    <p:extLst>
      <p:ext uri="{BB962C8B-B14F-4D97-AF65-F5344CB8AC3E}">
        <p14:creationId xmlns:p14="http://schemas.microsoft.com/office/powerpoint/2010/main" val="37577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Ensembles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Combine multiple models (weak learners) to produce strong learners</a:t>
            </a:r>
          </a:p>
          <a:p>
            <a:endParaRPr lang="en-IN" sz="3200" dirty="0"/>
          </a:p>
          <a:p>
            <a:r>
              <a:rPr lang="en-IN" sz="3200" dirty="0"/>
              <a:t>Advantages</a:t>
            </a:r>
          </a:p>
          <a:p>
            <a:pPr lvl="1"/>
            <a:r>
              <a:rPr lang="en-IN" sz="2800" dirty="0"/>
              <a:t>Leverage the strengths of different kind of models</a:t>
            </a:r>
          </a:p>
          <a:p>
            <a:pPr lvl="1"/>
            <a:r>
              <a:rPr lang="en-IN" sz="2800" dirty="0"/>
              <a:t>Reduce </a:t>
            </a:r>
            <a:r>
              <a:rPr lang="en-IN" sz="2800" dirty="0" err="1"/>
              <a:t>overfitting</a:t>
            </a:r>
            <a:endParaRPr lang="en-IN" sz="2800" dirty="0"/>
          </a:p>
          <a:p>
            <a:pPr lvl="1"/>
            <a:r>
              <a:rPr lang="en-IN" sz="2800" dirty="0"/>
              <a:t>Very small or Very Large data can be handled well</a:t>
            </a:r>
          </a:p>
          <a:p>
            <a:r>
              <a:rPr lang="en-IN" sz="3200" dirty="0"/>
              <a:t>Disadvantage</a:t>
            </a:r>
          </a:p>
          <a:p>
            <a:pPr lvl="1"/>
            <a:r>
              <a:rPr lang="en-IN" dirty="0"/>
              <a:t>Speed and Explicability</a:t>
            </a:r>
          </a:p>
          <a:p>
            <a:pPr marL="4572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923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Gradient Boosting Machines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9" y="1792667"/>
            <a:ext cx="10839481" cy="4485303"/>
          </a:xfrm>
        </p:spPr>
      </p:pic>
    </p:spTree>
    <p:extLst>
      <p:ext uri="{BB962C8B-B14F-4D97-AF65-F5344CB8AC3E}">
        <p14:creationId xmlns:p14="http://schemas.microsoft.com/office/powerpoint/2010/main" val="287301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54541"/>
              </p:ext>
            </p:extLst>
          </p:nvPr>
        </p:nvGraphicFramePr>
        <p:xfrm>
          <a:off x="2045110" y="1690688"/>
          <a:ext cx="7580670" cy="4276049"/>
        </p:xfrm>
        <a:graphic>
          <a:graphicData uri="http://schemas.openxmlformats.org/drawingml/2006/table">
            <a:tbl>
              <a:tblPr/>
              <a:tblGrid>
                <a:gridCol w="1101213">
                  <a:extLst>
                    <a:ext uri="{9D8B030D-6E8A-4147-A177-3AD203B41FA5}">
                      <a16:colId xmlns:a16="http://schemas.microsoft.com/office/drawing/2014/main" val="772205229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3189791743"/>
                    </a:ext>
                  </a:extLst>
                </a:gridCol>
                <a:gridCol w="2143433">
                  <a:extLst>
                    <a:ext uri="{9D8B030D-6E8A-4147-A177-3AD203B41FA5}">
                      <a16:colId xmlns:a16="http://schemas.microsoft.com/office/drawing/2014/main" val="2914587021"/>
                    </a:ext>
                  </a:extLst>
                </a:gridCol>
                <a:gridCol w="1964484">
                  <a:extLst>
                    <a:ext uri="{9D8B030D-6E8A-4147-A177-3AD203B41FA5}">
                      <a16:colId xmlns:a16="http://schemas.microsoft.com/office/drawing/2014/main" val="470100538"/>
                    </a:ext>
                  </a:extLst>
                </a:gridCol>
                <a:gridCol w="1516134">
                  <a:extLst>
                    <a:ext uri="{9D8B030D-6E8A-4147-A177-3AD203B41FA5}">
                      <a16:colId xmlns:a16="http://schemas.microsoft.com/office/drawing/2014/main" val="3932943186"/>
                    </a:ext>
                  </a:extLst>
                </a:gridCol>
              </a:tblGrid>
              <a:tr h="696101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PersonID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LikesGardening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PlaysVideoGames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LikesHats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06362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56683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65893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63058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85447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38271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839742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28291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71612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2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5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pic>
        <p:nvPicPr>
          <p:cNvPr id="3074" name="Picture 2" descr="http://5047-presscdn.pagely.netdna-cdn.com/wp-content/uploads/2017/01/blog_gb_tree1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14" y="1887736"/>
            <a:ext cx="3695086" cy="36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95523"/>
              </p:ext>
            </p:extLst>
          </p:nvPr>
        </p:nvGraphicFramePr>
        <p:xfrm>
          <a:off x="838200" y="1690688"/>
          <a:ext cx="6132871" cy="3892134"/>
        </p:xfrm>
        <a:graphic>
          <a:graphicData uri="http://schemas.openxmlformats.org/drawingml/2006/table">
            <a:tbl>
              <a:tblPr/>
              <a:tblGrid>
                <a:gridCol w="890897">
                  <a:extLst>
                    <a:ext uri="{9D8B030D-6E8A-4147-A177-3AD203B41FA5}">
                      <a16:colId xmlns:a16="http://schemas.microsoft.com/office/drawing/2014/main" val="772205229"/>
                    </a:ext>
                  </a:extLst>
                </a:gridCol>
                <a:gridCol w="692036">
                  <a:extLst>
                    <a:ext uri="{9D8B030D-6E8A-4147-A177-3AD203B41FA5}">
                      <a16:colId xmlns:a16="http://schemas.microsoft.com/office/drawing/2014/main" val="3189791743"/>
                    </a:ext>
                  </a:extLst>
                </a:gridCol>
                <a:gridCol w="1734068">
                  <a:extLst>
                    <a:ext uri="{9D8B030D-6E8A-4147-A177-3AD203B41FA5}">
                      <a16:colId xmlns:a16="http://schemas.microsoft.com/office/drawing/2014/main" val="2914587021"/>
                    </a:ext>
                  </a:extLst>
                </a:gridCol>
                <a:gridCol w="1589296">
                  <a:extLst>
                    <a:ext uri="{9D8B030D-6E8A-4147-A177-3AD203B41FA5}">
                      <a16:colId xmlns:a16="http://schemas.microsoft.com/office/drawing/2014/main" val="470100538"/>
                    </a:ext>
                  </a:extLst>
                </a:gridCol>
                <a:gridCol w="1226574">
                  <a:extLst>
                    <a:ext uri="{9D8B030D-6E8A-4147-A177-3AD203B41FA5}">
                      <a16:colId xmlns:a16="http://schemas.microsoft.com/office/drawing/2014/main" val="3932943186"/>
                    </a:ext>
                  </a:extLst>
                </a:gridCol>
              </a:tblGrid>
              <a:tr h="633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PersonID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LikesGardening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 err="1">
                          <a:effectLst/>
                        </a:rPr>
                        <a:t>PlaysVideoGames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LikesHats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06362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56683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65893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63058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85447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38271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839742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28291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71612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2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3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pic>
        <p:nvPicPr>
          <p:cNvPr id="3074" name="Picture 2" descr="http://5047-presscdn.pagely.netdna-cdn.com/wp-content/uploads/2017/01/blog_gb_tree1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14" y="1887736"/>
            <a:ext cx="3695086" cy="36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23321"/>
              </p:ext>
            </p:extLst>
          </p:nvPr>
        </p:nvGraphicFramePr>
        <p:xfrm>
          <a:off x="745777" y="2132682"/>
          <a:ext cx="6492240" cy="3352800"/>
        </p:xfrm>
        <a:graphic>
          <a:graphicData uri="http://schemas.openxmlformats.org/drawingml/2006/table">
            <a:tbl>
              <a:tblPr/>
              <a:tblGrid>
                <a:gridCol w="1623060">
                  <a:extLst>
                    <a:ext uri="{9D8B030D-6E8A-4147-A177-3AD203B41FA5}">
                      <a16:colId xmlns:a16="http://schemas.microsoft.com/office/drawing/2014/main" val="67423770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534487719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124423095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123738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PersonID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Tree1 Prediction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Tree1 Residual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3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-6.25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1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-5.25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0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-4.25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91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-32.2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15.75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-8.2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4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10.8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13.8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15.8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6976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31922" y="5945915"/>
            <a:ext cx="7728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E5E5E"/>
                </a:solidFill>
                <a:latin typeface="Open Sans"/>
              </a:rPr>
              <a:t>Now we can fit a second regression tree to the residuals of the first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16132"/>
              </p:ext>
            </p:extLst>
          </p:nvPr>
        </p:nvGraphicFramePr>
        <p:xfrm>
          <a:off x="838200" y="1818050"/>
          <a:ext cx="6492240" cy="3352800"/>
        </p:xfrm>
        <a:graphic>
          <a:graphicData uri="http://schemas.openxmlformats.org/drawingml/2006/table">
            <a:tbl>
              <a:tblPr/>
              <a:tblGrid>
                <a:gridCol w="1623060">
                  <a:extLst>
                    <a:ext uri="{9D8B030D-6E8A-4147-A177-3AD203B41FA5}">
                      <a16:colId xmlns:a16="http://schemas.microsoft.com/office/drawing/2014/main" val="67423770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534487719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124423095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123738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PersonID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Tree1 Prediction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Tree1 Residual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3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-6.25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1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-5.25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0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-4.25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91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-32.2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15.75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-8.2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4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10.8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13.8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15.8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69762"/>
                  </a:ext>
                </a:extLst>
              </a:tr>
            </a:tbl>
          </a:graphicData>
        </a:graphic>
      </p:graphicFrame>
      <p:pic>
        <p:nvPicPr>
          <p:cNvPr id="5122" name="Picture 2" descr="http://5047-presscdn.pagely.netdna-cdn.com/wp-content/uploads/2017/01/blog_gb_tree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84" y="1586151"/>
            <a:ext cx="4129548" cy="41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92825" y="5959109"/>
            <a:ext cx="9488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E5E5E"/>
                </a:solidFill>
                <a:latin typeface="Open Sans"/>
              </a:rPr>
              <a:t>Now we can improve the predictions from our first tree by adding the “error-correcting” predictions from this tree.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7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08936"/>
              </p:ext>
            </p:extLst>
          </p:nvPr>
        </p:nvGraphicFramePr>
        <p:xfrm>
          <a:off x="1050193" y="1301168"/>
          <a:ext cx="10091613" cy="4177703"/>
        </p:xfrm>
        <a:graphic>
          <a:graphicData uri="http://schemas.openxmlformats.org/drawingml/2006/table">
            <a:tbl>
              <a:tblPr/>
              <a:tblGrid>
                <a:gridCol w="1441659">
                  <a:extLst>
                    <a:ext uri="{9D8B030D-6E8A-4147-A177-3AD203B41FA5}">
                      <a16:colId xmlns:a16="http://schemas.microsoft.com/office/drawing/2014/main" val="1020001875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2427269898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2480218526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2973598480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4058805081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3830536602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1425019792"/>
                    </a:ext>
                  </a:extLst>
                </a:gridCol>
              </a:tblGrid>
              <a:tr h="1046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PersonID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Age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Tree1 Prediction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Tree1 Residual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dirty="0">
                          <a:effectLst/>
                        </a:rPr>
                        <a:t>Tree2 Prediction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Combined Prediction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Final Residual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74547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19.25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-6.25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2.683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30117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14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19.25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-5.25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1.683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82753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19.25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-4.25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0.6833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01714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-32.2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53.63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28.63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44628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35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19.25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15.75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-19.32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18078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6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49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-8.2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7.133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64.33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3675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10.8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53.63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-14.37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48409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71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13.8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7.133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64.33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-6.667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1251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9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7.133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64.33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-8.667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659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7527"/>
              </p:ext>
            </p:extLst>
          </p:nvPr>
        </p:nvGraphicFramePr>
        <p:xfrm>
          <a:off x="4414684" y="5742834"/>
          <a:ext cx="4066900" cy="731520"/>
        </p:xfrm>
        <a:graphic>
          <a:graphicData uri="http://schemas.openxmlformats.org/drawingml/2006/table">
            <a:tbl>
              <a:tblPr/>
              <a:tblGrid>
                <a:gridCol w="2033450">
                  <a:extLst>
                    <a:ext uri="{9D8B030D-6E8A-4147-A177-3AD203B41FA5}">
                      <a16:colId xmlns:a16="http://schemas.microsoft.com/office/drawing/2014/main" val="1016622924"/>
                    </a:ext>
                  </a:extLst>
                </a:gridCol>
                <a:gridCol w="2033450">
                  <a:extLst>
                    <a:ext uri="{9D8B030D-6E8A-4147-A177-3AD203B41FA5}">
                      <a16:colId xmlns:a16="http://schemas.microsoft.com/office/drawing/2014/main" val="4115628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Tree1 SSE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Combined SSE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744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1994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1765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2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–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83" y="2231923"/>
            <a:ext cx="8027251" cy="2019760"/>
          </a:xfrm>
          <a:prstGeom prst="rect">
            <a:avLst/>
          </a:prstGeom>
        </p:spPr>
      </p:pic>
      <p:pic>
        <p:nvPicPr>
          <p:cNvPr id="7178" name="Picture 10" descr="F(x) = F_1(x) \mapsto F_2(x) = F_1(x) + h_1(x) \dots \mapsto F_M(x) = F_{M-1}(x) + h_{M-1}(x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6" y="5117076"/>
            <a:ext cx="10835147" cy="36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62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‘</a:t>
            </a:r>
            <a:r>
              <a:rPr lang="en-US" b="1" dirty="0">
                <a:solidFill>
                  <a:srgbClr val="FF0000"/>
                </a:solidFill>
              </a:rPr>
              <a:t>Gradient</a:t>
            </a:r>
            <a:r>
              <a:rPr lang="en-US" b="1" dirty="0"/>
              <a:t>’</a:t>
            </a:r>
            <a:r>
              <a:rPr lang="en-US" dirty="0"/>
              <a:t> Boosting Machine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GBM makes use of Gradient Descent Algorithm at every step to find the best tree to be used to minimize the loss function</a:t>
            </a:r>
          </a:p>
          <a:p>
            <a:endParaRPr lang="en-US" dirty="0"/>
          </a:p>
          <a:p>
            <a:r>
              <a:rPr lang="en-US" dirty="0"/>
              <a:t>Loss functions used in GBM for Regression are …</a:t>
            </a:r>
          </a:p>
          <a:p>
            <a:pPr lvl="1"/>
            <a:r>
              <a:rPr lang="en-US" dirty="0"/>
              <a:t>Squared Loss or MSE</a:t>
            </a:r>
          </a:p>
          <a:p>
            <a:pPr lvl="1"/>
            <a:r>
              <a:rPr lang="en-US" dirty="0"/>
              <a:t>Absolute Loss</a:t>
            </a:r>
          </a:p>
          <a:p>
            <a:pPr lvl="1"/>
            <a:r>
              <a:rPr lang="en-US" dirty="0"/>
              <a:t>Huber Loss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18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‘</a:t>
            </a:r>
            <a:r>
              <a:rPr lang="en-US" b="1" dirty="0">
                <a:solidFill>
                  <a:srgbClr val="FF0000"/>
                </a:solidFill>
              </a:rPr>
              <a:t>Gradient</a:t>
            </a:r>
            <a:r>
              <a:rPr lang="en-US" b="1" dirty="0"/>
              <a:t>’</a:t>
            </a:r>
            <a:r>
              <a:rPr lang="en-US" dirty="0"/>
              <a:t> Boosting Machine ?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GBM makes use of Gradient Descent Algorithm at every step to find the best tree to be used to minimize the loss function</a:t>
            </a:r>
          </a:p>
          <a:p>
            <a:endParaRPr lang="en-US" dirty="0"/>
          </a:p>
          <a:p>
            <a:r>
              <a:rPr lang="en-US" dirty="0"/>
              <a:t>What about Classification?</a:t>
            </a:r>
          </a:p>
          <a:p>
            <a:pPr lvl="1"/>
            <a:r>
              <a:rPr lang="en-US" dirty="0"/>
              <a:t>The only change will be to use a differentiable loss function such as</a:t>
            </a:r>
          </a:p>
          <a:p>
            <a:pPr lvl="2"/>
            <a:r>
              <a:rPr lang="en-US" dirty="0"/>
              <a:t>Log Loss or </a:t>
            </a: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68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76" y="1029349"/>
            <a:ext cx="4834127" cy="4834127"/>
          </a:xfrm>
        </p:spPr>
      </p:pic>
    </p:spTree>
    <p:extLst>
      <p:ext uri="{BB962C8B-B14F-4D97-AF65-F5344CB8AC3E}">
        <p14:creationId xmlns:p14="http://schemas.microsoft.com/office/powerpoint/2010/main" val="40187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01" y="1690688"/>
            <a:ext cx="7028597" cy="4707683"/>
          </a:xfrm>
        </p:spPr>
      </p:pic>
    </p:spTree>
    <p:extLst>
      <p:ext uri="{BB962C8B-B14F-4D97-AF65-F5344CB8AC3E}">
        <p14:creationId xmlns:p14="http://schemas.microsoft.com/office/powerpoint/2010/main" val="124686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7" y="2682553"/>
            <a:ext cx="4210319" cy="1325563"/>
          </a:xfrm>
        </p:spPr>
        <p:txBody>
          <a:bodyPr/>
          <a:lstStyle/>
          <a:p>
            <a:pPr algn="ctr"/>
            <a:r>
              <a:rPr lang="en-IN" b="1" dirty="0"/>
              <a:t>Let’s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44" y="2280168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Bagging (Bootstrap Aggregating)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68" y="2060811"/>
            <a:ext cx="9074498" cy="31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Bagging -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08" y="1690688"/>
            <a:ext cx="5856383" cy="4929659"/>
          </a:xfrm>
        </p:spPr>
      </p:pic>
    </p:spTree>
    <p:extLst>
      <p:ext uri="{BB962C8B-B14F-4D97-AF65-F5344CB8AC3E}">
        <p14:creationId xmlns:p14="http://schemas.microsoft.com/office/powerpoint/2010/main" val="37375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Bagging </a:t>
            </a:r>
            <a:r>
              <a:rPr lang="en-IN" b="1" dirty="0" err="1"/>
              <a:t>Contd</a:t>
            </a:r>
            <a:r>
              <a:rPr lang="en-IN" b="1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7"/>
          <a:stretch/>
        </p:blipFill>
        <p:spPr>
          <a:xfrm>
            <a:off x="1027302" y="1690688"/>
            <a:ext cx="8796802" cy="23354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2" y="4739752"/>
            <a:ext cx="423921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81"/>
            <a:ext cx="10515600" cy="1325563"/>
          </a:xfrm>
        </p:spPr>
        <p:txBody>
          <a:bodyPr/>
          <a:lstStyle/>
          <a:p>
            <a:r>
              <a:rPr lang="en-IN" b="1" dirty="0"/>
              <a:t>Bagging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6" y="1518961"/>
            <a:ext cx="3717435" cy="28295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03" y="4164202"/>
            <a:ext cx="10041968" cy="269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90" y="161161"/>
            <a:ext cx="7359291" cy="37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 lot of data??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517" y="2483892"/>
            <a:ext cx="10352965" cy="1705969"/>
          </a:xfrm>
        </p:spPr>
        <p:txBody>
          <a:bodyPr>
            <a:normAutofit/>
          </a:bodyPr>
          <a:lstStyle/>
          <a:p>
            <a:r>
              <a:rPr lang="en-IN" sz="3200" dirty="0"/>
              <a:t>With a lot of data, we usually learn the same classifier most of the times. So how do we handle this?</a:t>
            </a:r>
          </a:p>
          <a:p>
            <a:r>
              <a:rPr lang="en-IN" sz="3200" dirty="0"/>
              <a:t>How do we model when we have a lot of dimensions?</a:t>
            </a:r>
          </a:p>
        </p:txBody>
      </p:sp>
    </p:spTree>
    <p:extLst>
      <p:ext uri="{BB962C8B-B14F-4D97-AF65-F5344CB8AC3E}">
        <p14:creationId xmlns:p14="http://schemas.microsoft.com/office/powerpoint/2010/main" val="251788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variant of the Bagging concept</a:t>
            </a:r>
          </a:p>
        </p:txBody>
      </p:sp>
    </p:spTree>
    <p:extLst>
      <p:ext uri="{BB962C8B-B14F-4D97-AF65-F5344CB8AC3E}">
        <p14:creationId xmlns:p14="http://schemas.microsoft.com/office/powerpoint/2010/main" val="223071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961</Words>
  <Application>Microsoft Office PowerPoint</Application>
  <PresentationFormat>Widescreen</PresentationFormat>
  <Paragraphs>359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Open Sans</vt:lpstr>
      <vt:lpstr>Office Theme</vt:lpstr>
      <vt:lpstr>DATA SCIENCE</vt:lpstr>
      <vt:lpstr>Ensembles</vt:lpstr>
      <vt:lpstr>Bagging</vt:lpstr>
      <vt:lpstr>Bagging (Bootstrap Aggregating)</vt:lpstr>
      <vt:lpstr>Bagging - Example</vt:lpstr>
      <vt:lpstr>Bagging Contd…</vt:lpstr>
      <vt:lpstr>Bagging</vt:lpstr>
      <vt:lpstr>A lot of data??</vt:lpstr>
      <vt:lpstr>Random Forest</vt:lpstr>
      <vt:lpstr>Random Forest</vt:lpstr>
      <vt:lpstr>Random Forests</vt:lpstr>
      <vt:lpstr>Random Forest - Imputation</vt:lpstr>
      <vt:lpstr>Boosting</vt:lpstr>
      <vt:lpstr>Boosting</vt:lpstr>
      <vt:lpstr>Ada- Boost</vt:lpstr>
      <vt:lpstr>Ada-Boost</vt:lpstr>
      <vt:lpstr>Gradient Boosting Machines</vt:lpstr>
      <vt:lpstr>Gradient Boosting Machines</vt:lpstr>
      <vt:lpstr>Gradient Boosting Machines</vt:lpstr>
      <vt:lpstr>Gradient Boosting Machines</vt:lpstr>
      <vt:lpstr>Gradient Boosting Machines </vt:lpstr>
      <vt:lpstr>Gradient Boosting Machines </vt:lpstr>
      <vt:lpstr>Gradient Boosting Machines </vt:lpstr>
      <vt:lpstr>Gradient Boosting Machines </vt:lpstr>
      <vt:lpstr>Gradient Boosting Machines </vt:lpstr>
      <vt:lpstr>GBM – Contd.</vt:lpstr>
      <vt:lpstr>Why ‘Gradient’ Boosting Machine ?</vt:lpstr>
      <vt:lpstr>Why ‘Gradient’ Boosting Machine ? Contd…</vt:lpstr>
      <vt:lpstr>PowerPoint Presentation</vt:lpstr>
      <vt:lpstr>Let’s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PhaniSrinath</dc:creator>
  <cp:lastModifiedBy>Srinath Sivalenka</cp:lastModifiedBy>
  <cp:revision>78</cp:revision>
  <dcterms:created xsi:type="dcterms:W3CDTF">2015-03-02T07:39:15Z</dcterms:created>
  <dcterms:modified xsi:type="dcterms:W3CDTF">2018-01-25T09:34:25Z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phsivale@microsoft.com</vt:lpwstr>
  </property>
  <property fmtid="{D5CDD505-2E9C-101B-9397-08002B2CF9AE}" pid="6" name="MSIP_Label_f42aa342-8706-4288-bd11-ebb85995028c_SetDate">
    <vt:lpwstr>2017-07-08T01:11:08.9964151+05:30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