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28" r:id="rId2"/>
  </p:sldMasterIdLst>
  <p:notesMasterIdLst>
    <p:notesMasterId r:id="rId33"/>
  </p:notesMasterIdLst>
  <p:sldIdLst>
    <p:sldId id="256" r:id="rId3"/>
    <p:sldId id="472" r:id="rId4"/>
    <p:sldId id="440" r:id="rId5"/>
    <p:sldId id="441" r:id="rId6"/>
    <p:sldId id="442" r:id="rId7"/>
    <p:sldId id="443" r:id="rId8"/>
    <p:sldId id="444" r:id="rId9"/>
    <p:sldId id="473" r:id="rId10"/>
    <p:sldId id="445" r:id="rId11"/>
    <p:sldId id="446" r:id="rId12"/>
    <p:sldId id="447" r:id="rId13"/>
    <p:sldId id="448" r:id="rId14"/>
    <p:sldId id="474" r:id="rId15"/>
    <p:sldId id="449" r:id="rId16"/>
    <p:sldId id="450" r:id="rId17"/>
    <p:sldId id="453" r:id="rId18"/>
    <p:sldId id="477" r:id="rId19"/>
    <p:sldId id="478" r:id="rId20"/>
    <p:sldId id="479" r:id="rId21"/>
    <p:sldId id="489" r:id="rId22"/>
    <p:sldId id="454" r:id="rId23"/>
    <p:sldId id="475" r:id="rId24"/>
    <p:sldId id="476" r:id="rId25"/>
    <p:sldId id="435" r:id="rId26"/>
    <p:sldId id="436" r:id="rId27"/>
    <p:sldId id="437" r:id="rId28"/>
    <p:sldId id="438" r:id="rId29"/>
    <p:sldId id="455" r:id="rId30"/>
    <p:sldId id="456" r:id="rId31"/>
    <p:sldId id="259" r:id="rId32"/>
  </p:sldIdLst>
  <p:sldSz cx="10287000" cy="6858000" type="35mm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78CE95-162B-40C8-A951-718D90E62CB7}">
          <p14:sldIdLst>
            <p14:sldId id="256"/>
            <p14:sldId id="472"/>
            <p14:sldId id="440"/>
            <p14:sldId id="441"/>
            <p14:sldId id="442"/>
            <p14:sldId id="443"/>
            <p14:sldId id="444"/>
            <p14:sldId id="473"/>
            <p14:sldId id="445"/>
            <p14:sldId id="446"/>
            <p14:sldId id="447"/>
            <p14:sldId id="448"/>
            <p14:sldId id="474"/>
            <p14:sldId id="449"/>
            <p14:sldId id="450"/>
            <p14:sldId id="453"/>
            <p14:sldId id="477"/>
            <p14:sldId id="478"/>
            <p14:sldId id="479"/>
            <p14:sldId id="489"/>
            <p14:sldId id="454"/>
            <p14:sldId id="475"/>
            <p14:sldId id="476"/>
            <p14:sldId id="435"/>
            <p14:sldId id="436"/>
            <p14:sldId id="437"/>
            <p14:sldId id="438"/>
            <p14:sldId id="455"/>
            <p14:sldId id="456"/>
            <p14:sldId id="25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CC3300"/>
    <a:srgbClr val="FF6600"/>
    <a:srgbClr val="346374"/>
    <a:srgbClr val="0077BD"/>
    <a:srgbClr val="FF3300"/>
    <a:srgbClr val="0066FF"/>
    <a:srgbClr val="57AEE3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5" autoAdjust="0"/>
    <p:restoredTop sz="98310" autoAdjust="0"/>
  </p:normalViewPr>
  <p:slideViewPr>
    <p:cSldViewPr>
      <p:cViewPr>
        <p:scale>
          <a:sx n="48" d="100"/>
          <a:sy n="48" d="100"/>
        </p:scale>
        <p:origin x="-1182" y="-624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5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7263" y="720725"/>
            <a:ext cx="5400675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5648293-2628-4091-BED1-7FD9F7535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89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65E541-0C65-4668-97E0-BC8F9EF85E8B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5864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4763FF-1E2A-4281-B88C-EFCBAF4E819B}" type="slidenum">
              <a:rPr lang="en-US"/>
              <a:pPr/>
              <a:t>17</a:t>
            </a:fld>
            <a:endParaRPr lang="en-US"/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1146176" y="720725"/>
            <a:ext cx="502126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217" tIns="47609" rIns="95217" bIns="47609" anchor="ctr"/>
          <a:lstStyle/>
          <a:p>
            <a:endParaRPr lang="en-US"/>
          </a:p>
        </p:txBody>
      </p:sp>
      <p:sp>
        <p:nvSpPr>
          <p:cNvPr id="61444" name="Text Box 3"/>
          <p:cNvSpPr>
            <a:spLocks noGrp="1" noChangeArrowheads="1"/>
          </p:cNvSpPr>
          <p:nvPr>
            <p:ph type="body"/>
          </p:nvPr>
        </p:nvSpPr>
        <p:spPr>
          <a:xfrm>
            <a:off x="974726" y="4560889"/>
            <a:ext cx="5356225" cy="4319587"/>
          </a:xfrm>
          <a:noFill/>
          <a:ln/>
        </p:spPr>
        <p:txBody>
          <a:bodyPr wrap="none" anchor="ctr"/>
          <a:lstStyle/>
          <a:p>
            <a:pPr defTabSz="474621"/>
            <a:endParaRPr lang="en-US" dirty="0" smtClean="0"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986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BD1F58-5372-4646-8CB8-A40B47A805A0}" type="slidenum">
              <a:rPr lang="en-US"/>
              <a:pPr/>
              <a:t>28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097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insofe" TargetMode="External"/><Relationship Id="rId7" Type="http://schemas.openxmlformats.org/officeDocument/2006/relationships/hyperlink" Target="http://www.linkedin.com/company/international-school-of-engineering" TargetMode="External"/><Relationship Id="rId2" Type="http://schemas.openxmlformats.org/officeDocument/2006/relationships/hyperlink" Target="http://www.inse.edu.in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slideshare.net/INSOFE" TargetMode="External"/><Relationship Id="rId5" Type="http://schemas.openxmlformats.org/officeDocument/2006/relationships/hyperlink" Target="http://www.youtube.com/InsofeVideos" TargetMode="External"/><Relationship Id="rId4" Type="http://schemas.openxmlformats.org/officeDocument/2006/relationships/hyperlink" Target="https://twitter.com/Insofeedu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066800"/>
            <a:ext cx="42291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63"/>
          <p:cNvSpPr txBox="1">
            <a:spLocks noChangeArrowheads="1"/>
          </p:cNvSpPr>
          <p:nvPr userDrawn="1"/>
        </p:nvSpPr>
        <p:spPr bwMode="auto">
          <a:xfrm>
            <a:off x="4610100" y="2750277"/>
            <a:ext cx="46021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Inspire…Educate…Transform.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4381500" y="2133600"/>
            <a:ext cx="152400" cy="1752600"/>
            <a:chOff x="5108634" y="2674938"/>
            <a:chExt cx="152400" cy="1752600"/>
          </a:xfrm>
        </p:grpSpPr>
        <p:sp>
          <p:nvSpPr>
            <p:cNvPr id="8" name="Line 64"/>
            <p:cNvSpPr>
              <a:spLocks noChangeShapeType="1"/>
            </p:cNvSpPr>
            <p:nvPr userDrawn="1"/>
          </p:nvSpPr>
          <p:spPr bwMode="auto">
            <a:xfrm>
              <a:off x="5108634" y="2674938"/>
              <a:ext cx="0" cy="175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5"/>
            <p:cNvSpPr>
              <a:spLocks noChangeShapeType="1"/>
            </p:cNvSpPr>
            <p:nvPr userDrawn="1"/>
          </p:nvSpPr>
          <p:spPr bwMode="auto">
            <a:xfrm>
              <a:off x="5261034" y="2903538"/>
              <a:ext cx="0" cy="1219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 userDrawn="1"/>
        </p:nvGrpSpPr>
        <p:grpSpPr>
          <a:xfrm>
            <a:off x="493428" y="1177160"/>
            <a:ext cx="3578509" cy="3402747"/>
            <a:chOff x="722028" y="1720116"/>
            <a:chExt cx="3578509" cy="3402747"/>
          </a:xfrm>
        </p:grpSpPr>
        <p:pic>
          <p:nvPicPr>
            <p:cNvPr id="2052" name="Picture 4"/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900" y="4267200"/>
              <a:ext cx="1284287" cy="85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028" y="3293233"/>
              <a:ext cx="1284287" cy="85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900" y="3284633"/>
              <a:ext cx="1284287" cy="85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900" y="1720116"/>
              <a:ext cx="2052637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6" name="Picture 8"/>
            <p:cNvPicPr>
              <a:picLocks noChangeAspect="1" noChangeArrowheads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028" y="4267200"/>
              <a:ext cx="1284287" cy="85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8" name="Picture 10"/>
            <p:cNvPicPr>
              <a:picLocks noChangeAspect="1" noChangeArrowheads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028" y="2236053"/>
              <a:ext cx="1284287" cy="85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6" name="Picture 6" descr="saffron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14464" y="1270000"/>
            <a:ext cx="635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932" y="0"/>
            <a:ext cx="71023" cy="527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-14464" y="6589713"/>
            <a:ext cx="10301464" cy="268287"/>
          </a:xfrm>
          <a:prstGeom prst="rect">
            <a:avLst/>
          </a:prstGeom>
          <a:solidFill>
            <a:srgbClr val="FF6600"/>
          </a:solidFill>
          <a:ln>
            <a:noFill/>
          </a:ln>
          <a:extLst/>
        </p:spPr>
        <p:txBody>
          <a:bodyPr wrap="none" anchor="ctr"/>
          <a:lstStyle/>
          <a:p>
            <a:pPr algn="just" eaLnBrk="0" hangingPunct="0"/>
            <a:endParaRPr lang="en-US" sz="1200" dirty="0">
              <a:solidFill>
                <a:schemeClr val="bg1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9447" y="6604084"/>
            <a:ext cx="10228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ln>
                  <a:noFill/>
                </a:ln>
                <a:solidFill>
                  <a:schemeClr val="bg1"/>
                </a:solidFill>
              </a:rPr>
              <a:t>The best place for students</a:t>
            </a:r>
            <a:r>
              <a:rPr lang="en-US" sz="1200" baseline="0" dirty="0" smtClean="0">
                <a:ln>
                  <a:noFill/>
                </a:ln>
                <a:solidFill>
                  <a:schemeClr val="bg1"/>
                </a:solidFill>
              </a:rPr>
              <a:t> to learn Applied Engineering 					http://www.insofe.edu.in</a:t>
            </a:r>
            <a:endParaRPr lang="en-US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76200"/>
            <a:ext cx="3117371" cy="95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05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1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77113" y="152400"/>
            <a:ext cx="2395537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152400"/>
            <a:ext cx="7034213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02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90500" y="1574800"/>
            <a:ext cx="97536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International School of 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Engineering</a:t>
            </a:r>
          </a:p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Plot 63/A, 1</a:t>
            </a:r>
            <a:r>
              <a:rPr lang="en-IN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Floor, Road</a:t>
            </a:r>
            <a:r>
              <a:rPr lang="en-IN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# 13, Film Nagar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Jubilee Hills, Hyderabad - 500 033 </a:t>
            </a:r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68449588"/>
              </p:ext>
            </p:extLst>
          </p:nvPr>
        </p:nvGraphicFramePr>
        <p:xfrm>
          <a:off x="1447800" y="2717800"/>
          <a:ext cx="7239000" cy="741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43200"/>
                <a:gridCol w="4495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/>
                        <a:t>For Individuals:</a:t>
                      </a:r>
                      <a:endParaRPr lang="en-US" sz="1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+91-9502334561/63 or 040-65743991</a:t>
                      </a:r>
                      <a:endParaRPr lang="en-US" sz="1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/>
                        <a:t>For Corporates:</a:t>
                      </a:r>
                      <a:endParaRPr lang="en-US" sz="1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+91-9618483483</a:t>
                      </a:r>
                      <a:endParaRPr lang="en-US" sz="1800" b="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67216447"/>
              </p:ext>
            </p:extLst>
          </p:nvPr>
        </p:nvGraphicFramePr>
        <p:xfrm>
          <a:off x="2511937" y="3429000"/>
          <a:ext cx="7200900" cy="2494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77880"/>
                <a:gridCol w="552302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Web: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hlinkClick r:id="rId2"/>
                        </a:rPr>
                        <a:t>http://www.insofe.edu.in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Facebook: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hlinkClick r:id="rId3"/>
                        </a:rPr>
                        <a:t>https://www.facebook.com/insofe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Twitter: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u="sng" dirty="0" smtClean="0">
                          <a:solidFill>
                            <a:schemeClr val="tx1"/>
                          </a:solidFill>
                          <a:hlinkClick r:id="rId4"/>
                        </a:rPr>
                        <a:t>https://twitter.com/Insofeedu</a:t>
                      </a:r>
                      <a:r>
                        <a:rPr lang="en-IN" u="sng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YouTube: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u="sng" dirty="0" smtClean="0">
                          <a:solidFill>
                            <a:schemeClr val="tx1"/>
                          </a:solidFill>
                          <a:hlinkClick r:id="rId5"/>
                        </a:rPr>
                        <a:t>http://www.youtube.com/InsofeVideos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SlideShare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u="sng" dirty="0" smtClean="0">
                          <a:solidFill>
                            <a:schemeClr val="tx1"/>
                          </a:solidFill>
                          <a:hlinkClick r:id="rId6"/>
                        </a:rPr>
                        <a:t>http://www.slideshare.net/INSOFE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LinkedIn: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http://www.linkedin.com/company/international-school-of-engineering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39725" y="6172200"/>
            <a:ext cx="9756775" cy="421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en-US" sz="900" i="1" dirty="0">
                <a:cs typeface="Arial" charset="0"/>
              </a:rPr>
              <a:t>This presentation </a:t>
            </a:r>
            <a:r>
              <a:rPr lang="en-US" sz="900" i="1" dirty="0" smtClean="0">
                <a:cs typeface="Arial" charset="0"/>
              </a:rPr>
              <a:t>may contain </a:t>
            </a:r>
            <a:r>
              <a:rPr lang="en-US" sz="900" i="1" dirty="0">
                <a:cs typeface="Arial" charset="0"/>
              </a:rPr>
              <a:t>references to findings of various reports available in the public domain. </a:t>
            </a:r>
            <a:r>
              <a:rPr lang="en-US" sz="900" i="1" dirty="0" smtClean="0">
                <a:cs typeface="Arial" charset="0"/>
              </a:rPr>
              <a:t>INSOFE  </a:t>
            </a:r>
            <a:r>
              <a:rPr lang="en-US" sz="900" i="1" dirty="0">
                <a:cs typeface="Arial" charset="0"/>
              </a:rPr>
              <a:t>makes no representation as to their accuracy or that the organization subscribes to those findings.</a:t>
            </a:r>
          </a:p>
        </p:txBody>
      </p:sp>
    </p:spTree>
    <p:extLst>
      <p:ext uri="{BB962C8B-B14F-4D97-AF65-F5344CB8AC3E}">
        <p14:creationId xmlns:p14="http://schemas.microsoft.com/office/powerpoint/2010/main" val="627185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solidFill>
                  <a:srgbClr val="002060"/>
                </a:solidFill>
                <a:latin typeface="Minion" pitchFamily="18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400">
                <a:latin typeface="Minion" pitchFamily="18" charset="0"/>
                <a:ea typeface="Verdana" pitchFamily="34" charset="0"/>
                <a:cs typeface="Verdana" pitchFamily="34" charset="0"/>
              </a:defRPr>
            </a:lvl1pPr>
            <a:lvl2pPr>
              <a:defRPr sz="4000">
                <a:latin typeface="Minion" pitchFamily="18" charset="0"/>
                <a:ea typeface="Verdana" pitchFamily="34" charset="0"/>
                <a:cs typeface="Verdana" pitchFamily="34" charset="0"/>
              </a:defRPr>
            </a:lvl2pPr>
            <a:lvl3pPr>
              <a:defRPr sz="3600">
                <a:latin typeface="Minion" pitchFamily="18" charset="0"/>
                <a:ea typeface="Verdana" pitchFamily="34" charset="0"/>
                <a:cs typeface="Verdana" pitchFamily="34" charset="0"/>
              </a:defRPr>
            </a:lvl3pPr>
            <a:lvl4pPr>
              <a:defRPr sz="4000">
                <a:latin typeface="Minion" pitchFamily="18" charset="0"/>
                <a:ea typeface="Verdana" pitchFamily="34" charset="0"/>
                <a:cs typeface="Verdana" pitchFamily="34" charset="0"/>
              </a:defRPr>
            </a:lvl4pPr>
            <a:lvl5pPr>
              <a:defRPr sz="4000">
                <a:latin typeface="Minion" pitchFamily="18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99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800" b="1" cap="all">
                <a:solidFill>
                  <a:srgbClr val="002060"/>
                </a:solidFill>
                <a:latin typeface="Minio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3600">
                <a:solidFill>
                  <a:srgbClr val="FF0000"/>
                </a:solidFill>
                <a:latin typeface="Quando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7638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2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2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42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6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158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874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990600"/>
            <a:ext cx="92583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" y="152401"/>
            <a:ext cx="82105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030" name="Picture 6" descr="saffron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14464" y="1270000"/>
            <a:ext cx="635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14464" y="6589713"/>
            <a:ext cx="10301464" cy="268287"/>
          </a:xfrm>
          <a:prstGeom prst="rect">
            <a:avLst/>
          </a:prstGeom>
          <a:solidFill>
            <a:srgbClr val="FF6600"/>
          </a:solidFill>
          <a:ln>
            <a:noFill/>
          </a:ln>
          <a:extLst/>
        </p:spPr>
        <p:txBody>
          <a:bodyPr wrap="none" anchor="ctr"/>
          <a:lstStyle/>
          <a:p>
            <a:pPr algn="just" eaLnBrk="0" hangingPunct="0"/>
            <a:endParaRPr lang="en-US" sz="1200" dirty="0">
              <a:solidFill>
                <a:schemeClr val="bg1"/>
              </a:solidFill>
              <a:latin typeface="Verdana" pitchFamily="34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932" y="0"/>
            <a:ext cx="71023" cy="527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9447" y="6604084"/>
            <a:ext cx="10228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ln>
                  <a:noFill/>
                </a:ln>
                <a:solidFill>
                  <a:schemeClr val="bg1"/>
                </a:solidFill>
              </a:rPr>
              <a:t>The best place for students</a:t>
            </a:r>
            <a:r>
              <a:rPr lang="en-US" sz="1200" baseline="0" dirty="0" smtClean="0">
                <a:ln>
                  <a:noFill/>
                </a:ln>
                <a:solidFill>
                  <a:schemeClr val="bg1"/>
                </a:solidFill>
              </a:rPr>
              <a:t> to learn Applied Engineering                       	    </a:t>
            </a:r>
            <a:fld id="{92F25A20-6FD6-46FE-A78E-BF2E59310FDC}" type="slidenum">
              <a:rPr lang="en-US" sz="1200" smtClean="0">
                <a:ln>
                  <a:noFill/>
                </a:ln>
                <a:solidFill>
                  <a:schemeClr val="bg1"/>
                </a:solidFill>
              </a:rPr>
              <a:pPr algn="l"/>
              <a:t>‹#›</a:t>
            </a:fld>
            <a:r>
              <a:rPr lang="en-US" sz="1200" baseline="0" dirty="0" smtClean="0">
                <a:ln>
                  <a:noFill/>
                </a:ln>
                <a:solidFill>
                  <a:schemeClr val="bg1"/>
                </a:solidFill>
              </a:rPr>
              <a:t>  	                http://www.insofe.edu.in</a:t>
            </a:r>
            <a:endParaRPr lang="en-US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132" y="6172200"/>
            <a:ext cx="685800" cy="6858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 rot="5400000">
            <a:off x="8804659" y="4810135"/>
            <a:ext cx="215474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CSE </a:t>
            </a:r>
            <a:r>
              <a:rPr lang="en-US" sz="28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7206c</a:t>
            </a:r>
            <a:endPara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MASTERPLAN" pitchFamily="2" charset="0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ndalus" pitchFamily="18" charset="-78"/>
          <a:ea typeface="MASTERPLAN" pitchFamily="2" charset="0"/>
          <a:cs typeface="Andalus" pitchFamily="18" charset="-7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ndalus" pitchFamily="18" charset="-78"/>
          <a:ea typeface="MASTERPLAN" pitchFamily="2" charset="0"/>
          <a:cs typeface="Andalus" pitchFamily="18" charset="-7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ndalus" pitchFamily="18" charset="-78"/>
          <a:ea typeface="MASTERPLAN" pitchFamily="2" charset="0"/>
          <a:cs typeface="Andalus" pitchFamily="18" charset="-7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ndalus" pitchFamily="18" charset="-78"/>
          <a:ea typeface="MASTERPLAN" pitchFamily="2" charset="0"/>
          <a:cs typeface="Andalus" pitchFamily="18" charset="-7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" y="152400"/>
            <a:ext cx="821055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030" name="Picture 6" descr="saffron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14464" y="1270000"/>
            <a:ext cx="635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14464" y="6589713"/>
            <a:ext cx="10301464" cy="268287"/>
          </a:xfrm>
          <a:prstGeom prst="rect">
            <a:avLst/>
          </a:prstGeom>
          <a:solidFill>
            <a:srgbClr val="FF6600"/>
          </a:solidFill>
          <a:ln>
            <a:noFill/>
          </a:ln>
          <a:extLst/>
        </p:spPr>
        <p:txBody>
          <a:bodyPr wrap="none" anchor="ctr"/>
          <a:lstStyle/>
          <a:p>
            <a:pPr algn="just" eaLnBrk="0" hangingPunct="0"/>
            <a:endParaRPr lang="en-US" sz="1200" dirty="0">
              <a:solidFill>
                <a:schemeClr val="bg1"/>
              </a:solidFill>
              <a:latin typeface="Verdana" pitchFamily="34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932" y="0"/>
            <a:ext cx="71023" cy="527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76200"/>
            <a:ext cx="3117371" cy="95465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29447" y="6604084"/>
            <a:ext cx="10228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ln>
                  <a:noFill/>
                </a:ln>
                <a:solidFill>
                  <a:schemeClr val="bg1"/>
                </a:solidFill>
              </a:rPr>
              <a:t>The best place for students</a:t>
            </a:r>
            <a:r>
              <a:rPr lang="en-US" sz="1200" baseline="0" dirty="0" smtClean="0">
                <a:ln>
                  <a:noFill/>
                </a:ln>
                <a:solidFill>
                  <a:schemeClr val="bg1"/>
                </a:solidFill>
              </a:rPr>
              <a:t> to learn Applied Engineering                         	  </a:t>
            </a:r>
            <a:fld id="{92F25A20-6FD6-46FE-A78E-BF2E59310FDC}" type="slidenum">
              <a:rPr lang="en-US" sz="1200" smtClean="0">
                <a:ln>
                  <a:noFill/>
                </a:ln>
                <a:solidFill>
                  <a:schemeClr val="bg1"/>
                </a:solidFill>
              </a:rPr>
              <a:pPr algn="l"/>
              <a:t>‹#›</a:t>
            </a:fld>
            <a:r>
              <a:rPr lang="en-US" sz="1200" baseline="0" dirty="0" smtClean="0">
                <a:ln>
                  <a:noFill/>
                </a:ln>
                <a:solidFill>
                  <a:schemeClr val="bg1"/>
                </a:solidFill>
              </a:rPr>
              <a:t>  			http://www.insofe.edu.in</a:t>
            </a:r>
            <a:endParaRPr lang="en-US" sz="1200" dirty="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70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MASTERPLAN" pitchFamily="2" charset="0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ndalus" pitchFamily="18" charset="-78"/>
          <a:ea typeface="MASTERPLAN" pitchFamily="2" charset="0"/>
          <a:cs typeface="Andalus" pitchFamily="18" charset="-7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ndalus" pitchFamily="18" charset="-78"/>
          <a:ea typeface="MASTERPLAN" pitchFamily="2" charset="0"/>
          <a:cs typeface="Andalus" pitchFamily="18" charset="-7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ndalus" pitchFamily="18" charset="-78"/>
          <a:ea typeface="MASTERPLAN" pitchFamily="2" charset="0"/>
          <a:cs typeface="Andalus" pitchFamily="18" charset="-7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ndalus" pitchFamily="18" charset="-78"/>
          <a:ea typeface="MASTERPLAN" pitchFamily="2" charset="0"/>
          <a:cs typeface="Andalus" pitchFamily="18" charset="-7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png"/><Relationship Id="rId5" Type="http://schemas.openxmlformats.org/officeDocument/2006/relationships/image" Target="../media/image32.emf"/><Relationship Id="rId4" Type="http://schemas.openxmlformats.org/officeDocument/2006/relationships/oleObject" Target="../embeddings/Microsoft_Excel_97-2003_Worksheet1.xls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0"/>
          <p:cNvSpPr txBox="1">
            <a:spLocks/>
          </p:cNvSpPr>
          <p:nvPr/>
        </p:nvSpPr>
        <p:spPr>
          <a:xfrm>
            <a:off x="4610100" y="5010150"/>
            <a:ext cx="5562600" cy="4381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dirty="0" smtClean="0">
                <a:solidFill>
                  <a:srgbClr val="346374"/>
                </a:solidFill>
              </a:rPr>
              <a:t>Dr. K. V Dakshinamurthy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 Placeholder 20"/>
          <p:cNvSpPr txBox="1">
            <a:spLocks/>
          </p:cNvSpPr>
          <p:nvPr/>
        </p:nvSpPr>
        <p:spPr>
          <a:xfrm>
            <a:off x="4610100" y="5965751"/>
            <a:ext cx="5410200" cy="58744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610100" y="32004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smtClean="0">
                <a:solidFill>
                  <a:srgbClr val="346374"/>
                </a:solidFill>
              </a:rPr>
              <a:t>Naïve Bayes</a:t>
            </a:r>
            <a:endParaRPr lang="en-IN" sz="2800" b="1" dirty="0">
              <a:solidFill>
                <a:srgbClr val="34637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10100" y="4110335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6600"/>
                </a:solidFill>
              </a:rPr>
              <a:t>Text mining and language understanding</a:t>
            </a:r>
            <a:endParaRPr lang="en-IN" sz="2400" b="1" dirty="0">
              <a:solidFill>
                <a:srgbClr val="FF6600"/>
              </a:solidFill>
            </a:endParaRPr>
          </a:p>
        </p:txBody>
      </p:sp>
      <p:sp>
        <p:nvSpPr>
          <p:cNvPr id="9" name="Text Placeholder 20"/>
          <p:cNvSpPr txBox="1">
            <a:spLocks/>
          </p:cNvSpPr>
          <p:nvPr/>
        </p:nvSpPr>
        <p:spPr>
          <a:xfrm>
            <a:off x="4610100" y="5105400"/>
            <a:ext cx="5562600" cy="4572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 Placeholder 20"/>
          <p:cNvSpPr txBox="1">
            <a:spLocks/>
          </p:cNvSpPr>
          <p:nvPr/>
        </p:nvSpPr>
        <p:spPr>
          <a:xfrm>
            <a:off x="4610100" y="5353050"/>
            <a:ext cx="5562600" cy="4381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President, INSOFE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-38100" y="304800"/>
            <a:ext cx="98298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-112" charset="-128"/>
              </a:rPr>
              <a:t>Naive </a:t>
            </a:r>
            <a:r>
              <a:rPr lang="en-US" dirty="0" err="1" smtClean="0">
                <a:ea typeface="ＭＳ Ｐゴシック" pitchFamily="-112" charset="-128"/>
              </a:rPr>
              <a:t>Bayes</a:t>
            </a:r>
            <a:r>
              <a:rPr lang="en-US" dirty="0" smtClean="0">
                <a:ea typeface="ＭＳ Ｐゴシック" pitchFamily="-112" charset="-128"/>
              </a:rPr>
              <a:t> via a class conditional language model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4724400"/>
            <a:ext cx="8743950" cy="18288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ea typeface="ＭＳ Ｐゴシック" pitchFamily="-112" charset="-128"/>
              </a:rPr>
              <a:t>Effectively, the probability of each class is done as a class-specific unigram language model</a:t>
            </a:r>
          </a:p>
          <a:p>
            <a:pPr eaLnBrk="1" hangingPunct="1">
              <a:buFont typeface="Wingdings" pitchFamily="2" charset="2"/>
              <a:buNone/>
            </a:pPr>
            <a:endParaRPr lang="en-US" sz="2800" dirty="0" smtClean="0">
              <a:ea typeface="ＭＳ Ｐゴシック" pitchFamily="-112" charset="-128"/>
            </a:endParaRP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4714875" y="1905000"/>
            <a:ext cx="771525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49157" name="Oval 6"/>
          <p:cNvSpPr>
            <a:spLocks noChangeArrowheads="1"/>
          </p:cNvSpPr>
          <p:nvPr/>
        </p:nvSpPr>
        <p:spPr bwMode="auto">
          <a:xfrm>
            <a:off x="1971675" y="3657600"/>
            <a:ext cx="771525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w</a:t>
            </a:r>
            <a:r>
              <a:rPr lang="en-US" baseline="-25000"/>
              <a:t>1</a:t>
            </a:r>
          </a:p>
        </p:txBody>
      </p:sp>
      <p:sp>
        <p:nvSpPr>
          <p:cNvPr id="49158" name="Oval 7"/>
          <p:cNvSpPr>
            <a:spLocks noChangeArrowheads="1"/>
          </p:cNvSpPr>
          <p:nvPr/>
        </p:nvSpPr>
        <p:spPr bwMode="auto">
          <a:xfrm>
            <a:off x="3257550" y="3657600"/>
            <a:ext cx="771525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w</a:t>
            </a:r>
            <a:r>
              <a:rPr lang="en-US" baseline="-25000"/>
              <a:t>2</a:t>
            </a:r>
          </a:p>
        </p:txBody>
      </p:sp>
      <p:sp>
        <p:nvSpPr>
          <p:cNvPr id="49159" name="Oval 8"/>
          <p:cNvSpPr>
            <a:spLocks noChangeArrowheads="1"/>
          </p:cNvSpPr>
          <p:nvPr/>
        </p:nvSpPr>
        <p:spPr bwMode="auto">
          <a:xfrm>
            <a:off x="4457700" y="3657600"/>
            <a:ext cx="771525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w</a:t>
            </a:r>
            <a:r>
              <a:rPr lang="en-US" baseline="-25000"/>
              <a:t>3</a:t>
            </a:r>
          </a:p>
        </p:txBody>
      </p:sp>
      <p:sp>
        <p:nvSpPr>
          <p:cNvPr id="49160" name="Oval 9"/>
          <p:cNvSpPr>
            <a:spLocks noChangeArrowheads="1"/>
          </p:cNvSpPr>
          <p:nvPr/>
        </p:nvSpPr>
        <p:spPr bwMode="auto">
          <a:xfrm>
            <a:off x="5657850" y="3657600"/>
            <a:ext cx="771525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w</a:t>
            </a:r>
            <a:r>
              <a:rPr lang="en-US" baseline="-25000"/>
              <a:t>4</a:t>
            </a:r>
          </a:p>
        </p:txBody>
      </p:sp>
      <p:sp>
        <p:nvSpPr>
          <p:cNvPr id="49161" name="Oval 10"/>
          <p:cNvSpPr>
            <a:spLocks noChangeArrowheads="1"/>
          </p:cNvSpPr>
          <p:nvPr/>
        </p:nvSpPr>
        <p:spPr bwMode="auto">
          <a:xfrm>
            <a:off x="6772275" y="3657600"/>
            <a:ext cx="771525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w</a:t>
            </a:r>
            <a:r>
              <a:rPr lang="en-US" baseline="-25000"/>
              <a:t>5</a:t>
            </a:r>
          </a:p>
        </p:txBody>
      </p:sp>
      <p:sp>
        <p:nvSpPr>
          <p:cNvPr id="49162" name="Oval 11"/>
          <p:cNvSpPr>
            <a:spLocks noChangeArrowheads="1"/>
          </p:cNvSpPr>
          <p:nvPr/>
        </p:nvSpPr>
        <p:spPr bwMode="auto">
          <a:xfrm>
            <a:off x="7886700" y="3657600"/>
            <a:ext cx="771525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w</a:t>
            </a:r>
            <a:r>
              <a:rPr lang="en-US" baseline="-25000"/>
              <a:t>6</a:t>
            </a:r>
          </a:p>
        </p:txBody>
      </p:sp>
      <p:sp>
        <p:nvSpPr>
          <p:cNvPr id="49163" name="Line 14"/>
          <p:cNvSpPr>
            <a:spLocks noChangeShapeType="1"/>
          </p:cNvSpPr>
          <p:nvPr/>
        </p:nvSpPr>
        <p:spPr bwMode="auto">
          <a:xfrm flipH="1">
            <a:off x="2657475" y="2438400"/>
            <a:ext cx="2143125" cy="1219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15"/>
          <p:cNvSpPr>
            <a:spLocks noChangeShapeType="1"/>
          </p:cNvSpPr>
          <p:nvPr/>
        </p:nvSpPr>
        <p:spPr bwMode="auto">
          <a:xfrm flipH="1">
            <a:off x="3686175" y="2514600"/>
            <a:ext cx="1200150" cy="1066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6"/>
          <p:cNvSpPr>
            <a:spLocks noChangeShapeType="1"/>
          </p:cNvSpPr>
          <p:nvPr/>
        </p:nvSpPr>
        <p:spPr bwMode="auto">
          <a:xfrm flipH="1">
            <a:off x="4800600" y="2590800"/>
            <a:ext cx="257175" cy="990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Line 17"/>
          <p:cNvSpPr>
            <a:spLocks noChangeShapeType="1"/>
          </p:cNvSpPr>
          <p:nvPr/>
        </p:nvSpPr>
        <p:spPr bwMode="auto">
          <a:xfrm>
            <a:off x="5229225" y="2514600"/>
            <a:ext cx="685800" cy="1066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Line 18"/>
          <p:cNvSpPr>
            <a:spLocks noChangeShapeType="1"/>
          </p:cNvSpPr>
          <p:nvPr/>
        </p:nvSpPr>
        <p:spPr bwMode="auto">
          <a:xfrm>
            <a:off x="5314950" y="2514600"/>
            <a:ext cx="1628775" cy="1066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Line 19"/>
          <p:cNvSpPr>
            <a:spLocks noChangeShapeType="1"/>
          </p:cNvSpPr>
          <p:nvPr/>
        </p:nvSpPr>
        <p:spPr bwMode="auto">
          <a:xfrm>
            <a:off x="5400675" y="2438400"/>
            <a:ext cx="2657475" cy="1219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9" name="TextBox 16"/>
          <p:cNvSpPr txBox="1">
            <a:spLocks noChangeArrowheads="1"/>
          </p:cNvSpPr>
          <p:nvPr/>
        </p:nvSpPr>
        <p:spPr bwMode="auto">
          <a:xfrm>
            <a:off x="8572501" y="-33338"/>
            <a:ext cx="9941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>
                <a:solidFill>
                  <a:srgbClr val="FBFCFF"/>
                </a:solidFill>
              </a:rPr>
              <a:t>Sec.13.2</a:t>
            </a:r>
          </a:p>
        </p:txBody>
      </p:sp>
    </p:spTree>
    <p:extLst>
      <p:ext uri="{BB962C8B-B14F-4D97-AF65-F5344CB8AC3E}">
        <p14:creationId xmlns:p14="http://schemas.microsoft.com/office/powerpoint/2010/main" val="3102203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76200"/>
            <a:ext cx="99060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classifier: words and topics</a:t>
            </a:r>
          </a:p>
        </p:txBody>
      </p:sp>
      <p:sp>
        <p:nvSpPr>
          <p:cNvPr id="13340" name="Text Box 28"/>
          <p:cNvSpPr txBox="1">
            <a:spLocks noGrp="1" noChangeArrowheads="1"/>
          </p:cNvSpPr>
          <p:nvPr>
            <p:ph type="body" idx="1"/>
          </p:nvPr>
        </p:nvSpPr>
        <p:spPr>
          <a:xfrm>
            <a:off x="266700" y="1371600"/>
            <a:ext cx="9258300" cy="16764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/>
              <a:t>A set of labeled documents is given:</a:t>
            </a:r>
          </a:p>
          <a:p>
            <a:pPr algn="ctr">
              <a:buFont typeface="Wingdings" pitchFamily="2" charset="2"/>
              <a:buNone/>
            </a:pPr>
            <a:r>
              <a:rPr lang="en-US" sz="2800" dirty="0"/>
              <a:t> {</a:t>
            </a:r>
            <a:r>
              <a:rPr lang="en-US" sz="2800" dirty="0" err="1"/>
              <a:t>C</a:t>
            </a:r>
            <a:r>
              <a:rPr lang="en-US" sz="2800" baseline="-25000" dirty="0" err="1"/>
              <a:t>d</a:t>
            </a:r>
            <a:r>
              <a:rPr lang="en-US" sz="2800" dirty="0" err="1"/>
              <a:t>,</a:t>
            </a:r>
            <a:r>
              <a:rPr lang="en-US" sz="28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  <a:r>
              <a:rPr lang="en-US" sz="2800" baseline="-25000" dirty="0" err="1"/>
              <a:t>d</a:t>
            </a:r>
            <a:r>
              <a:rPr lang="en-US" sz="2800" dirty="0"/>
              <a:t>: d=1,…,D}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Note: classes are mutually exclusive 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600075" y="4038600"/>
            <a:ext cx="3514725" cy="1752600"/>
            <a:chOff x="336" y="2544"/>
            <a:chExt cx="1968" cy="1104"/>
          </a:xfrm>
        </p:grpSpPr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336" y="3264"/>
              <a:ext cx="1968" cy="384"/>
              <a:chOff x="336" y="2976"/>
              <a:chExt cx="1968" cy="384"/>
            </a:xfrm>
          </p:grpSpPr>
          <p:sp>
            <p:nvSpPr>
              <p:cNvPr id="13317" name="Oval 5"/>
              <p:cNvSpPr>
                <a:spLocks noChangeArrowheads="1"/>
              </p:cNvSpPr>
              <p:nvPr/>
            </p:nvSpPr>
            <p:spPr bwMode="auto">
              <a:xfrm>
                <a:off x="864" y="297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8" name="Oval 6"/>
              <p:cNvSpPr>
                <a:spLocks noChangeArrowheads="1"/>
              </p:cNvSpPr>
              <p:nvPr/>
            </p:nvSpPr>
            <p:spPr bwMode="auto">
              <a:xfrm>
                <a:off x="336" y="297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0" name="Oval 8"/>
              <p:cNvSpPr>
                <a:spLocks noChangeArrowheads="1"/>
              </p:cNvSpPr>
              <p:nvPr/>
            </p:nvSpPr>
            <p:spPr bwMode="auto">
              <a:xfrm>
                <a:off x="1392" y="297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1" name="Oval 9"/>
              <p:cNvSpPr>
                <a:spLocks noChangeArrowheads="1"/>
              </p:cNvSpPr>
              <p:nvPr/>
            </p:nvSpPr>
            <p:spPr bwMode="auto">
              <a:xfrm>
                <a:off x="1920" y="297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2" name="Text Box 10"/>
              <p:cNvSpPr txBox="1">
                <a:spLocks noChangeArrowheads="1"/>
              </p:cNvSpPr>
              <p:nvPr/>
            </p:nvSpPr>
            <p:spPr bwMode="auto">
              <a:xfrm>
                <a:off x="384" y="3024"/>
                <a:ext cx="3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sz="2000" b="1">
                    <a:latin typeface="Agency FB" pitchFamily="34" charset="0"/>
                  </a:rPr>
                  <a:t>Pet</a:t>
                </a:r>
              </a:p>
            </p:txBody>
          </p:sp>
          <p:sp>
            <p:nvSpPr>
              <p:cNvPr id="13324" name="Text Box 12"/>
              <p:cNvSpPr txBox="1">
                <a:spLocks noChangeArrowheads="1"/>
              </p:cNvSpPr>
              <p:nvPr/>
            </p:nvSpPr>
            <p:spPr bwMode="auto">
              <a:xfrm>
                <a:off x="912" y="3024"/>
                <a:ext cx="3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sz="2000" b="1">
                    <a:latin typeface="Agency FB" pitchFamily="34" charset="0"/>
                  </a:rPr>
                  <a:t>Dog</a:t>
                </a:r>
              </a:p>
            </p:txBody>
          </p:sp>
          <p:sp>
            <p:nvSpPr>
              <p:cNvPr id="13325" name="Text Box 13"/>
              <p:cNvSpPr txBox="1">
                <a:spLocks noChangeArrowheads="1"/>
              </p:cNvSpPr>
              <p:nvPr/>
            </p:nvSpPr>
            <p:spPr bwMode="auto">
              <a:xfrm>
                <a:off x="1968" y="3024"/>
                <a:ext cx="3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sz="2000" b="1">
                    <a:latin typeface="Agency FB" pitchFamily="34" charset="0"/>
                  </a:rPr>
                  <a:t>Cat</a:t>
                </a:r>
              </a:p>
            </p:txBody>
          </p:sp>
          <p:sp>
            <p:nvSpPr>
              <p:cNvPr id="13326" name="Text Box 14"/>
              <p:cNvSpPr txBox="1">
                <a:spLocks noChangeArrowheads="1"/>
              </p:cNvSpPr>
              <p:nvPr/>
            </p:nvSpPr>
            <p:spPr bwMode="auto">
              <a:xfrm>
                <a:off x="1440" y="3024"/>
                <a:ext cx="3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sz="2000" b="1">
                    <a:latin typeface="Agency FB" pitchFamily="34" charset="0"/>
                  </a:rPr>
                  <a:t>Milk</a:t>
                </a:r>
              </a:p>
            </p:txBody>
          </p:sp>
        </p:grpSp>
        <p:grpSp>
          <p:nvGrpSpPr>
            <p:cNvPr id="4" name="Group 59"/>
            <p:cNvGrpSpPr>
              <a:grpSpLocks/>
            </p:cNvGrpSpPr>
            <p:nvPr/>
          </p:nvGrpSpPr>
          <p:grpSpPr bwMode="auto">
            <a:xfrm>
              <a:off x="1104" y="2544"/>
              <a:ext cx="384" cy="384"/>
              <a:chOff x="1104" y="2544"/>
              <a:chExt cx="384" cy="384"/>
            </a:xfrm>
          </p:grpSpPr>
          <p:sp>
            <p:nvSpPr>
              <p:cNvPr id="13344" name="Oval 32"/>
              <p:cNvSpPr>
                <a:spLocks noChangeArrowheads="1"/>
              </p:cNvSpPr>
              <p:nvPr/>
            </p:nvSpPr>
            <p:spPr bwMode="auto">
              <a:xfrm>
                <a:off x="1104" y="2544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7" name="Text Box 35"/>
              <p:cNvSpPr txBox="1">
                <a:spLocks noChangeArrowheads="1"/>
              </p:cNvSpPr>
              <p:nvPr/>
            </p:nvSpPr>
            <p:spPr bwMode="auto">
              <a:xfrm>
                <a:off x="1104" y="2592"/>
                <a:ext cx="3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2000" b="1">
                    <a:latin typeface="Agency FB" pitchFamily="34" charset="0"/>
                  </a:rPr>
                  <a:t>c</a:t>
                </a:r>
                <a:r>
                  <a:rPr lang="en-US" sz="2000" b="1" baseline="-25000">
                    <a:latin typeface="Agency FB" pitchFamily="34" charset="0"/>
                  </a:rPr>
                  <a:t>1</a:t>
                </a:r>
                <a:r>
                  <a:rPr lang="en-US" sz="2000" b="1">
                    <a:latin typeface="Agency FB" pitchFamily="34" charset="0"/>
                  </a:rPr>
                  <a:t>=8</a:t>
                </a:r>
              </a:p>
            </p:txBody>
          </p:sp>
        </p:grp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 flipH="1">
              <a:off x="624" y="2832"/>
              <a:ext cx="528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 flipH="1">
              <a:off x="1056" y="2928"/>
              <a:ext cx="19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1344" y="2928"/>
              <a:ext cx="19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1440" y="2832"/>
              <a:ext cx="62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4200525" y="3962400"/>
            <a:ext cx="4543425" cy="1828800"/>
            <a:chOff x="2352" y="2496"/>
            <a:chExt cx="2544" cy="1152"/>
          </a:xfrm>
        </p:grpSpPr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2352" y="3264"/>
              <a:ext cx="2544" cy="384"/>
              <a:chOff x="2832" y="2976"/>
              <a:chExt cx="2544" cy="384"/>
            </a:xfrm>
          </p:grpSpPr>
          <p:grpSp>
            <p:nvGrpSpPr>
              <p:cNvPr id="7" name="Group 26"/>
              <p:cNvGrpSpPr>
                <a:grpSpLocks/>
              </p:cNvGrpSpPr>
              <p:nvPr/>
            </p:nvGrpSpPr>
            <p:grpSpPr bwMode="auto">
              <a:xfrm>
                <a:off x="2832" y="2976"/>
                <a:ext cx="2544" cy="384"/>
                <a:chOff x="2448" y="2976"/>
                <a:chExt cx="2544" cy="384"/>
              </a:xfrm>
            </p:grpSpPr>
            <p:sp>
              <p:nvSpPr>
                <p:cNvPr id="13319" name="Oval 7"/>
                <p:cNvSpPr>
                  <a:spLocks noChangeArrowheads="1"/>
                </p:cNvSpPr>
                <p:nvPr/>
              </p:nvSpPr>
              <p:spPr bwMode="auto">
                <a:xfrm>
                  <a:off x="2448" y="2976"/>
                  <a:ext cx="384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" name="Group 25"/>
                <p:cNvGrpSpPr>
                  <a:grpSpLocks/>
                </p:cNvGrpSpPr>
                <p:nvPr/>
              </p:nvGrpSpPr>
              <p:grpSpPr bwMode="auto">
                <a:xfrm>
                  <a:off x="2928" y="2976"/>
                  <a:ext cx="2064" cy="384"/>
                  <a:chOff x="2928" y="2976"/>
                  <a:chExt cx="2064" cy="384"/>
                </a:xfrm>
              </p:grpSpPr>
              <p:sp>
                <p:nvSpPr>
                  <p:cNvPr id="13329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2976"/>
                    <a:ext cx="384" cy="38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30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2976"/>
                    <a:ext cx="384" cy="38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31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976"/>
                    <a:ext cx="384" cy="38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32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2976"/>
                    <a:ext cx="384" cy="38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33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3024"/>
                    <a:ext cx="384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eaLnBrk="1" hangingPunct="1"/>
                    <a:r>
                      <a:rPr lang="en-US" sz="2000" b="1">
                        <a:latin typeface="Agency FB" pitchFamily="34" charset="0"/>
                      </a:rPr>
                      <a:t>Food</a:t>
                    </a:r>
                  </a:p>
                </p:txBody>
              </p:sp>
              <p:sp>
                <p:nvSpPr>
                  <p:cNvPr id="13334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4" y="3024"/>
                    <a:ext cx="33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eaLnBrk="1" hangingPunct="1"/>
                    <a:r>
                      <a:rPr lang="en-US" sz="2000" b="1">
                        <a:latin typeface="Agency FB" pitchFamily="34" charset="0"/>
                      </a:rPr>
                      <a:t>Dry</a:t>
                    </a:r>
                  </a:p>
                </p:txBody>
              </p:sp>
              <p:sp>
                <p:nvSpPr>
                  <p:cNvPr id="13335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3024"/>
                    <a:ext cx="480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eaLnBrk="1" hangingPunct="1"/>
                    <a:r>
                      <a:rPr lang="en-US" sz="2000" b="1">
                        <a:latin typeface="Agency FB" pitchFamily="34" charset="0"/>
                      </a:rPr>
                      <a:t>Bread</a:t>
                    </a:r>
                  </a:p>
                </p:txBody>
              </p:sp>
              <p:sp>
                <p:nvSpPr>
                  <p:cNvPr id="13336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3024"/>
                    <a:ext cx="33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eaLnBrk="1" hangingPunct="1"/>
                    <a:r>
                      <a:rPr lang="en-US" sz="2000" b="1">
                        <a:latin typeface="Agency FB" pitchFamily="34" charset="0"/>
                      </a:rPr>
                      <a:t>Milk</a:t>
                    </a:r>
                  </a:p>
                </p:txBody>
              </p:sp>
            </p:grpSp>
          </p:grpSp>
          <p:sp>
            <p:nvSpPr>
              <p:cNvPr id="13323" name="Text Box 11"/>
              <p:cNvSpPr txBox="1">
                <a:spLocks noChangeArrowheads="1"/>
              </p:cNvSpPr>
              <p:nvPr/>
            </p:nvSpPr>
            <p:spPr bwMode="auto">
              <a:xfrm>
                <a:off x="2880" y="3024"/>
                <a:ext cx="3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sz="2000" b="1">
                    <a:latin typeface="Agency FB" pitchFamily="34" charset="0"/>
                  </a:rPr>
                  <a:t>Eat</a:t>
                </a:r>
              </a:p>
            </p:txBody>
          </p:sp>
        </p:grpSp>
        <p:grpSp>
          <p:nvGrpSpPr>
            <p:cNvPr id="9" name="Group 61"/>
            <p:cNvGrpSpPr>
              <a:grpSpLocks/>
            </p:cNvGrpSpPr>
            <p:nvPr/>
          </p:nvGrpSpPr>
          <p:grpSpPr bwMode="auto">
            <a:xfrm>
              <a:off x="3456" y="2496"/>
              <a:ext cx="528" cy="384"/>
              <a:chOff x="3456" y="2496"/>
              <a:chExt cx="528" cy="384"/>
            </a:xfrm>
          </p:grpSpPr>
          <p:sp>
            <p:nvSpPr>
              <p:cNvPr id="13343" name="Oval 31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8" name="Text Box 36"/>
              <p:cNvSpPr txBox="1">
                <a:spLocks noChangeArrowheads="1"/>
              </p:cNvSpPr>
              <p:nvPr/>
            </p:nvSpPr>
            <p:spPr bwMode="auto">
              <a:xfrm>
                <a:off x="3456" y="2544"/>
                <a:ext cx="5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b="1"/>
                  <a:t>c</a:t>
                </a:r>
                <a:r>
                  <a:rPr lang="en-US" b="1" baseline="-25000"/>
                  <a:t>1</a:t>
                </a:r>
                <a:r>
                  <a:rPr lang="en-US" sz="2000" b="1">
                    <a:latin typeface="Agency FB" pitchFamily="34" charset="0"/>
                  </a:rPr>
                  <a:t>=2</a:t>
                </a:r>
              </a:p>
            </p:txBody>
          </p:sp>
        </p:grp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 flipH="1">
              <a:off x="2592" y="2688"/>
              <a:ext cx="96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60" name="Line 48"/>
            <p:cNvSpPr>
              <a:spLocks noChangeShapeType="1"/>
            </p:cNvSpPr>
            <p:nvPr/>
          </p:nvSpPr>
          <p:spPr bwMode="auto">
            <a:xfrm flipH="1">
              <a:off x="3120" y="2832"/>
              <a:ext cx="48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61" name="Line 49"/>
            <p:cNvSpPr>
              <a:spLocks noChangeShapeType="1"/>
            </p:cNvSpPr>
            <p:nvPr/>
          </p:nvSpPr>
          <p:spPr bwMode="auto">
            <a:xfrm>
              <a:off x="3936" y="2736"/>
              <a:ext cx="672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 flipH="1">
              <a:off x="3552" y="2880"/>
              <a:ext cx="14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>
              <a:off x="3888" y="2784"/>
              <a:ext cx="144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64"/>
          <p:cNvGrpSpPr>
            <a:grpSpLocks/>
          </p:cNvGrpSpPr>
          <p:nvPr/>
        </p:nvGrpSpPr>
        <p:grpSpPr bwMode="auto">
          <a:xfrm>
            <a:off x="7458075" y="3581401"/>
            <a:ext cx="2571750" cy="1906588"/>
            <a:chOff x="4176" y="2256"/>
            <a:chExt cx="1440" cy="1201"/>
          </a:xfrm>
        </p:grpSpPr>
        <p:grpSp>
          <p:nvGrpSpPr>
            <p:cNvPr id="11" name="Group 63"/>
            <p:cNvGrpSpPr>
              <a:grpSpLocks/>
            </p:cNvGrpSpPr>
            <p:nvPr/>
          </p:nvGrpSpPr>
          <p:grpSpPr bwMode="auto">
            <a:xfrm>
              <a:off x="5184" y="2496"/>
              <a:ext cx="432" cy="384"/>
              <a:chOff x="5184" y="2496"/>
              <a:chExt cx="432" cy="384"/>
            </a:xfrm>
          </p:grpSpPr>
          <p:sp>
            <p:nvSpPr>
              <p:cNvPr id="13346" name="Oval 34"/>
              <p:cNvSpPr>
                <a:spLocks noChangeArrowheads="1"/>
              </p:cNvSpPr>
              <p:nvPr/>
            </p:nvSpPr>
            <p:spPr bwMode="auto">
              <a:xfrm>
                <a:off x="5184" y="249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9" name="Text Box 37"/>
              <p:cNvSpPr txBox="1">
                <a:spLocks noChangeArrowheads="1"/>
              </p:cNvSpPr>
              <p:nvPr/>
            </p:nvSpPr>
            <p:spPr bwMode="auto">
              <a:xfrm>
                <a:off x="5184" y="254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sz="2000" b="1">
                    <a:latin typeface="Agency FB" pitchFamily="34" charset="0"/>
                  </a:rPr>
                  <a:t>c</a:t>
                </a:r>
                <a:r>
                  <a:rPr lang="en-US" sz="2000" b="1" baseline="-25000">
                    <a:latin typeface="Agency FB" pitchFamily="34" charset="0"/>
                  </a:rPr>
                  <a:t>d</a:t>
                </a:r>
                <a:r>
                  <a:rPr lang="en-US" sz="2000" b="1">
                    <a:latin typeface="Agency FB" pitchFamily="34" charset="0"/>
                  </a:rPr>
                  <a:t>=D</a:t>
                </a:r>
              </a:p>
            </p:txBody>
          </p:sp>
        </p:grpSp>
        <p:sp>
          <p:nvSpPr>
            <p:cNvPr id="13366" name="Text Box 54"/>
            <p:cNvSpPr txBox="1">
              <a:spLocks noChangeArrowheads="1"/>
            </p:cNvSpPr>
            <p:nvPr/>
          </p:nvSpPr>
          <p:spPr bwMode="auto">
            <a:xfrm>
              <a:off x="4176" y="2256"/>
              <a:ext cx="76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4400" b="1"/>
                <a:t>. . . </a:t>
              </a:r>
            </a:p>
          </p:txBody>
        </p:sp>
        <p:sp>
          <p:nvSpPr>
            <p:cNvPr id="13367" name="Text Box 55"/>
            <p:cNvSpPr txBox="1">
              <a:spLocks noChangeArrowheads="1"/>
            </p:cNvSpPr>
            <p:nvPr/>
          </p:nvSpPr>
          <p:spPr bwMode="auto">
            <a:xfrm rot="16200000">
              <a:off x="4896" y="2857"/>
              <a:ext cx="768" cy="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4400" b="1"/>
                <a:t>. . 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121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304800"/>
            <a:ext cx="98298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Naive Bayes Classifiers to Classify Text: Basic method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905003"/>
            <a:ext cx="9086850" cy="606425"/>
          </a:xfrm>
        </p:spPr>
        <p:txBody>
          <a:bodyPr/>
          <a:lstStyle/>
          <a:p>
            <a:r>
              <a:rPr lang="en-US" sz="2000" dirty="0"/>
              <a:t>Attributes are text positions, values are words.</a:t>
            </a:r>
            <a:endParaRPr lang="en-US" dirty="0"/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514350" y="4343400"/>
            <a:ext cx="92011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5425" indent="-225425">
              <a:lnSpc>
                <a:spcPct val="95000"/>
              </a:lnSpc>
              <a:spcBef>
                <a:spcPct val="50000"/>
              </a:spcBef>
              <a:buClr>
                <a:srgbClr val="990000"/>
              </a:buClr>
              <a:buSzPct val="110000"/>
              <a:buFontTx/>
              <a:buChar char="•"/>
            </a:pPr>
            <a:r>
              <a:rPr lang="en-US" sz="2000" dirty="0">
                <a:latin typeface="Georgia" pitchFamily="18" charset="0"/>
              </a:rPr>
              <a:t>Still too many possibilities</a:t>
            </a:r>
          </a:p>
          <a:p>
            <a:pPr marL="225425" indent="-225425">
              <a:lnSpc>
                <a:spcPct val="95000"/>
              </a:lnSpc>
              <a:spcBef>
                <a:spcPct val="50000"/>
              </a:spcBef>
              <a:buClr>
                <a:srgbClr val="990000"/>
              </a:buClr>
              <a:buSzPct val="110000"/>
              <a:buFontTx/>
              <a:buChar char="•"/>
            </a:pPr>
            <a:r>
              <a:rPr lang="en-US" sz="2000" dirty="0">
                <a:latin typeface="Georgia" pitchFamily="18" charset="0"/>
              </a:rPr>
              <a:t>Assume that classification is </a:t>
            </a:r>
            <a:r>
              <a:rPr lang="en-US" sz="2000" i="1" dirty="0">
                <a:latin typeface="Georgia" pitchFamily="18" charset="0"/>
              </a:rPr>
              <a:t>independent</a:t>
            </a:r>
            <a:r>
              <a:rPr lang="en-US" sz="2000" dirty="0">
                <a:latin typeface="Georgia" pitchFamily="18" charset="0"/>
              </a:rPr>
              <a:t> of the positions of the words</a:t>
            </a:r>
          </a:p>
          <a:p>
            <a:pPr marL="561975" lvl="1" indent="-222250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FontTx/>
              <a:buChar char="–"/>
            </a:pPr>
            <a:r>
              <a:rPr lang="en-US" sz="2000" dirty="0">
                <a:latin typeface="Georgia" pitchFamily="18" charset="0"/>
              </a:rPr>
              <a:t>Use same parameters for each </a:t>
            </a:r>
            <a:r>
              <a:rPr lang="en-US" sz="2000" dirty="0" smtClean="0">
                <a:latin typeface="Georgia" pitchFamily="18" charset="0"/>
              </a:rPr>
              <a:t>position</a:t>
            </a:r>
          </a:p>
          <a:p>
            <a:pPr marL="561975" lvl="1" indent="-222250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FontTx/>
              <a:buChar char="–"/>
            </a:pPr>
            <a:r>
              <a:rPr lang="en-US" sz="2000" b="1" dirty="0" smtClean="0">
                <a:solidFill>
                  <a:srgbClr val="C00000"/>
                </a:solidFill>
                <a:latin typeface="Georgia" pitchFamily="18" charset="0"/>
              </a:rPr>
              <a:t>Bag of words model</a:t>
            </a:r>
            <a:endParaRPr lang="en-US" sz="2000" b="1" dirty="0">
              <a:solidFill>
                <a:srgbClr val="C00000"/>
              </a:solidFill>
              <a:latin typeface="Georgia" pitchFamily="18" charset="0"/>
            </a:endParaRPr>
          </a:p>
        </p:txBody>
      </p:sp>
      <p:graphicFrame>
        <p:nvGraphicFramePr>
          <p:cNvPr id="937989" name="Object 5"/>
          <p:cNvGraphicFramePr>
            <a:graphicFrameLocks noChangeAspect="1"/>
          </p:cNvGraphicFramePr>
          <p:nvPr/>
        </p:nvGraphicFramePr>
        <p:xfrm>
          <a:off x="1060847" y="2514600"/>
          <a:ext cx="8751094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3" imgW="3377880" imgH="711000" progId="Equation.3">
                  <p:embed/>
                </p:oleObj>
              </mc:Choice>
              <mc:Fallback>
                <p:oleObj name="Equation" r:id="rId3" imgW="33778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847" y="2514600"/>
                        <a:ext cx="8751094" cy="163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5772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7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7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8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Estimating probabilities</a:t>
            </a:r>
            <a:endParaRPr lang="en-US" dirty="0"/>
          </a:p>
        </p:txBody>
      </p:sp>
      <p:sp>
        <p:nvSpPr>
          <p:cNvPr id="126771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  <a:buClrTx/>
            </a:pPr>
            <a:r>
              <a:rPr lang="en-US" sz="1600" dirty="0">
                <a:solidFill>
                  <a:srgbClr val="193693"/>
                </a:solidFill>
              </a:rPr>
              <a:t>When </a:t>
            </a:r>
            <a:r>
              <a:rPr lang="en-US" sz="1600" dirty="0" err="1">
                <a:solidFill>
                  <a:srgbClr val="193693"/>
                </a:solidFill>
              </a:rPr>
              <a:t>Nc</a:t>
            </a:r>
            <a:r>
              <a:rPr lang="en-US" sz="1600" dirty="0">
                <a:solidFill>
                  <a:srgbClr val="193693"/>
                </a:solidFill>
              </a:rPr>
              <a:t> is small, however, such approach provides poor estimation. To avoid this difficulty, we can adopt the</a:t>
            </a:r>
            <a:r>
              <a:rPr lang="en-US" sz="1600" b="1" dirty="0">
                <a:solidFill>
                  <a:srgbClr val="193693"/>
                </a:solidFill>
              </a:rPr>
              <a:t> m-estimate</a:t>
            </a:r>
            <a:r>
              <a:rPr lang="en-US" sz="1600" dirty="0">
                <a:solidFill>
                  <a:srgbClr val="193693"/>
                </a:solidFill>
              </a:rPr>
              <a:t> of </a:t>
            </a:r>
            <a:r>
              <a:rPr lang="en-US" sz="1600" dirty="0" smtClean="0">
                <a:solidFill>
                  <a:srgbClr val="193693"/>
                </a:solidFill>
              </a:rPr>
              <a:t>probability</a:t>
            </a:r>
            <a:endParaRPr lang="en-US" sz="1400" dirty="0" smtClean="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en-US" sz="1400" dirty="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en-US" sz="1400" dirty="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en-US" sz="1400" dirty="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en-US" sz="1400" dirty="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en-US" sz="1400" dirty="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en-US" sz="1400" dirty="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en-US" sz="1400" dirty="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en-US" sz="1400" dirty="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en-US" sz="1400" dirty="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en-US" sz="1400" dirty="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en-US" sz="1400" dirty="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en-US" sz="1400" dirty="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en-US" sz="1400" dirty="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en-US" sz="1400" dirty="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en-US" sz="1400" dirty="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en-US" sz="1400" dirty="0">
              <a:solidFill>
                <a:srgbClr val="193693"/>
              </a:solidFill>
            </a:endParaRPr>
          </a:p>
          <a:p>
            <a:endParaRPr lang="en-US" sz="2000" dirty="0"/>
          </a:p>
        </p:txBody>
      </p:sp>
      <p:sp>
        <p:nvSpPr>
          <p:cNvPr id="1267716" name="Text Box 4"/>
          <p:cNvSpPr txBox="1">
            <a:spLocks noChangeArrowheads="1"/>
          </p:cNvSpPr>
          <p:nvPr/>
        </p:nvSpPr>
        <p:spPr bwMode="auto">
          <a:xfrm>
            <a:off x="1151930" y="16398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267717" name="Object 5"/>
          <p:cNvGraphicFramePr>
            <a:graphicFrameLocks noChangeAspect="1"/>
          </p:cNvGraphicFramePr>
          <p:nvPr/>
        </p:nvGraphicFramePr>
        <p:xfrm>
          <a:off x="3929063" y="2339975"/>
          <a:ext cx="1362671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3" imgW="609480" imgH="393480" progId="Equation.3">
                  <p:embed/>
                </p:oleObj>
              </mc:Choice>
              <mc:Fallback>
                <p:oleObj name="Equation" r:id="rId3" imgW="609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2339975"/>
                        <a:ext cx="1362671" cy="784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7718" name="Text Box 6"/>
          <p:cNvSpPr txBox="1">
            <a:spLocks noChangeArrowheads="1"/>
          </p:cNvSpPr>
          <p:nvPr/>
        </p:nvSpPr>
        <p:spPr bwMode="auto">
          <a:xfrm>
            <a:off x="800100" y="3252787"/>
            <a:ext cx="89916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/>
              <a:t>where P is the prior estimate of the probability we wish to estimate, m is a constant called the equivalent sample size.</a:t>
            </a:r>
          </a:p>
          <a:p>
            <a:endParaRPr lang="en-US" sz="1600" dirty="0"/>
          </a:p>
          <a:p>
            <a:r>
              <a:rPr lang="en-US" sz="1600" dirty="0"/>
              <a:t>A typical method for choosing P in the absence of other information is to assume uniform priors: If an attribute has k possible values we set P=1/K.</a:t>
            </a:r>
          </a:p>
          <a:p>
            <a:endParaRPr lang="en-US" sz="1600" dirty="0"/>
          </a:p>
          <a:p>
            <a:r>
              <a:rPr lang="en-US" sz="1600" dirty="0"/>
              <a:t>For example, P( wind =strong | play tennis=no), we note wind has two possible values, so uniform priors means P = ½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8654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ChangeArrowheads="1"/>
          </p:cNvSpPr>
          <p:nvPr/>
        </p:nvSpPr>
        <p:spPr bwMode="auto">
          <a:xfrm>
            <a:off x="190500" y="4191000"/>
            <a:ext cx="92011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08050" lvl="2" indent="-231775">
              <a:lnSpc>
                <a:spcPct val="70000"/>
              </a:lnSpc>
              <a:spcBef>
                <a:spcPct val="15000"/>
              </a:spcBef>
              <a:buClr>
                <a:schemeClr val="tx2"/>
              </a:buClr>
              <a:buSzPct val="70000"/>
              <a:buFontTx/>
              <a:buChar char="•"/>
            </a:pPr>
            <a:r>
              <a:rPr lang="en-US" sz="2000" i="1" dirty="0" err="1">
                <a:latin typeface="Times New Roman" pitchFamily="18" charset="0"/>
              </a:rPr>
              <a:t>Text</a:t>
            </a:r>
            <a:r>
              <a:rPr lang="en-US" sz="2000" i="1" baseline="-25000" dirty="0" err="1">
                <a:latin typeface="Times New Roman" pitchFamily="18" charset="0"/>
              </a:rPr>
              <a:t>j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2000" dirty="0">
                <a:latin typeface="Georgia" pitchFamily="18" charset="0"/>
                <a:sym typeface="Symbol" pitchFamily="18" charset="2"/>
              </a:rPr>
              <a:t>single document containing all </a:t>
            </a:r>
            <a:r>
              <a:rPr lang="en-US" sz="2000" i="1" dirty="0" err="1">
                <a:latin typeface="Times New Roman" pitchFamily="18" charset="0"/>
              </a:rPr>
              <a:t>docs</a:t>
            </a:r>
            <a:r>
              <a:rPr lang="en-US" sz="2000" i="1" baseline="-25000" dirty="0" err="1">
                <a:latin typeface="Times New Roman" pitchFamily="18" charset="0"/>
              </a:rPr>
              <a:t>j</a:t>
            </a:r>
            <a:endParaRPr lang="en-US" sz="2000" i="1" dirty="0">
              <a:latin typeface="Georgia" pitchFamily="18" charset="0"/>
            </a:endParaRPr>
          </a:p>
          <a:p>
            <a:pPr marL="908050" lvl="2" indent="-231775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80000"/>
              <a:buFontTx/>
              <a:buChar char="•"/>
            </a:pPr>
            <a:r>
              <a:rPr lang="en-US" sz="2000" dirty="0">
                <a:latin typeface="Georgia" pitchFamily="18" charset="0"/>
              </a:rPr>
              <a:t>for each word </a:t>
            </a:r>
            <a:r>
              <a:rPr lang="en-US" sz="2000" i="1" dirty="0" err="1">
                <a:latin typeface="Times New Roman" pitchFamily="18" charset="0"/>
              </a:rPr>
              <a:t>x</a:t>
            </a:r>
            <a:r>
              <a:rPr lang="en-US" sz="2000" i="1" baseline="-25000" dirty="0" err="1">
                <a:latin typeface="Times New Roman" pitchFamily="18" charset="0"/>
              </a:rPr>
              <a:t>k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dirty="0">
                <a:latin typeface="Georgia" pitchFamily="18" charset="0"/>
              </a:rPr>
              <a:t>in </a:t>
            </a:r>
            <a:r>
              <a:rPr lang="en-US" sz="2000" i="1" dirty="0">
                <a:latin typeface="Times New Roman" pitchFamily="18" charset="0"/>
              </a:rPr>
              <a:t>Vocabulary</a:t>
            </a:r>
          </a:p>
          <a:p>
            <a:pPr marL="1247775" lvl="3" indent="-225425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FontTx/>
              <a:buChar char="-"/>
            </a:pPr>
            <a:r>
              <a:rPr lang="en-US" sz="2400" i="1" dirty="0" err="1">
                <a:latin typeface="Times New Roman" pitchFamily="18" charset="0"/>
              </a:rPr>
              <a:t>n</a:t>
            </a:r>
            <a:r>
              <a:rPr lang="en-US" sz="2400" i="1" baseline="-25000" dirty="0" err="1">
                <a:latin typeface="Times New Roman" pitchFamily="18" charset="0"/>
              </a:rPr>
              <a:t>k</a:t>
            </a:r>
            <a:r>
              <a:rPr lang="en-US" sz="2400" i="1" dirty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2400" dirty="0">
                <a:latin typeface="Georgia" pitchFamily="18" charset="0"/>
                <a:sym typeface="Symbol" pitchFamily="18" charset="2"/>
              </a:rPr>
              <a:t>number of occurrences of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i="1" dirty="0" err="1">
                <a:latin typeface="Times New Roman" pitchFamily="18" charset="0"/>
              </a:rPr>
              <a:t>x</a:t>
            </a:r>
            <a:r>
              <a:rPr lang="en-US" sz="2400" i="1" baseline="-25000" dirty="0" err="1">
                <a:latin typeface="Times New Roman" pitchFamily="18" charset="0"/>
              </a:rPr>
              <a:t>k</a:t>
            </a:r>
            <a:r>
              <a:rPr lang="en-US" sz="2400" i="1" dirty="0">
                <a:latin typeface="Times New Roman" pitchFamily="18" charset="0"/>
              </a:rPr>
              <a:t> </a:t>
            </a:r>
            <a:r>
              <a:rPr lang="en-US" sz="2400" dirty="0">
                <a:latin typeface="Georgia" pitchFamily="18" charset="0"/>
              </a:rPr>
              <a:t>in </a:t>
            </a:r>
            <a:r>
              <a:rPr lang="en-US" sz="2400" i="1" dirty="0" err="1">
                <a:latin typeface="Times New Roman" pitchFamily="18" charset="0"/>
              </a:rPr>
              <a:t>Text</a:t>
            </a:r>
            <a:r>
              <a:rPr lang="en-US" sz="2400" i="1" baseline="-25000" dirty="0" err="1">
                <a:latin typeface="Times New Roman" pitchFamily="18" charset="0"/>
              </a:rPr>
              <a:t>j</a:t>
            </a:r>
            <a:endParaRPr lang="en-US" sz="2400" i="1" baseline="-25000" dirty="0">
              <a:latin typeface="Times New Roman" pitchFamily="18" charset="0"/>
            </a:endParaRPr>
          </a:p>
          <a:p>
            <a:pPr marL="1247775" lvl="3" indent="-225425">
              <a:lnSpc>
                <a:spcPct val="240000"/>
              </a:lnSpc>
              <a:spcBef>
                <a:spcPct val="15000"/>
              </a:spcBef>
              <a:buClr>
                <a:schemeClr val="tx2"/>
              </a:buClr>
              <a:buSzPct val="100000"/>
              <a:buFontTx/>
              <a:buChar char="-"/>
            </a:pPr>
            <a:r>
              <a:rPr lang="en-US" sz="2400" i="1" baseline="-25000" dirty="0">
                <a:latin typeface="Times New Roman" pitchFamily="18" charset="0"/>
              </a:rPr>
              <a:t> 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probabilities</a:t>
            </a:r>
            <a:endParaRPr lang="en-US" dirty="0"/>
          </a:p>
        </p:txBody>
      </p:sp>
      <p:sp>
        <p:nvSpPr>
          <p:cNvPr id="939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8625" y="1295402"/>
            <a:ext cx="9086850" cy="2519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From training corpus, extract </a:t>
            </a:r>
            <a:r>
              <a:rPr lang="en-US" sz="2000" i="1" dirty="0">
                <a:latin typeface="Times New Roman" pitchFamily="18" charset="0"/>
              </a:rPr>
              <a:t>Vocabulary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Calculate required </a:t>
            </a:r>
            <a:r>
              <a:rPr lang="en-US" sz="2000" i="1" dirty="0">
                <a:latin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 err="1">
                <a:latin typeface="Times New Roman" pitchFamily="18" charset="0"/>
              </a:rPr>
              <a:t>c</a:t>
            </a:r>
            <a:r>
              <a:rPr lang="en-US" sz="2000" i="1" baseline="-25000" dirty="0" err="1">
                <a:latin typeface="Times New Roman" pitchFamily="18" charset="0"/>
              </a:rPr>
              <a:t>j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dirty="0"/>
              <a:t>and </a:t>
            </a:r>
            <a:r>
              <a:rPr lang="en-US" sz="2000" i="1" dirty="0">
                <a:latin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 err="1">
                <a:latin typeface="Times New Roman" pitchFamily="18" charset="0"/>
              </a:rPr>
              <a:t>x</a:t>
            </a:r>
            <a:r>
              <a:rPr lang="en-US" sz="2000" i="1" baseline="-25000" dirty="0" err="1">
                <a:latin typeface="Times New Roman" pitchFamily="18" charset="0"/>
              </a:rPr>
              <a:t>k</a:t>
            </a:r>
            <a:r>
              <a:rPr lang="en-US" sz="2000" i="1" dirty="0">
                <a:latin typeface="Times New Roman" pitchFamily="18" charset="0"/>
              </a:rPr>
              <a:t> | </a:t>
            </a:r>
            <a:r>
              <a:rPr lang="en-US" sz="2000" i="1" dirty="0" err="1">
                <a:latin typeface="Times New Roman" pitchFamily="18" charset="0"/>
              </a:rPr>
              <a:t>c</a:t>
            </a:r>
            <a:r>
              <a:rPr lang="en-US" sz="2000" i="1" baseline="-25000" dirty="0" err="1">
                <a:latin typeface="Times New Roman" pitchFamily="18" charset="0"/>
              </a:rPr>
              <a:t>j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dirty="0"/>
              <a:t>terms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For each </a:t>
            </a:r>
            <a:r>
              <a:rPr lang="en-US" sz="1800" i="1" dirty="0" err="1">
                <a:latin typeface="Times New Roman" pitchFamily="18" charset="0"/>
              </a:rPr>
              <a:t>c</a:t>
            </a:r>
            <a:r>
              <a:rPr lang="en-US" sz="1800" i="1" baseline="-25000" dirty="0" err="1">
                <a:latin typeface="Times New Roman" pitchFamily="18" charset="0"/>
              </a:rPr>
              <a:t>j</a:t>
            </a:r>
            <a:r>
              <a:rPr lang="en-US" sz="1800" i="1" baseline="-25000" dirty="0">
                <a:latin typeface="Times New Roman" pitchFamily="18" charset="0"/>
              </a:rPr>
              <a:t> </a:t>
            </a:r>
            <a:r>
              <a:rPr lang="en-US" sz="1800" dirty="0"/>
              <a:t>in </a:t>
            </a:r>
            <a:r>
              <a:rPr lang="en-US" sz="1800" i="1" dirty="0">
                <a:latin typeface="Times New Roman" pitchFamily="18" charset="0"/>
              </a:rPr>
              <a:t>C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/>
              <a:t>do</a:t>
            </a:r>
          </a:p>
          <a:p>
            <a:pPr lvl="2">
              <a:lnSpc>
                <a:spcPct val="90000"/>
              </a:lnSpc>
            </a:pPr>
            <a:r>
              <a:rPr lang="en-US" i="1" dirty="0" err="1">
                <a:latin typeface="Times New Roman" pitchFamily="18" charset="0"/>
              </a:rPr>
              <a:t>docs</a:t>
            </a:r>
            <a:r>
              <a:rPr lang="en-US" i="1" baseline="-25000" dirty="0" err="1">
                <a:latin typeface="Times New Roman" pitchFamily="18" charset="0"/>
              </a:rPr>
              <a:t>j</a:t>
            </a:r>
            <a:r>
              <a:rPr lang="en-US" i="1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subset of documents for which the target class is </a:t>
            </a:r>
            <a:r>
              <a:rPr lang="en-US" i="1" dirty="0" err="1">
                <a:latin typeface="Times New Roman" pitchFamily="18" charset="0"/>
              </a:rPr>
              <a:t>c</a:t>
            </a:r>
            <a:r>
              <a:rPr lang="en-US" i="1" baseline="-25000" dirty="0" err="1">
                <a:latin typeface="Times New Roman" pitchFamily="18" charset="0"/>
              </a:rPr>
              <a:t>j</a:t>
            </a:r>
            <a:endParaRPr lang="en-US" i="1" baseline="-25000" dirty="0">
              <a:latin typeface="Times New Roman" pitchFamily="18" charset="0"/>
            </a:endParaRPr>
          </a:p>
          <a:p>
            <a:pPr lvl="2">
              <a:lnSpc>
                <a:spcPct val="280000"/>
              </a:lnSpc>
            </a:pPr>
            <a:r>
              <a:rPr lang="en-US" i="1" baseline="-25000" dirty="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939013" name="Object 5"/>
          <p:cNvGraphicFramePr>
            <a:graphicFrameLocks noChangeAspect="1"/>
          </p:cNvGraphicFramePr>
          <p:nvPr/>
        </p:nvGraphicFramePr>
        <p:xfrm>
          <a:off x="1562101" y="5334000"/>
          <a:ext cx="304323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3" imgW="1854000" imgH="419040" progId="Equation.3">
                  <p:embed/>
                </p:oleObj>
              </mc:Choice>
              <mc:Fallback>
                <p:oleObj name="Equation" r:id="rId3" imgW="1854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1" y="5334000"/>
                        <a:ext cx="3043238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9014" name="Object 6"/>
          <p:cNvGraphicFramePr>
            <a:graphicFrameLocks noChangeAspect="1"/>
          </p:cNvGraphicFramePr>
          <p:nvPr/>
        </p:nvGraphicFramePr>
        <p:xfrm>
          <a:off x="1790700" y="3200400"/>
          <a:ext cx="30861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5" imgW="1790640" imgH="444240" progId="Equation.3">
                  <p:embed/>
                </p:oleObj>
              </mc:Choice>
              <mc:Fallback>
                <p:oleObj name="Equation" r:id="rId5" imgW="17906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3200400"/>
                        <a:ext cx="30861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8664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NB: </a:t>
            </a:r>
            <a:r>
              <a:rPr lang="en-US" dirty="0"/>
              <a:t>Classifying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885950"/>
            <a:ext cx="9601200" cy="1924050"/>
          </a:xfrm>
        </p:spPr>
        <p:txBody>
          <a:bodyPr/>
          <a:lstStyle/>
          <a:p>
            <a:pPr>
              <a:buFontTx/>
              <a:buNone/>
            </a:pPr>
            <a:endParaRPr lang="en-US" sz="2000" i="1"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/>
              <a:t>Return </a:t>
            </a:r>
            <a:r>
              <a:rPr lang="en-US" sz="2000" i="1">
                <a:latin typeface="Times New Roman" pitchFamily="18" charset="0"/>
              </a:rPr>
              <a:t>c</a:t>
            </a:r>
            <a:r>
              <a:rPr lang="en-US" sz="2000" i="1" baseline="-25000">
                <a:latin typeface="Times New Roman" pitchFamily="18" charset="0"/>
              </a:rPr>
              <a:t>NB</a:t>
            </a:r>
            <a:r>
              <a:rPr lang="en-US" sz="2000"/>
              <a:t>, where</a:t>
            </a:r>
            <a:r>
              <a:rPr lang="en-US" sz="2000">
                <a:latin typeface="Times New Roman" pitchFamily="18" charset="0"/>
              </a:rPr>
              <a:t> </a:t>
            </a:r>
            <a:endParaRPr lang="en-US" sz="2000" i="1">
              <a:latin typeface="Times New Roman" pitchFamily="18" charset="0"/>
            </a:endParaRPr>
          </a:p>
        </p:txBody>
      </p:sp>
      <p:graphicFrame>
        <p:nvGraphicFramePr>
          <p:cNvPr id="940036" name="Object 4"/>
          <p:cNvGraphicFramePr>
            <a:graphicFrameLocks noChangeAspect="1"/>
          </p:cNvGraphicFramePr>
          <p:nvPr/>
        </p:nvGraphicFramePr>
        <p:xfrm>
          <a:off x="1980607" y="4249741"/>
          <a:ext cx="6238279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3" imgW="1968480" imgH="368280" progId="Equation.3">
                  <p:embed/>
                </p:oleObj>
              </mc:Choice>
              <mc:Fallback>
                <p:oleObj name="Equation" r:id="rId3" imgW="19684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607" y="4249741"/>
                        <a:ext cx="6238279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1540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2" charset="-128"/>
              </a:rPr>
              <a:t>The Problem of Underflow 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447802"/>
            <a:ext cx="98298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000" dirty="0" smtClean="0">
                <a:ea typeface="ＭＳ Ｐゴシック" pitchFamily="-112" charset="-128"/>
              </a:rPr>
              <a:t>Multiplying lots of probabilities, which are between 0 and 1 by definition, can result in floating-point underflow.</a:t>
            </a:r>
          </a:p>
          <a:p>
            <a:pPr eaLnBrk="1" hangingPunct="1"/>
            <a:endParaRPr lang="en-US" sz="2000" dirty="0" smtClean="0">
              <a:ea typeface="ＭＳ Ｐゴシック" pitchFamily="-112" charset="-128"/>
            </a:endParaRPr>
          </a:p>
          <a:p>
            <a:pPr eaLnBrk="1" hangingPunct="1"/>
            <a:r>
              <a:rPr lang="en-US" sz="2000" dirty="0" smtClean="0">
                <a:ea typeface="ＭＳ Ｐゴシック" pitchFamily="-112" charset="-128"/>
              </a:rPr>
              <a:t>Since log(</a:t>
            </a:r>
            <a:r>
              <a:rPr lang="en-US" sz="2000" i="1" dirty="0" err="1" smtClean="0">
                <a:ea typeface="ＭＳ Ｐゴシック" pitchFamily="-112" charset="-128"/>
              </a:rPr>
              <a:t>xy</a:t>
            </a:r>
            <a:r>
              <a:rPr lang="en-US" sz="2000" dirty="0" smtClean="0">
                <a:ea typeface="ＭＳ Ｐゴシック" pitchFamily="-112" charset="-128"/>
              </a:rPr>
              <a:t>) = log(</a:t>
            </a:r>
            <a:r>
              <a:rPr lang="en-US" sz="2000" i="1" dirty="0" smtClean="0">
                <a:ea typeface="ＭＳ Ｐゴシック" pitchFamily="-112" charset="-128"/>
              </a:rPr>
              <a:t>x</a:t>
            </a:r>
            <a:r>
              <a:rPr lang="en-US" sz="2000" dirty="0" smtClean="0">
                <a:ea typeface="ＭＳ Ｐゴシック" pitchFamily="-112" charset="-128"/>
              </a:rPr>
              <a:t>) + log(</a:t>
            </a:r>
            <a:r>
              <a:rPr lang="en-US" sz="2000" i="1" dirty="0" smtClean="0">
                <a:ea typeface="ＭＳ Ｐゴシック" pitchFamily="-112" charset="-128"/>
              </a:rPr>
              <a:t>y</a:t>
            </a:r>
            <a:r>
              <a:rPr lang="en-US" sz="2000" dirty="0" smtClean="0">
                <a:ea typeface="ＭＳ Ｐゴシック" pitchFamily="-112" charset="-128"/>
              </a:rPr>
              <a:t>), it is better to perform all computations by summing logs of probabilities rather than multiplying probabilities.</a:t>
            </a:r>
          </a:p>
          <a:p>
            <a:pPr eaLnBrk="1" hangingPunct="1"/>
            <a:endParaRPr lang="en-US" sz="2000" dirty="0" smtClean="0">
              <a:ea typeface="ＭＳ Ｐゴシック" pitchFamily="-112" charset="-128"/>
            </a:endParaRPr>
          </a:p>
          <a:p>
            <a:pPr eaLnBrk="1" hangingPunct="1"/>
            <a:r>
              <a:rPr lang="en-US" sz="2000" dirty="0" smtClean="0">
                <a:ea typeface="ＭＳ Ｐゴシック" pitchFamily="-112" charset="-128"/>
              </a:rPr>
              <a:t>Class with highest final un-normalized log probability score is still the most probable.</a:t>
            </a:r>
          </a:p>
          <a:p>
            <a:pPr eaLnBrk="1" hangingPunct="1"/>
            <a:endParaRPr lang="en-US" sz="2000" dirty="0" smtClean="0">
              <a:ea typeface="ＭＳ Ｐゴシック" pitchFamily="-112" charset="-128"/>
            </a:endParaRPr>
          </a:p>
          <a:p>
            <a:pPr eaLnBrk="1" hangingPunct="1"/>
            <a:endParaRPr lang="en-US" sz="2000" dirty="0" smtClean="0">
              <a:ea typeface="ＭＳ Ｐゴシック" pitchFamily="-112" charset="-128"/>
            </a:endParaRPr>
          </a:p>
          <a:p>
            <a:pPr eaLnBrk="1" hangingPunct="1"/>
            <a:endParaRPr lang="en-US" sz="2000" dirty="0" smtClean="0">
              <a:ea typeface="ＭＳ Ｐゴシック" pitchFamily="-112" charset="-128"/>
            </a:endParaRPr>
          </a:p>
          <a:p>
            <a:pPr eaLnBrk="1" hangingPunct="1"/>
            <a:endParaRPr lang="en-US" sz="2000" dirty="0" smtClean="0">
              <a:ea typeface="ＭＳ Ｐゴシック" pitchFamily="-112" charset="-128"/>
            </a:endParaRPr>
          </a:p>
          <a:p>
            <a:pPr eaLnBrk="1" hangingPunct="1"/>
            <a:endParaRPr lang="en-US" sz="2000" dirty="0" smtClean="0">
              <a:ea typeface="ＭＳ Ｐゴシック" pitchFamily="-112" charset="-128"/>
            </a:endParaRPr>
          </a:p>
          <a:p>
            <a:pPr eaLnBrk="1" hangingPunct="1"/>
            <a:r>
              <a:rPr lang="en-US" sz="2000" dirty="0" smtClean="0">
                <a:ea typeface="ＭＳ Ｐゴシック" pitchFamily="-112" charset="-128"/>
              </a:rPr>
              <a:t>Note that model is now just max of sum of weights…</a:t>
            </a: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557213" y="4132263"/>
          <a:ext cx="8932862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3" imgW="2819160" imgH="355320" progId="Equation.3">
                  <p:embed/>
                </p:oleObj>
              </mc:Choice>
              <mc:Fallback>
                <p:oleObj name="Equation" r:id="rId3" imgW="28191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4132263"/>
                        <a:ext cx="8932862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Box 4"/>
          <p:cNvSpPr txBox="1">
            <a:spLocks noChangeArrowheads="1"/>
          </p:cNvSpPr>
          <p:nvPr/>
        </p:nvSpPr>
        <p:spPr bwMode="auto">
          <a:xfrm>
            <a:off x="8572501" y="-33338"/>
            <a:ext cx="9941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>
                <a:solidFill>
                  <a:srgbClr val="FBFCFF"/>
                </a:solidFill>
              </a:rPr>
              <a:t>Sec.13.2</a:t>
            </a:r>
          </a:p>
        </p:txBody>
      </p:sp>
    </p:spTree>
    <p:extLst>
      <p:ext uri="{BB962C8B-B14F-4D97-AF65-F5344CB8AC3E}">
        <p14:creationId xmlns:p14="http://schemas.microsoft.com/office/powerpoint/2010/main" val="2603017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304801"/>
            <a:ext cx="9086850" cy="522965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ea typeface="ＭＳ Ｐゴシック" pitchFamily="-112" charset="-128"/>
              </a:rPr>
              <a:t>Feature Selection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287530"/>
            <a:ext cx="9086850" cy="4503670"/>
          </a:xfrm>
        </p:spPr>
        <p:txBody>
          <a:bodyPr lIns="90000" tIns="46800" rIns="90000" bIns="46800">
            <a:spAutoFit/>
          </a:bodyPr>
          <a:lstStyle/>
          <a:p>
            <a:pPr marL="334963" indent="-334963" eaLnBrk="1" hangingPunct="1">
              <a:lnSpc>
                <a:spcPct val="8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>
                <a:ea typeface="ＭＳ Ｐゴシック" pitchFamily="-112" charset="-128"/>
              </a:rPr>
              <a:t>Text collections have a large number of features</a:t>
            </a:r>
          </a:p>
          <a:p>
            <a:pPr marL="735013" lvl="1" indent="-277813" eaLnBrk="1" hangingPunct="1">
              <a:lnSpc>
                <a:spcPct val="8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>
                <a:ea typeface="ＭＳ Ｐゴシック" pitchFamily="-112" charset="-128"/>
              </a:rPr>
              <a:t>10,000 – 1,000,000 unique words … and more</a:t>
            </a:r>
          </a:p>
          <a:p>
            <a:pPr marL="735013" lvl="1" indent="-277813" eaLnBrk="1" hangingPunct="1">
              <a:lnSpc>
                <a:spcPct val="8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000" dirty="0" smtClean="0">
              <a:ea typeface="ＭＳ Ｐゴシック" pitchFamily="-112" charset="-128"/>
            </a:endParaRPr>
          </a:p>
          <a:p>
            <a:pPr marL="334963" indent="-334963" eaLnBrk="1" hangingPunct="1">
              <a:lnSpc>
                <a:spcPct val="8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>
                <a:ea typeface="ＭＳ Ｐゴシック" pitchFamily="-112" charset="-128"/>
              </a:rPr>
              <a:t>May make using a particular classifier infeasible</a:t>
            </a:r>
          </a:p>
          <a:p>
            <a:pPr marL="735013" lvl="1" indent="-277813" eaLnBrk="1" hangingPunct="1">
              <a:lnSpc>
                <a:spcPct val="8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>
                <a:ea typeface="ＭＳ Ｐゴシック" pitchFamily="-112" charset="-128"/>
              </a:rPr>
              <a:t>Some classifiers can’t deal with 100,000 of features</a:t>
            </a:r>
          </a:p>
          <a:p>
            <a:pPr marL="735013" lvl="1" indent="-277813" eaLnBrk="1" hangingPunct="1">
              <a:lnSpc>
                <a:spcPct val="8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000" dirty="0" smtClean="0">
              <a:ea typeface="ＭＳ Ｐゴシック" pitchFamily="-112" charset="-128"/>
            </a:endParaRPr>
          </a:p>
          <a:p>
            <a:pPr marL="334963" indent="-334963" eaLnBrk="1" hangingPunct="1">
              <a:lnSpc>
                <a:spcPct val="8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>
                <a:ea typeface="ＭＳ Ｐゴシック" pitchFamily="-112" charset="-128"/>
              </a:rPr>
              <a:t>Feature selection reduces training time</a:t>
            </a:r>
          </a:p>
          <a:p>
            <a:pPr marL="735013" lvl="1" indent="-277813" eaLnBrk="1" hangingPunct="1">
              <a:lnSpc>
                <a:spcPct val="8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>
                <a:ea typeface="ＭＳ Ｐゴシック" pitchFamily="-112" charset="-128"/>
              </a:rPr>
              <a:t>Training time for some methods is quadratic or worse in the number of features </a:t>
            </a:r>
          </a:p>
          <a:p>
            <a:pPr marL="735013" lvl="1" indent="-277813" eaLnBrk="1" hangingPunct="1">
              <a:lnSpc>
                <a:spcPct val="8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000" dirty="0" smtClean="0">
              <a:ea typeface="ＭＳ Ｐゴシック" pitchFamily="-112" charset="-128"/>
            </a:endParaRPr>
          </a:p>
          <a:p>
            <a:pPr marL="334963" indent="-334963" eaLnBrk="1" hangingPunct="1">
              <a:lnSpc>
                <a:spcPct val="8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>
                <a:ea typeface="ＭＳ Ｐゴシック" pitchFamily="-112" charset="-128"/>
              </a:rPr>
              <a:t>Can improve generalization (performance)</a:t>
            </a:r>
          </a:p>
          <a:p>
            <a:pPr marL="735013" lvl="1" indent="-277813" eaLnBrk="1" hangingPunct="1">
              <a:lnSpc>
                <a:spcPct val="8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>
                <a:ea typeface="ＭＳ Ｐゴシック" pitchFamily="-112" charset="-128"/>
              </a:rPr>
              <a:t>Eliminates noise features</a:t>
            </a:r>
          </a:p>
          <a:p>
            <a:pPr marL="735013" lvl="1" indent="-277813" eaLnBrk="1" hangingPunct="1">
              <a:lnSpc>
                <a:spcPct val="8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>
                <a:ea typeface="ＭＳ Ｐゴシック" pitchFamily="-112" charset="-128"/>
              </a:rPr>
              <a:t>Avoids </a:t>
            </a:r>
            <a:r>
              <a:rPr lang="en-GB" sz="2000" dirty="0" err="1" smtClean="0">
                <a:ea typeface="ＭＳ Ｐゴシック" pitchFamily="-112" charset="-128"/>
              </a:rPr>
              <a:t>overfitting</a:t>
            </a:r>
            <a:endParaRPr lang="en-GB" sz="2000" dirty="0" smtClean="0">
              <a:ea typeface="ＭＳ Ｐゴシック" pitchFamily="-112" charset="-128"/>
            </a:endParaRPr>
          </a:p>
        </p:txBody>
      </p:sp>
      <p:sp>
        <p:nvSpPr>
          <p:cNvPr id="60420" name="TextBox 4"/>
          <p:cNvSpPr txBox="1">
            <a:spLocks noChangeArrowheads="1"/>
          </p:cNvSpPr>
          <p:nvPr/>
        </p:nvSpPr>
        <p:spPr bwMode="auto">
          <a:xfrm>
            <a:off x="8572501" y="-33338"/>
            <a:ext cx="9941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>
                <a:solidFill>
                  <a:srgbClr val="FBFCFF"/>
                </a:solidFill>
              </a:rPr>
              <a:t>Sec.13.5</a:t>
            </a:r>
          </a:p>
        </p:txBody>
      </p:sp>
    </p:spTree>
    <p:extLst>
      <p:ext uri="{BB962C8B-B14F-4D97-AF65-F5344CB8AC3E}">
        <p14:creationId xmlns:p14="http://schemas.microsoft.com/office/powerpoint/2010/main" val="1556161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152400"/>
            <a:ext cx="9258300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2" charset="-128"/>
              </a:rPr>
              <a:t>Feature selection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219200"/>
            <a:ext cx="9192221" cy="4727575"/>
          </a:xfrm>
        </p:spPr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112" charset="-128"/>
              </a:rPr>
              <a:t>Using any method, for each category we build a list of </a:t>
            </a:r>
            <a:r>
              <a:rPr lang="en-US" sz="2400" i="1" dirty="0" smtClean="0">
                <a:ea typeface="ＭＳ Ｐゴシック" pitchFamily="-112" charset="-128"/>
              </a:rPr>
              <a:t>k</a:t>
            </a:r>
            <a:r>
              <a:rPr lang="en-US" sz="2400" dirty="0" smtClean="0">
                <a:ea typeface="ＭＳ Ｐゴシック" pitchFamily="-112" charset="-128"/>
              </a:rPr>
              <a:t> most discriminating terms.</a:t>
            </a:r>
          </a:p>
          <a:p>
            <a:pPr eaLnBrk="1" hangingPunct="1"/>
            <a:endParaRPr lang="en-US" sz="2400" dirty="0" smtClean="0">
              <a:ea typeface="ＭＳ Ｐゴシック" pitchFamily="-112" charset="-128"/>
            </a:endParaRPr>
          </a:p>
          <a:p>
            <a:pPr eaLnBrk="1" hangingPunct="1"/>
            <a:r>
              <a:rPr lang="en-US" sz="2400" dirty="0" smtClean="0">
                <a:ea typeface="ＭＳ Ｐゴシック" pitchFamily="-112" charset="-128"/>
              </a:rPr>
              <a:t>For example (on 20 Newsgroups):</a:t>
            </a:r>
          </a:p>
          <a:p>
            <a:pPr lvl="1" eaLnBrk="1" hangingPunct="1"/>
            <a:r>
              <a:rPr lang="en-US" sz="2000" b="1" i="1" dirty="0" err="1" smtClean="0">
                <a:ea typeface="ＭＳ Ｐゴシック" pitchFamily="-112" charset="-128"/>
              </a:rPr>
              <a:t>sci.electronics</a:t>
            </a:r>
            <a:r>
              <a:rPr lang="en-US" sz="2000" b="1" i="1" dirty="0" smtClean="0">
                <a:ea typeface="ＭＳ Ｐゴシック" pitchFamily="-112" charset="-128"/>
              </a:rPr>
              <a:t>:</a:t>
            </a:r>
            <a:r>
              <a:rPr lang="en-US" sz="2000" dirty="0" smtClean="0">
                <a:ea typeface="ＭＳ Ｐゴシック" pitchFamily="-112" charset="-128"/>
              </a:rPr>
              <a:t> circuit, voltage, amp, ground, copy, battery, electronics, cooling, …</a:t>
            </a:r>
          </a:p>
          <a:p>
            <a:pPr lvl="1" eaLnBrk="1" hangingPunct="1"/>
            <a:r>
              <a:rPr lang="en-US" sz="2000" b="1" i="1" dirty="0" err="1" smtClean="0">
                <a:ea typeface="ＭＳ Ｐゴシック" pitchFamily="-112" charset="-128"/>
              </a:rPr>
              <a:t>rec.autos</a:t>
            </a:r>
            <a:r>
              <a:rPr lang="en-US" sz="2000" b="1" i="1" dirty="0" smtClean="0">
                <a:ea typeface="ＭＳ Ｐゴシック" pitchFamily="-112" charset="-128"/>
              </a:rPr>
              <a:t>:</a:t>
            </a:r>
            <a:r>
              <a:rPr lang="en-US" sz="2000" dirty="0" smtClean="0">
                <a:ea typeface="ＭＳ Ｐゴシック" pitchFamily="-112" charset="-128"/>
              </a:rPr>
              <a:t> car, cars, engine, ford, dealer, mustang, oil, collision, autos, tires, </a:t>
            </a:r>
            <a:r>
              <a:rPr lang="en-US" sz="2000" dirty="0" err="1" smtClean="0">
                <a:ea typeface="ＭＳ Ｐゴシック" pitchFamily="-112" charset="-128"/>
              </a:rPr>
              <a:t>toyota</a:t>
            </a:r>
            <a:r>
              <a:rPr lang="en-US" sz="2000" dirty="0" smtClean="0">
                <a:ea typeface="ＭＳ Ｐゴシック" pitchFamily="-112" charset="-128"/>
              </a:rPr>
              <a:t>, …</a:t>
            </a:r>
          </a:p>
          <a:p>
            <a:pPr eaLnBrk="1" hangingPunct="1"/>
            <a:endParaRPr lang="en-US" sz="2400" dirty="0" smtClean="0">
              <a:ea typeface="ＭＳ Ｐゴシック" pitchFamily="-112" charset="-128"/>
            </a:endParaRPr>
          </a:p>
          <a:p>
            <a:pPr eaLnBrk="1" hangingPunct="1"/>
            <a:r>
              <a:rPr lang="en-US" sz="2400" dirty="0" smtClean="0">
                <a:ea typeface="ＭＳ Ｐゴシック" pitchFamily="-112" charset="-128"/>
              </a:rPr>
              <a:t>Greedy: does not account for correlations between terms</a:t>
            </a:r>
          </a:p>
        </p:txBody>
      </p:sp>
      <p:sp>
        <p:nvSpPr>
          <p:cNvPr id="68612" name="TextBox 3"/>
          <p:cNvSpPr txBox="1">
            <a:spLocks noChangeArrowheads="1"/>
          </p:cNvSpPr>
          <p:nvPr/>
        </p:nvSpPr>
        <p:spPr bwMode="auto">
          <a:xfrm>
            <a:off x="8572500" y="-33338"/>
            <a:ext cx="1165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>
                <a:solidFill>
                  <a:srgbClr val="FBFCFF"/>
                </a:solidFill>
              </a:rPr>
              <a:t>Sec.13.5.1</a:t>
            </a:r>
          </a:p>
        </p:txBody>
      </p:sp>
    </p:spTree>
    <p:extLst>
      <p:ext uri="{BB962C8B-B14F-4D97-AF65-F5344CB8AC3E}">
        <p14:creationId xmlns:p14="http://schemas.microsoft.com/office/powerpoint/2010/main" val="4126122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2" charset="-128"/>
              </a:rPr>
              <a:t>Feature Selection: Summary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143000"/>
            <a:ext cx="92583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12" charset="-128"/>
              </a:rPr>
              <a:t>Mutual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12" charset="-128"/>
              </a:rPr>
              <a:t>Clear information-theoretic interpretation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12" charset="-128"/>
              </a:rPr>
              <a:t>May select very slightly informative frequent terms that are not very useful for classification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ea typeface="ＭＳ Ｐゴシック" pitchFamily="-112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ea typeface="ＭＳ Ｐゴシック" pitchFamily="-112" charset="-128"/>
            </a:endParaRPr>
          </a:p>
        </p:txBody>
      </p:sp>
      <p:sp>
        <p:nvSpPr>
          <p:cNvPr id="69636" name="TextBox 3"/>
          <p:cNvSpPr txBox="1">
            <a:spLocks noChangeArrowheads="1"/>
          </p:cNvSpPr>
          <p:nvPr/>
        </p:nvSpPr>
        <p:spPr bwMode="auto">
          <a:xfrm>
            <a:off x="8572501" y="-33338"/>
            <a:ext cx="9941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>
                <a:solidFill>
                  <a:srgbClr val="FBFCFF"/>
                </a:solidFill>
              </a:rPr>
              <a:t>Sec.13.5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39" y="3048000"/>
            <a:ext cx="5916221" cy="88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67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TF, IDF computation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81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12" charset="-128"/>
              </a:rPr>
              <a:t>Chi-square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-112" charset="-128"/>
              </a:rPr>
              <a:t>Statistical foundation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-112" charset="-128"/>
              </a:rPr>
              <a:t>May select rare uninformative terms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ea typeface="ＭＳ Ｐゴシック" pitchFamily="-112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12" charset="-128"/>
              </a:rPr>
              <a:t>Just use the most common terms?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-112" charset="-128"/>
              </a:rPr>
              <a:t>No particular foundation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-112" charset="-128"/>
              </a:rPr>
              <a:t>In practice, this is often 90% as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17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itle 1"/>
          <p:cNvSpPr>
            <a:spLocks noGrp="1"/>
          </p:cNvSpPr>
          <p:nvPr>
            <p:ph type="title"/>
          </p:nvPr>
        </p:nvSpPr>
        <p:spPr>
          <a:xfrm>
            <a:off x="190500" y="152401"/>
            <a:ext cx="9982200" cy="533400"/>
          </a:xfrm>
        </p:spPr>
        <p:txBody>
          <a:bodyPr/>
          <a:lstStyle/>
          <a:p>
            <a:r>
              <a:rPr lang="en-US" dirty="0" smtClean="0">
                <a:ea typeface="ＭＳ Ｐゴシック" pitchFamily="-112" charset="-128"/>
              </a:rPr>
              <a:t>Summary: A Practical NB Classifier</a:t>
            </a:r>
          </a:p>
        </p:txBody>
      </p:sp>
      <p:sp>
        <p:nvSpPr>
          <p:cNvPr id="55300" name="Content Placeholder 2"/>
          <p:cNvSpPr>
            <a:spLocks noGrp="1"/>
          </p:cNvSpPr>
          <p:nvPr>
            <p:ph idx="1"/>
          </p:nvPr>
        </p:nvSpPr>
        <p:spPr>
          <a:xfrm>
            <a:off x="514350" y="2895600"/>
            <a:ext cx="9258300" cy="36576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sz="2000" dirty="0" smtClean="0">
                <a:ea typeface="ＭＳ Ｐゴシック" pitchFamily="-112" charset="-128"/>
              </a:rPr>
              <a:t>Simple interpretation: Each conditional parameter log </a:t>
            </a:r>
            <a:r>
              <a:rPr lang="en-US" sz="2000" i="1" dirty="0" smtClean="0">
                <a:ea typeface="ＭＳ Ｐゴシック" pitchFamily="-112" charset="-128"/>
              </a:rPr>
              <a:t>P</a:t>
            </a:r>
            <a:r>
              <a:rPr lang="en-US" sz="2000" dirty="0" smtClean="0">
                <a:ea typeface="ＭＳ Ｐゴシック" pitchFamily="-112" charset="-128"/>
              </a:rPr>
              <a:t>(</a:t>
            </a:r>
            <a:r>
              <a:rPr lang="en-US" sz="2000" i="1" dirty="0" err="1" smtClean="0">
                <a:ea typeface="ＭＳ Ｐゴシック" pitchFamily="-112" charset="-128"/>
              </a:rPr>
              <a:t>x</a:t>
            </a:r>
            <a:r>
              <a:rPr lang="en-US" sz="2000" i="1" baseline="-25000" dirty="0" err="1" smtClean="0">
                <a:ea typeface="ＭＳ Ｐゴシック" pitchFamily="-112" charset="-128"/>
              </a:rPr>
              <a:t>i</a:t>
            </a:r>
            <a:r>
              <a:rPr lang="en-US" sz="2000" dirty="0" err="1" smtClean="0">
                <a:ea typeface="ＭＳ Ｐゴシック" pitchFamily="-112" charset="-128"/>
              </a:rPr>
              <a:t>|</a:t>
            </a:r>
            <a:r>
              <a:rPr lang="en-US" sz="2000" i="1" dirty="0" err="1" smtClean="0">
                <a:ea typeface="ＭＳ Ｐゴシック" pitchFamily="-112" charset="-128"/>
              </a:rPr>
              <a:t>c</a:t>
            </a:r>
            <a:r>
              <a:rPr lang="en-US" sz="2000" i="1" baseline="-25000" dirty="0" err="1" smtClean="0">
                <a:ea typeface="ＭＳ Ｐゴシック" pitchFamily="-112" charset="-128"/>
              </a:rPr>
              <a:t>j</a:t>
            </a:r>
            <a:r>
              <a:rPr lang="en-US" sz="2000" dirty="0" smtClean="0">
                <a:ea typeface="ＭＳ Ｐゴシック" pitchFamily="-112" charset="-128"/>
              </a:rPr>
              <a:t>) is a weight that indicates how good an indicator </a:t>
            </a:r>
            <a:r>
              <a:rPr lang="en-US" sz="2000" i="1" dirty="0" smtClean="0">
                <a:ea typeface="ＭＳ Ｐゴシック" pitchFamily="-112" charset="-128"/>
              </a:rPr>
              <a:t>x</a:t>
            </a:r>
            <a:r>
              <a:rPr lang="en-US" sz="2000" i="1" baseline="-25000" dirty="0" smtClean="0">
                <a:ea typeface="ＭＳ Ｐゴシック" pitchFamily="-112" charset="-128"/>
              </a:rPr>
              <a:t>i</a:t>
            </a:r>
            <a:r>
              <a:rPr lang="en-US" sz="2000" dirty="0" smtClean="0">
                <a:ea typeface="ＭＳ Ｐゴシック" pitchFamily="-112" charset="-128"/>
              </a:rPr>
              <a:t> is for </a:t>
            </a:r>
            <a:r>
              <a:rPr lang="en-US" sz="2000" i="1" dirty="0" err="1" smtClean="0">
                <a:ea typeface="ＭＳ Ｐゴシック" pitchFamily="-112" charset="-128"/>
              </a:rPr>
              <a:t>c</a:t>
            </a:r>
            <a:r>
              <a:rPr lang="en-US" sz="2000" i="1" baseline="-25000" dirty="0" err="1" smtClean="0">
                <a:ea typeface="ＭＳ Ｐゴシック" pitchFamily="-112" charset="-128"/>
              </a:rPr>
              <a:t>j</a:t>
            </a:r>
            <a:r>
              <a:rPr lang="en-US" sz="2000" dirty="0" smtClean="0">
                <a:ea typeface="ＭＳ Ｐゴシック" pitchFamily="-112" charset="-128"/>
              </a:rPr>
              <a:t>.</a:t>
            </a:r>
          </a:p>
          <a:p>
            <a:pPr>
              <a:spcBef>
                <a:spcPts val="2400"/>
              </a:spcBef>
            </a:pPr>
            <a:r>
              <a:rPr lang="en-US" sz="2000" dirty="0" smtClean="0">
                <a:ea typeface="ＭＳ Ｐゴシック" pitchFamily="-112" charset="-128"/>
              </a:rPr>
              <a:t>The prior log </a:t>
            </a:r>
            <a:r>
              <a:rPr lang="en-US" sz="2000" i="1" dirty="0" smtClean="0">
                <a:ea typeface="ＭＳ Ｐゴシック" pitchFamily="-112" charset="-128"/>
              </a:rPr>
              <a:t>P</a:t>
            </a:r>
            <a:r>
              <a:rPr lang="en-US" sz="2000" dirty="0" smtClean="0">
                <a:ea typeface="ＭＳ Ｐゴシック" pitchFamily="-112" charset="-128"/>
              </a:rPr>
              <a:t>(</a:t>
            </a:r>
            <a:r>
              <a:rPr lang="en-US" sz="2000" i="1" dirty="0" err="1" smtClean="0">
                <a:ea typeface="ＭＳ Ｐゴシック" pitchFamily="-112" charset="-128"/>
              </a:rPr>
              <a:t>c</a:t>
            </a:r>
            <a:r>
              <a:rPr lang="en-US" sz="2000" i="1" baseline="-25000" dirty="0" err="1" smtClean="0">
                <a:ea typeface="ＭＳ Ｐゴシック" pitchFamily="-112" charset="-128"/>
              </a:rPr>
              <a:t>j</a:t>
            </a:r>
            <a:r>
              <a:rPr lang="en-US" sz="2000" dirty="0" smtClean="0">
                <a:ea typeface="ＭＳ Ｐゴシック" pitchFamily="-112" charset="-128"/>
              </a:rPr>
              <a:t>) is a weight that indicates the relative frequency of </a:t>
            </a:r>
            <a:r>
              <a:rPr lang="en-US" sz="2000" i="1" dirty="0" err="1" smtClean="0">
                <a:ea typeface="ＭＳ Ｐゴシック" pitchFamily="-112" charset="-128"/>
              </a:rPr>
              <a:t>c</a:t>
            </a:r>
            <a:r>
              <a:rPr lang="en-US" sz="2000" i="1" baseline="-25000" dirty="0" err="1" smtClean="0">
                <a:ea typeface="ＭＳ Ｐゴシック" pitchFamily="-112" charset="-128"/>
              </a:rPr>
              <a:t>j</a:t>
            </a:r>
            <a:r>
              <a:rPr lang="en-US" sz="2000" dirty="0" smtClean="0">
                <a:ea typeface="ＭＳ Ｐゴシック" pitchFamily="-112" charset="-128"/>
              </a:rPr>
              <a:t>. </a:t>
            </a:r>
          </a:p>
          <a:p>
            <a:pPr>
              <a:spcBef>
                <a:spcPts val="2400"/>
              </a:spcBef>
            </a:pPr>
            <a:r>
              <a:rPr lang="en-US" sz="2000" dirty="0" smtClean="0">
                <a:ea typeface="ＭＳ Ｐゴシック" pitchFamily="-112" charset="-128"/>
              </a:rPr>
              <a:t>The sum is then a measure of how much evidence there is for the document being in the class.</a:t>
            </a:r>
          </a:p>
          <a:p>
            <a:pPr>
              <a:spcBef>
                <a:spcPts val="2400"/>
              </a:spcBef>
            </a:pPr>
            <a:r>
              <a:rPr lang="en-US" sz="2000" dirty="0" smtClean="0">
                <a:ea typeface="ＭＳ Ｐゴシック" pitchFamily="-112" charset="-128"/>
              </a:rPr>
              <a:t>We select the class with the most evidence for it</a:t>
            </a: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771525" y="990600"/>
          <a:ext cx="8531424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Equation" r:id="rId3" imgW="2692400" imgH="368300" progId="Equation.3">
                  <p:embed/>
                </p:oleObj>
              </mc:Choice>
              <mc:Fallback>
                <p:oleObj name="Equation" r:id="rId3" imgW="26924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990600"/>
                        <a:ext cx="8531424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3" name="Object 3"/>
          <p:cNvGraphicFramePr>
            <a:graphicFrameLocks noChangeAspect="1"/>
          </p:cNvGraphicFramePr>
          <p:nvPr/>
        </p:nvGraphicFramePr>
        <p:xfrm>
          <a:off x="1790700" y="2133600"/>
          <a:ext cx="30861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Equation" r:id="rId5" imgW="1790640" imgH="444240" progId="Equation.3">
                  <p:embed/>
                </p:oleObj>
              </mc:Choice>
              <mc:Fallback>
                <p:oleObj name="Equation" r:id="rId5" imgW="17906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33600"/>
                        <a:ext cx="30861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5605462" y="2133600"/>
          <a:ext cx="304323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Equation" r:id="rId7" imgW="1854000" imgH="419040" progId="Equation.3">
                  <p:embed/>
                </p:oleObj>
              </mc:Choice>
              <mc:Fallback>
                <p:oleObj name="Equation" r:id="rId7" imgW="1854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2" y="2133600"/>
                        <a:ext cx="3043238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83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9344025" cy="762000"/>
          </a:xfrm>
        </p:spPr>
        <p:txBody>
          <a:bodyPr/>
          <a:lstStyle/>
          <a:p>
            <a:r>
              <a:rPr lang="en-US" dirty="0" smtClean="0"/>
              <a:t>Example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71525" y="1676400"/>
          <a:ext cx="87439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491"/>
                <a:gridCol w="1092994"/>
                <a:gridCol w="4554141"/>
                <a:gridCol w="1457325"/>
              </a:tblGrid>
              <a:tr h="370840">
                <a:tc rowSpan="5"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Training</a:t>
                      </a:r>
                    </a:p>
                    <a:p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docID</a:t>
                      </a:r>
                      <a:endParaRPr 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r>
                        <a:rPr lang="en-US" baseline="0" dirty="0" smtClean="0"/>
                        <a:t> = China?</a:t>
                      </a:r>
                      <a:endParaRPr lang="en-US" dirty="0"/>
                    </a:p>
                  </a:txBody>
                  <a:tcPr marL="102870" marR="10287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Chinese Beijing Chinese</a:t>
                      </a:r>
                      <a:endParaRPr 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marL="102870" marR="10287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Chinese </a:t>
                      </a:r>
                      <a:r>
                        <a:rPr lang="en-US" dirty="0" err="1" smtClean="0"/>
                        <a:t>Chinese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Shangai</a:t>
                      </a:r>
                      <a:endParaRPr 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marL="102870" marR="10287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Chinese Macao</a:t>
                      </a:r>
                      <a:endParaRPr 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marL="102870" marR="10287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Tokyo Japan</a:t>
                      </a:r>
                      <a:r>
                        <a:rPr lang="en-US" baseline="0" dirty="0" smtClean="0"/>
                        <a:t> Chinese</a:t>
                      </a:r>
                      <a:endParaRPr 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marL="102870" marR="10287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set</a:t>
                      </a:r>
                      <a:endParaRPr 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Chinese </a:t>
                      </a:r>
                      <a:r>
                        <a:rPr lang="en-US" dirty="0" err="1" smtClean="0"/>
                        <a:t>Chinese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Chinese</a:t>
                      </a:r>
                      <a:r>
                        <a:rPr lang="en-US" dirty="0" smtClean="0"/>
                        <a:t> Tokyo Japan</a:t>
                      </a:r>
                      <a:endParaRPr 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L="102870" marR="102870"/>
                </a:tc>
              </a:tr>
            </a:tbl>
          </a:graphicData>
        </a:graphic>
      </p:graphicFrame>
      <p:sp>
        <p:nvSpPr>
          <p:cNvPr id="8234" name="TextBox 5"/>
          <p:cNvSpPr txBox="1">
            <a:spLocks noChangeArrowheads="1"/>
          </p:cNvSpPr>
          <p:nvPr/>
        </p:nvSpPr>
        <p:spPr bwMode="auto">
          <a:xfrm>
            <a:off x="600075" y="4114800"/>
            <a:ext cx="6086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/>
              <a:t>Two classes: “China”, “not China”  </a:t>
            </a:r>
          </a:p>
        </p:txBody>
      </p:sp>
      <p:sp>
        <p:nvSpPr>
          <p:cNvPr id="8235" name="TextBox 6"/>
          <p:cNvSpPr txBox="1">
            <a:spLocks noChangeArrowheads="1"/>
          </p:cNvSpPr>
          <p:nvPr/>
        </p:nvSpPr>
        <p:spPr bwMode="auto">
          <a:xfrm>
            <a:off x="685800" y="5257800"/>
            <a:ext cx="1543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/>
              <a:t>N = 4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657475" y="5257800"/>
          <a:ext cx="15162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Equation" r:id="rId3" imgW="711000" imgH="241200" progId="Equation.3">
                  <p:embed/>
                </p:oleObj>
              </mc:Choice>
              <mc:Fallback>
                <p:oleObj name="Equation" r:id="rId3" imgW="711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5257800"/>
                        <a:ext cx="15162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4714875" y="5257800"/>
          <a:ext cx="15162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Equation" r:id="rId5" imgW="711000" imgH="241200" progId="Equation.3">
                  <p:embed/>
                </p:oleObj>
              </mc:Choice>
              <mc:Fallback>
                <p:oleObj name="Equation" r:id="rId5" imgW="711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5257800"/>
                        <a:ext cx="15162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6" name="TextBox 9"/>
          <p:cNvSpPr txBox="1">
            <a:spLocks noChangeArrowheads="1"/>
          </p:cNvSpPr>
          <p:nvPr/>
        </p:nvSpPr>
        <p:spPr bwMode="auto">
          <a:xfrm>
            <a:off x="685800" y="4648200"/>
            <a:ext cx="7715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/>
              <a:t>V = {Beijing, Chinese, Japan, Macao, Tokyo}</a:t>
            </a:r>
          </a:p>
        </p:txBody>
      </p:sp>
    </p:spTree>
    <p:extLst>
      <p:ext uri="{BB962C8B-B14F-4D97-AF65-F5344CB8AC3E}">
        <p14:creationId xmlns:p14="http://schemas.microsoft.com/office/powerpoint/2010/main" val="365248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(contd.)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71525" y="1143000"/>
          <a:ext cx="87439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491"/>
                <a:gridCol w="1092994"/>
                <a:gridCol w="4554141"/>
                <a:gridCol w="1457325"/>
              </a:tblGrid>
              <a:tr h="370840">
                <a:tc rowSpan="5"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Training</a:t>
                      </a:r>
                    </a:p>
                    <a:p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docID</a:t>
                      </a:r>
                      <a:endParaRPr 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r>
                        <a:rPr lang="en-US" baseline="0" dirty="0" smtClean="0"/>
                        <a:t> = China?</a:t>
                      </a:r>
                      <a:endParaRPr lang="en-US" dirty="0"/>
                    </a:p>
                  </a:txBody>
                  <a:tcPr marL="102870" marR="10287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Chinese Beijing Chinese</a:t>
                      </a:r>
                      <a:endParaRPr 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marL="102870" marR="10287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Chinese </a:t>
                      </a:r>
                      <a:r>
                        <a:rPr lang="en-US" dirty="0" err="1" smtClean="0"/>
                        <a:t>Chinese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Shangai</a:t>
                      </a:r>
                      <a:endParaRPr 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marL="102870" marR="10287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Chinese Macao</a:t>
                      </a:r>
                      <a:endParaRPr 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marL="102870" marR="10287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Tokyo Japan</a:t>
                      </a:r>
                      <a:r>
                        <a:rPr lang="en-US" baseline="0" dirty="0" smtClean="0"/>
                        <a:t> Chinese</a:t>
                      </a:r>
                      <a:endParaRPr 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marL="102870" marR="10287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set</a:t>
                      </a:r>
                      <a:endParaRPr 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Chinese </a:t>
                      </a:r>
                      <a:r>
                        <a:rPr lang="en-US" dirty="0" err="1" smtClean="0"/>
                        <a:t>Chinese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Chinese</a:t>
                      </a:r>
                      <a:r>
                        <a:rPr lang="en-US" dirty="0" smtClean="0"/>
                        <a:t> Tokyo Japan</a:t>
                      </a:r>
                      <a:endParaRPr 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L="102870" marR="102870"/>
                </a:tc>
              </a:tr>
            </a:tbl>
          </a:graphicData>
        </a:graphic>
      </p:graphicFrame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371600" y="4038600"/>
          <a:ext cx="3993356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name="Equation" r:id="rId3" imgW="2247840" imgH="241200" progId="Equation.3">
                  <p:embed/>
                </p:oleObj>
              </mc:Choice>
              <mc:Fallback>
                <p:oleObj name="Equation" r:id="rId3" imgW="2247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038600"/>
                        <a:ext cx="3993356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262" name="Straight Connector 7"/>
          <p:cNvCxnSpPr>
            <a:cxnSpLocks noChangeShapeType="1"/>
          </p:cNvCxnSpPr>
          <p:nvPr/>
        </p:nvCxnSpPr>
        <p:spPr bwMode="auto">
          <a:xfrm rot="5400000">
            <a:off x="4420493" y="5333107"/>
            <a:ext cx="2133600" cy="17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0" y="4419600"/>
          <a:ext cx="5436394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7" name="Equation" r:id="rId5" imgW="3060360" imgH="241200" progId="Equation.3">
                  <p:embed/>
                </p:oleObj>
              </mc:Choice>
              <mc:Fallback>
                <p:oleObj name="Equation" r:id="rId5" imgW="3060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19600"/>
                        <a:ext cx="5436394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371600" y="4876800"/>
          <a:ext cx="397014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8" name="Equation" r:id="rId7" imgW="2234880" imgH="241200" progId="Equation.3">
                  <p:embed/>
                </p:oleObj>
              </mc:Choice>
              <mc:Fallback>
                <p:oleObj name="Equation" r:id="rId7" imgW="223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876800"/>
                        <a:ext cx="397014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53975" y="5334000"/>
          <a:ext cx="53705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9" name="Equation" r:id="rId9" imgW="3022560" imgH="241200" progId="Equation.3">
                  <p:embed/>
                </p:oleObj>
              </mc:Choice>
              <mc:Fallback>
                <p:oleObj name="Equation" r:id="rId9" imgW="3022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" y="5334000"/>
                        <a:ext cx="53705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3" name="TextBox 11"/>
          <p:cNvSpPr txBox="1">
            <a:spLocks noChangeArrowheads="1"/>
          </p:cNvSpPr>
          <p:nvPr/>
        </p:nvSpPr>
        <p:spPr bwMode="auto">
          <a:xfrm>
            <a:off x="114300" y="3581400"/>
            <a:ext cx="3514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dirty="0"/>
              <a:t>Estimation</a:t>
            </a:r>
          </a:p>
        </p:txBody>
      </p:sp>
      <p:sp>
        <p:nvSpPr>
          <p:cNvPr id="9264" name="TextBox 12"/>
          <p:cNvSpPr txBox="1">
            <a:spLocks noChangeArrowheads="1"/>
          </p:cNvSpPr>
          <p:nvPr/>
        </p:nvSpPr>
        <p:spPr bwMode="auto">
          <a:xfrm>
            <a:off x="5657850" y="3581400"/>
            <a:ext cx="3514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dirty="0"/>
              <a:t>Classification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5829300" y="4191000"/>
          <a:ext cx="31718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0" name="Equation" r:id="rId11" imgW="1676160" imgH="368280" progId="Equation.3">
                  <p:embed/>
                </p:oleObj>
              </mc:Choice>
              <mc:Fallback>
                <p:oleObj name="Equation" r:id="rId11" imgW="16761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4191000"/>
                        <a:ext cx="317182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5504260" y="4724400"/>
          <a:ext cx="4782741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1" name="Equation" r:id="rId13" imgW="2692080" imgH="482400" progId="Equation.3">
                  <p:embed/>
                </p:oleObj>
              </mc:Choice>
              <mc:Fallback>
                <p:oleObj name="Equation" r:id="rId13" imgW="2692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4260" y="4724400"/>
                        <a:ext cx="4782741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255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52401"/>
            <a:ext cx="9753600" cy="533400"/>
          </a:xfrm>
        </p:spPr>
        <p:txBody>
          <a:bodyPr/>
          <a:lstStyle/>
          <a:p>
            <a:r>
              <a:rPr lang="en-US" dirty="0" smtClean="0"/>
              <a:t>Example 2Email Spam filtering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985295"/>
            <a:ext cx="7424737" cy="526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50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Training data: </a:t>
            </a:r>
            <a:r>
              <a:rPr lang="en-US" dirty="0"/>
              <a:t>a corpus of email messages, each </a:t>
            </a:r>
            <a:r>
              <a:rPr lang="en-US" dirty="0" smtClean="0"/>
              <a:t>message annotated </a:t>
            </a:r>
            <a:r>
              <a:rPr lang="en-US" dirty="0"/>
              <a:t>as spam or no spam.</a:t>
            </a:r>
          </a:p>
          <a:p>
            <a:pPr lvl="1"/>
            <a:r>
              <a:rPr lang="en-US" i="1" dirty="0"/>
              <a:t>Task: </a:t>
            </a:r>
            <a:r>
              <a:rPr lang="en-US" dirty="0"/>
              <a:t>classify new email messages as spam/no spam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4343400"/>
            <a:ext cx="4987636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5825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471613"/>
            <a:ext cx="831532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632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524000"/>
            <a:ext cx="9009298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989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112" charset="-128"/>
              </a:rPr>
              <a:t>WebKB</a:t>
            </a:r>
            <a:r>
              <a:rPr lang="en-US" dirty="0" smtClean="0">
                <a:ea typeface="ＭＳ Ｐゴシック" pitchFamily="-112" charset="-128"/>
              </a:rPr>
              <a:t> Experiment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600200"/>
            <a:ext cx="9258300" cy="4525963"/>
          </a:xfrm>
        </p:spPr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112" charset="-128"/>
              </a:rPr>
              <a:t>Classify </a:t>
            </a:r>
            <a:r>
              <a:rPr lang="en-US" sz="2400" dirty="0" err="1" smtClean="0">
                <a:ea typeface="ＭＳ Ｐゴシック" pitchFamily="-112" charset="-128"/>
              </a:rPr>
              <a:t>webpages</a:t>
            </a:r>
            <a:r>
              <a:rPr lang="en-US" sz="2400" dirty="0" smtClean="0">
                <a:ea typeface="ＭＳ Ｐゴシック" pitchFamily="-112" charset="-128"/>
              </a:rPr>
              <a:t> from CS departments into:</a:t>
            </a:r>
          </a:p>
          <a:p>
            <a:pPr lvl="1" eaLnBrk="1" hangingPunct="1"/>
            <a:r>
              <a:rPr lang="en-US" sz="2000" dirty="0" smtClean="0">
                <a:ea typeface="ＭＳ Ｐゴシック" pitchFamily="-112" charset="-128"/>
              </a:rPr>
              <a:t>student, faculty, </a:t>
            </a:r>
            <a:r>
              <a:rPr lang="en-US" sz="2000" dirty="0" err="1" smtClean="0">
                <a:ea typeface="ＭＳ Ｐゴシック" pitchFamily="-112" charset="-128"/>
              </a:rPr>
              <a:t>course,project</a:t>
            </a:r>
            <a:r>
              <a:rPr lang="en-US" sz="2000" dirty="0" smtClean="0">
                <a:ea typeface="ＭＳ Ｐゴシック" pitchFamily="-112" charset="-128"/>
              </a:rPr>
              <a:t> </a:t>
            </a:r>
          </a:p>
          <a:p>
            <a:pPr eaLnBrk="1" hangingPunct="1"/>
            <a:r>
              <a:rPr lang="en-US" sz="2400" dirty="0" smtClean="0">
                <a:ea typeface="ＭＳ Ｐゴシック" pitchFamily="-112" charset="-128"/>
              </a:rPr>
              <a:t>Train on ~5,000 hand-labeled web pages</a:t>
            </a:r>
          </a:p>
          <a:p>
            <a:pPr lvl="1" eaLnBrk="1" hangingPunct="1"/>
            <a:r>
              <a:rPr lang="en-US" sz="1600" dirty="0" smtClean="0">
                <a:ea typeface="ＭＳ Ｐゴシック" pitchFamily="-112" charset="-128"/>
              </a:rPr>
              <a:t>Cornell, Washington, </a:t>
            </a:r>
            <a:r>
              <a:rPr lang="en-US" sz="1600" dirty="0" err="1" smtClean="0">
                <a:ea typeface="ＭＳ Ｐゴシック" pitchFamily="-112" charset="-128"/>
              </a:rPr>
              <a:t>U.Texas</a:t>
            </a:r>
            <a:r>
              <a:rPr lang="en-US" sz="1600" dirty="0" smtClean="0">
                <a:ea typeface="ＭＳ Ｐゴシック" pitchFamily="-112" charset="-128"/>
              </a:rPr>
              <a:t>, Wisconsin</a:t>
            </a:r>
          </a:p>
          <a:p>
            <a:pPr eaLnBrk="1" hangingPunct="1"/>
            <a:r>
              <a:rPr lang="en-US" sz="2400" dirty="0" smtClean="0">
                <a:ea typeface="ＭＳ Ｐゴシック" pitchFamily="-112" charset="-128"/>
              </a:rPr>
              <a:t>Crawl and classify a new site (CMU)</a:t>
            </a:r>
          </a:p>
          <a:p>
            <a:pPr eaLnBrk="1" hangingPunct="1">
              <a:buNone/>
            </a:pPr>
            <a:endParaRPr lang="en-US" sz="1800" dirty="0" smtClean="0">
              <a:ea typeface="ＭＳ Ｐゴシック" pitchFamily="-112" charset="-128"/>
            </a:endParaRPr>
          </a:p>
          <a:p>
            <a:pPr eaLnBrk="1" hangingPunct="1"/>
            <a:r>
              <a:rPr lang="en-US" sz="2400" dirty="0" smtClean="0">
                <a:ea typeface="ＭＳ Ｐゴシック" pitchFamily="-112" charset="-128"/>
              </a:rPr>
              <a:t>Results:</a:t>
            </a:r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669728" y="4495800"/>
          <a:ext cx="8931473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Worksheet" r:id="rId4" imgW="4262040" imgH="656640" progId="Excel.Sheet.8">
                  <p:embed/>
                </p:oleObj>
              </mc:Choice>
              <mc:Fallback>
                <p:oleObj name="Worksheet" r:id="rId4" imgW="4262040" imgH="6566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28" y="4495800"/>
                        <a:ext cx="8931473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73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24700" y="2133600"/>
            <a:ext cx="2743200" cy="208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3734" name="TextBox 5"/>
          <p:cNvSpPr txBox="1">
            <a:spLocks noChangeArrowheads="1"/>
          </p:cNvSpPr>
          <p:nvPr/>
        </p:nvSpPr>
        <p:spPr bwMode="auto">
          <a:xfrm>
            <a:off x="8572501" y="-33338"/>
            <a:ext cx="9941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>
                <a:solidFill>
                  <a:srgbClr val="FBFCFF"/>
                </a:solidFill>
              </a:rPr>
              <a:t>Sec.13.6</a:t>
            </a:r>
          </a:p>
        </p:txBody>
      </p:sp>
    </p:spTree>
    <p:extLst>
      <p:ext uri="{BB962C8B-B14F-4D97-AF65-F5344CB8AC3E}">
        <p14:creationId xmlns:p14="http://schemas.microsoft.com/office/powerpoint/2010/main" val="739384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 l="14268" t="15906" r="11696" b="10059"/>
          <a:stretch>
            <a:fillRect/>
          </a:stretch>
        </p:blipFill>
        <p:spPr bwMode="auto">
          <a:xfrm>
            <a:off x="266700" y="177800"/>
            <a:ext cx="9334500" cy="622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9921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" y="76200"/>
            <a:ext cx="7739360" cy="833140"/>
          </a:xfrm>
        </p:spPr>
        <p:txBody>
          <a:bodyPr/>
          <a:lstStyle/>
          <a:p>
            <a:r>
              <a:rPr lang="en-US" altLang="zh-TW" sz="3038" dirty="0">
                <a:ea typeface="PMingLiU" pitchFamily="18" charset="-120"/>
              </a:rPr>
              <a:t>Document Collection Representation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6738" y="1628775"/>
            <a:ext cx="8028681" cy="1382316"/>
          </a:xfrm>
        </p:spPr>
        <p:txBody>
          <a:bodyPr>
            <a:noAutofit/>
          </a:bodyPr>
          <a:lstStyle/>
          <a:p>
            <a:pPr marL="159405" indent="-159405">
              <a:lnSpc>
                <a:spcPct val="85000"/>
              </a:lnSpc>
              <a:buClr>
                <a:schemeClr val="tx1"/>
              </a:buClr>
            </a:pPr>
            <a:r>
              <a:rPr lang="en-US" altLang="zh-TW" sz="2025" dirty="0">
                <a:ea typeface="PMingLiU" pitchFamily="18" charset="-120"/>
              </a:rPr>
              <a:t>A collection of </a:t>
            </a:r>
            <a:r>
              <a:rPr lang="en-US" altLang="zh-TW" sz="2025" i="1" dirty="0">
                <a:ea typeface="PMingLiU" pitchFamily="18" charset="-120"/>
              </a:rPr>
              <a:t>n</a:t>
            </a:r>
            <a:r>
              <a:rPr lang="en-US" altLang="zh-TW" sz="2025" dirty="0">
                <a:ea typeface="PMingLiU" pitchFamily="18" charset="-120"/>
              </a:rPr>
              <a:t> documents can be represented in the vector space model by a </a:t>
            </a:r>
            <a:r>
              <a:rPr lang="en-US" altLang="zh-TW" sz="2025" b="1" dirty="0">
                <a:solidFill>
                  <a:srgbClr val="003399"/>
                </a:solidFill>
                <a:ea typeface="PMingLiU" pitchFamily="18" charset="-120"/>
              </a:rPr>
              <a:t>term-document matrix.</a:t>
            </a:r>
          </a:p>
          <a:p>
            <a:pPr marL="159405" indent="-159405">
              <a:lnSpc>
                <a:spcPct val="85000"/>
              </a:lnSpc>
              <a:buClr>
                <a:schemeClr val="tx1"/>
              </a:buClr>
            </a:pPr>
            <a:endParaRPr lang="en-US" altLang="zh-TW" sz="2025" b="1" dirty="0">
              <a:solidFill>
                <a:srgbClr val="003399"/>
              </a:solidFill>
              <a:ea typeface="PMingLiU" pitchFamily="18" charset="-120"/>
            </a:endParaRPr>
          </a:p>
          <a:p>
            <a:pPr marL="159405" indent="-159405">
              <a:lnSpc>
                <a:spcPct val="85000"/>
              </a:lnSpc>
              <a:buClr>
                <a:schemeClr val="tx1"/>
              </a:buClr>
            </a:pPr>
            <a:r>
              <a:rPr lang="en-US" altLang="zh-TW" sz="2025" dirty="0">
                <a:ea typeface="PMingLiU" pitchFamily="18" charset="-120"/>
              </a:rPr>
              <a:t>An entry in the matrix corresponds to the </a:t>
            </a:r>
            <a:r>
              <a:rPr lang="en-US" altLang="zh-TW" sz="2025" b="1" dirty="0">
                <a:solidFill>
                  <a:srgbClr val="003399"/>
                </a:solidFill>
                <a:latin typeface="Times New Roman"/>
                <a:ea typeface="PMingLiU" pitchFamily="18" charset="-120"/>
              </a:rPr>
              <a:t>“</a:t>
            </a:r>
            <a:r>
              <a:rPr lang="en-US" altLang="zh-TW" sz="2025" b="1" dirty="0">
                <a:solidFill>
                  <a:srgbClr val="003399"/>
                </a:solidFill>
                <a:ea typeface="PMingLiU" pitchFamily="18" charset="-120"/>
              </a:rPr>
              <a:t>weight</a:t>
            </a:r>
            <a:r>
              <a:rPr lang="en-US" altLang="zh-TW" sz="2025" b="1" dirty="0">
                <a:solidFill>
                  <a:srgbClr val="003399"/>
                </a:solidFill>
                <a:latin typeface="Times New Roman"/>
                <a:ea typeface="PMingLiU" pitchFamily="18" charset="-120"/>
              </a:rPr>
              <a:t>”</a:t>
            </a:r>
            <a:r>
              <a:rPr lang="en-US" altLang="zh-TW" sz="2025" b="1" dirty="0">
                <a:solidFill>
                  <a:srgbClr val="003399"/>
                </a:solidFill>
                <a:ea typeface="PMingLiU" pitchFamily="18" charset="-120"/>
              </a:rPr>
              <a:t> </a:t>
            </a:r>
            <a:r>
              <a:rPr lang="en-US" altLang="zh-TW" sz="2025" dirty="0">
                <a:solidFill>
                  <a:srgbClr val="FF0000"/>
                </a:solidFill>
                <a:ea typeface="PMingLiU" pitchFamily="18" charset="-120"/>
              </a:rPr>
              <a:t>of a term in the document</a:t>
            </a:r>
            <a:r>
              <a:rPr lang="en-US" altLang="zh-TW" sz="2025" dirty="0">
                <a:ea typeface="PMingLiU" pitchFamily="18" charset="-120"/>
              </a:rPr>
              <a:t>; zero means the term has no significance in the document or it simply doesn</a:t>
            </a:r>
            <a:r>
              <a:rPr lang="en-US" altLang="zh-TW" sz="2025" dirty="0">
                <a:latin typeface="Times New Roman"/>
                <a:ea typeface="PMingLiU" pitchFamily="18" charset="-120"/>
              </a:rPr>
              <a:t>’</a:t>
            </a:r>
            <a:r>
              <a:rPr lang="en-US" altLang="zh-TW" sz="2025" dirty="0">
                <a:ea typeface="PMingLiU" pitchFamily="18" charset="-120"/>
              </a:rPr>
              <a:t>t exist in the document.</a:t>
            </a:r>
            <a:endParaRPr lang="en-US" altLang="zh-TW" sz="759" i="1" baseline="-25000" dirty="0">
              <a:ea typeface="PMingLiU" pitchFamily="18" charset="-120"/>
            </a:endParaRPr>
          </a:p>
        </p:txBody>
      </p:sp>
      <p:sp>
        <p:nvSpPr>
          <p:cNvPr id="884744" name="Text Box 8"/>
          <p:cNvSpPr txBox="1">
            <a:spLocks noChangeArrowheads="1"/>
          </p:cNvSpPr>
          <p:nvPr/>
        </p:nvSpPr>
        <p:spPr bwMode="auto">
          <a:xfrm>
            <a:off x="5042694" y="3858083"/>
            <a:ext cx="3364533" cy="2274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TW" sz="2363" i="1" dirty="0">
                <a:latin typeface="Times New Roman" pitchFamily="18" charset="0"/>
                <a:ea typeface="PMingLiU" pitchFamily="18" charset="-120"/>
              </a:rPr>
              <a:t>        </a:t>
            </a:r>
            <a:r>
              <a:rPr kumimoji="1" lang="en-US" altLang="zh-TW" sz="2363" i="1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T</a:t>
            </a:r>
            <a:r>
              <a:rPr kumimoji="1" lang="en-US" altLang="zh-TW" sz="2363" i="1" baseline="-25000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1</a:t>
            </a:r>
            <a:r>
              <a:rPr kumimoji="1" lang="en-US" altLang="zh-TW" sz="2363" i="1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   T</a:t>
            </a:r>
            <a:r>
              <a:rPr kumimoji="1" lang="en-US" altLang="zh-TW" sz="2363" i="1" baseline="-25000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2</a:t>
            </a:r>
            <a:r>
              <a:rPr kumimoji="1" lang="en-US" altLang="zh-TW" sz="2363" i="1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    ….      </a:t>
            </a:r>
            <a:r>
              <a:rPr kumimoji="1" lang="en-US" altLang="zh-TW" sz="2363" i="1" dirty="0" err="1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T</a:t>
            </a:r>
            <a:r>
              <a:rPr kumimoji="1" lang="en-US" altLang="zh-TW" sz="2363" i="1" baseline="-25000" dirty="0" err="1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t</a:t>
            </a:r>
            <a:endParaRPr kumimoji="1" lang="en-US" altLang="zh-TW" sz="2363" i="1" dirty="0">
              <a:solidFill>
                <a:srgbClr val="FF0000"/>
              </a:solidFill>
              <a:latin typeface="Times New Roman" pitchFamily="18" charset="0"/>
              <a:ea typeface="PMingLiU" pitchFamily="18" charset="-120"/>
            </a:endParaRPr>
          </a:p>
          <a:p>
            <a:pPr eaLnBrk="1" hangingPunct="1"/>
            <a:r>
              <a:rPr kumimoji="1" lang="en-US" altLang="zh-TW" sz="2363" i="1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D</a:t>
            </a:r>
            <a:r>
              <a:rPr kumimoji="1" lang="en-US" altLang="zh-TW" sz="2363" i="1" baseline="-25000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1</a:t>
            </a:r>
            <a:r>
              <a:rPr kumimoji="1" lang="en-US" altLang="zh-TW" sz="2363" i="1" dirty="0">
                <a:latin typeface="Times New Roman" pitchFamily="18" charset="0"/>
                <a:ea typeface="PMingLiU" pitchFamily="18" charset="-120"/>
              </a:rPr>
              <a:t>    w</a:t>
            </a:r>
            <a:r>
              <a:rPr kumimoji="1" lang="en-US" altLang="zh-TW" sz="2363" i="1" baseline="-25000" dirty="0">
                <a:latin typeface="Times New Roman" pitchFamily="18" charset="0"/>
                <a:ea typeface="PMingLiU" pitchFamily="18" charset="-120"/>
              </a:rPr>
              <a:t>11</a:t>
            </a:r>
            <a:r>
              <a:rPr kumimoji="1" lang="en-US" altLang="zh-TW" sz="2363" i="1" dirty="0">
                <a:latin typeface="Times New Roman" pitchFamily="18" charset="0"/>
                <a:ea typeface="PMingLiU" pitchFamily="18" charset="-120"/>
              </a:rPr>
              <a:t>  w</a:t>
            </a:r>
            <a:r>
              <a:rPr kumimoji="1" lang="en-US" altLang="zh-TW" sz="2363" i="1" baseline="-25000" dirty="0">
                <a:latin typeface="Times New Roman" pitchFamily="18" charset="0"/>
                <a:ea typeface="PMingLiU" pitchFamily="18" charset="-120"/>
              </a:rPr>
              <a:t>21</a:t>
            </a:r>
            <a:r>
              <a:rPr kumimoji="1" lang="en-US" altLang="zh-TW" sz="2363" i="1" dirty="0">
                <a:latin typeface="Times New Roman" pitchFamily="18" charset="0"/>
                <a:ea typeface="PMingLiU" pitchFamily="18" charset="-120"/>
              </a:rPr>
              <a:t>   …      w</a:t>
            </a:r>
            <a:r>
              <a:rPr kumimoji="1" lang="en-US" altLang="zh-TW" sz="2363" i="1" baseline="-25000" dirty="0">
                <a:latin typeface="Times New Roman" pitchFamily="18" charset="0"/>
                <a:ea typeface="PMingLiU" pitchFamily="18" charset="-120"/>
              </a:rPr>
              <a:t>t1</a:t>
            </a:r>
            <a:endParaRPr kumimoji="1" lang="en-US" altLang="zh-TW" sz="2363" i="1" dirty="0">
              <a:latin typeface="Times New Roman" pitchFamily="18" charset="0"/>
              <a:ea typeface="PMingLiU" pitchFamily="18" charset="-120"/>
            </a:endParaRPr>
          </a:p>
          <a:p>
            <a:pPr eaLnBrk="1" hangingPunct="1"/>
            <a:r>
              <a:rPr kumimoji="1" lang="en-US" altLang="zh-TW" sz="2363" i="1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D</a:t>
            </a:r>
            <a:r>
              <a:rPr kumimoji="1" lang="en-US" altLang="zh-TW" sz="2363" i="1" baseline="-25000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2</a:t>
            </a:r>
            <a:r>
              <a:rPr kumimoji="1" lang="en-US" altLang="zh-TW" sz="2363" i="1" baseline="-25000" dirty="0"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363" i="1" dirty="0">
                <a:latin typeface="Times New Roman" pitchFamily="18" charset="0"/>
                <a:ea typeface="PMingLiU" pitchFamily="18" charset="-120"/>
              </a:rPr>
              <a:t>   w</a:t>
            </a:r>
            <a:r>
              <a:rPr kumimoji="1" lang="en-US" altLang="zh-TW" sz="2363" i="1" baseline="-25000" dirty="0">
                <a:latin typeface="Times New Roman" pitchFamily="18" charset="0"/>
                <a:ea typeface="PMingLiU" pitchFamily="18" charset="-120"/>
              </a:rPr>
              <a:t>12</a:t>
            </a:r>
            <a:r>
              <a:rPr kumimoji="1" lang="en-US" altLang="zh-TW" sz="2363" i="1" dirty="0">
                <a:latin typeface="Times New Roman" pitchFamily="18" charset="0"/>
                <a:ea typeface="PMingLiU" pitchFamily="18" charset="-120"/>
              </a:rPr>
              <a:t>  w</a:t>
            </a:r>
            <a:r>
              <a:rPr kumimoji="1" lang="en-US" altLang="zh-TW" sz="2363" i="1" baseline="-25000" dirty="0">
                <a:latin typeface="Times New Roman" pitchFamily="18" charset="0"/>
                <a:ea typeface="PMingLiU" pitchFamily="18" charset="-120"/>
              </a:rPr>
              <a:t>22</a:t>
            </a:r>
            <a:r>
              <a:rPr kumimoji="1" lang="en-US" altLang="zh-TW" sz="2363" i="1" dirty="0">
                <a:latin typeface="Times New Roman" pitchFamily="18" charset="0"/>
                <a:ea typeface="PMingLiU" pitchFamily="18" charset="-120"/>
              </a:rPr>
              <a:t>   …      w</a:t>
            </a:r>
            <a:r>
              <a:rPr kumimoji="1" lang="en-US" altLang="zh-TW" sz="2363" i="1" baseline="-25000" dirty="0">
                <a:latin typeface="Times New Roman" pitchFamily="18" charset="0"/>
                <a:ea typeface="PMingLiU" pitchFamily="18" charset="-120"/>
              </a:rPr>
              <a:t>t2</a:t>
            </a:r>
            <a:endParaRPr kumimoji="1" lang="en-US" altLang="zh-TW" sz="2363" i="1" dirty="0">
              <a:latin typeface="Times New Roman" pitchFamily="18" charset="0"/>
              <a:ea typeface="PMingLiU" pitchFamily="18" charset="-120"/>
            </a:endParaRPr>
          </a:p>
          <a:p>
            <a:pPr eaLnBrk="1" hangingPunct="1"/>
            <a:r>
              <a:rPr kumimoji="1" lang="en-US" altLang="zh-TW" sz="2363" i="1" dirty="0"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363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:</a:t>
            </a:r>
            <a:r>
              <a:rPr kumimoji="1" lang="en-US" altLang="zh-TW" sz="2363" dirty="0">
                <a:latin typeface="Times New Roman" pitchFamily="18" charset="0"/>
                <a:ea typeface="PMingLiU" pitchFamily="18" charset="-120"/>
              </a:rPr>
              <a:t>       :      :               :</a:t>
            </a:r>
          </a:p>
          <a:p>
            <a:pPr eaLnBrk="1" hangingPunct="1"/>
            <a:r>
              <a:rPr kumimoji="1" lang="en-US" altLang="zh-TW" sz="2363" dirty="0"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363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:</a:t>
            </a:r>
            <a:r>
              <a:rPr kumimoji="1" lang="en-US" altLang="zh-TW" sz="2363" dirty="0">
                <a:latin typeface="Times New Roman" pitchFamily="18" charset="0"/>
                <a:ea typeface="PMingLiU" pitchFamily="18" charset="-120"/>
              </a:rPr>
              <a:t>       :      :               :</a:t>
            </a:r>
            <a:endParaRPr kumimoji="1" lang="en-US" altLang="zh-TW" sz="2363" i="1" dirty="0">
              <a:latin typeface="Times New Roman" pitchFamily="18" charset="0"/>
              <a:ea typeface="PMingLiU" pitchFamily="18" charset="-120"/>
            </a:endParaRPr>
          </a:p>
          <a:p>
            <a:pPr eaLnBrk="1" hangingPunct="1"/>
            <a:r>
              <a:rPr kumimoji="1" lang="en-US" altLang="zh-TW" sz="2363" i="1" dirty="0" err="1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D</a:t>
            </a:r>
            <a:r>
              <a:rPr kumimoji="1" lang="en-US" altLang="zh-TW" sz="2363" i="1" baseline="-25000" dirty="0" err="1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363" i="1" dirty="0">
                <a:latin typeface="Times New Roman" pitchFamily="18" charset="0"/>
                <a:ea typeface="PMingLiU" pitchFamily="18" charset="-120"/>
              </a:rPr>
              <a:t>    w</a:t>
            </a:r>
            <a:r>
              <a:rPr kumimoji="1" lang="en-US" altLang="zh-TW" sz="2363" i="1" baseline="-25000" dirty="0">
                <a:latin typeface="Times New Roman" pitchFamily="18" charset="0"/>
                <a:ea typeface="PMingLiU" pitchFamily="18" charset="-120"/>
              </a:rPr>
              <a:t>1n</a:t>
            </a:r>
            <a:r>
              <a:rPr kumimoji="1" lang="en-US" altLang="zh-TW" sz="2363" i="1" dirty="0">
                <a:latin typeface="Times New Roman" pitchFamily="18" charset="0"/>
                <a:ea typeface="PMingLiU" pitchFamily="18" charset="-120"/>
              </a:rPr>
              <a:t>  w</a:t>
            </a:r>
            <a:r>
              <a:rPr kumimoji="1" lang="en-US" altLang="zh-TW" sz="2363" i="1" baseline="-25000" dirty="0">
                <a:latin typeface="Times New Roman" pitchFamily="18" charset="0"/>
                <a:ea typeface="PMingLiU" pitchFamily="18" charset="-120"/>
              </a:rPr>
              <a:t>2n</a:t>
            </a:r>
            <a:r>
              <a:rPr kumimoji="1" lang="en-US" altLang="zh-TW" sz="2363" i="1" dirty="0">
                <a:latin typeface="Times New Roman" pitchFamily="18" charset="0"/>
                <a:ea typeface="PMingLiU" pitchFamily="18" charset="-120"/>
              </a:rPr>
              <a:t>   …      </a:t>
            </a:r>
            <a:r>
              <a:rPr kumimoji="1" lang="en-US" altLang="zh-TW" sz="2363" i="1" dirty="0" err="1">
                <a:latin typeface="Times New Roman" pitchFamily="18" charset="0"/>
                <a:ea typeface="PMingLiU" pitchFamily="18" charset="-120"/>
              </a:rPr>
              <a:t>w</a:t>
            </a:r>
            <a:r>
              <a:rPr kumimoji="1" lang="en-US" altLang="zh-TW" sz="2363" i="1" baseline="-25000" dirty="0" err="1">
                <a:latin typeface="Times New Roman" pitchFamily="18" charset="0"/>
                <a:ea typeface="PMingLiU" pitchFamily="18" charset="-120"/>
              </a:rPr>
              <a:t>tn</a:t>
            </a:r>
            <a:endParaRPr kumimoji="1" lang="en-US" altLang="zh-TW" sz="2363" i="1" baseline="-25000" dirty="0">
              <a:latin typeface="Times New Roman" pitchFamily="18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996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298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" y="6096"/>
            <a:ext cx="7160716" cy="833140"/>
          </a:xfrm>
        </p:spPr>
        <p:txBody>
          <a:bodyPr/>
          <a:lstStyle/>
          <a:p>
            <a:r>
              <a:rPr lang="en-US" altLang="zh-TW" sz="3038" dirty="0">
                <a:ea typeface="PMingLiU" pitchFamily="18" charset="-120"/>
              </a:rPr>
              <a:t>Term Weights: Term Frequency (TF)</a:t>
            </a:r>
            <a:endParaRPr lang="en-US" altLang="zh-TW" sz="3038" dirty="0">
              <a:latin typeface="Courier New" pitchFamily="49" charset="0"/>
              <a:ea typeface="PMingLiU" pitchFamily="18" charset="-120"/>
            </a:endParaRPr>
          </a:p>
        </p:txBody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990600"/>
            <a:ext cx="7591685" cy="3889772"/>
          </a:xfrm>
        </p:spPr>
        <p:txBody>
          <a:bodyPr/>
          <a:lstStyle/>
          <a:p>
            <a:r>
              <a:rPr lang="en-US" altLang="zh-TW" sz="3600" dirty="0">
                <a:ea typeface="PMingLiU" pitchFamily="18" charset="-120"/>
              </a:rPr>
              <a:t>More frequent terms in a document are more important, i.e. more indicative of the topic.</a:t>
            </a:r>
          </a:p>
          <a:p>
            <a:pPr lvl="1">
              <a:buFontTx/>
              <a:buNone/>
            </a:pPr>
            <a:r>
              <a:rPr lang="en-US" altLang="zh-TW" sz="3200" i="1" dirty="0">
                <a:ea typeface="PMingLiU" pitchFamily="18" charset="-120"/>
              </a:rPr>
              <a:t>        </a:t>
            </a:r>
            <a:r>
              <a:rPr lang="en-US" altLang="zh-TW" sz="3200" i="1" dirty="0" err="1">
                <a:ea typeface="PMingLiU" pitchFamily="18" charset="-120"/>
              </a:rPr>
              <a:t>f</a:t>
            </a:r>
            <a:r>
              <a:rPr lang="en-US" altLang="zh-TW" sz="3200" i="1" baseline="-25000" dirty="0" err="1">
                <a:ea typeface="PMingLiU" pitchFamily="18" charset="-120"/>
              </a:rPr>
              <a:t>ij</a:t>
            </a:r>
            <a:r>
              <a:rPr lang="en-US" altLang="zh-TW" sz="3200" i="1" baseline="-25000" dirty="0">
                <a:ea typeface="PMingLiU" pitchFamily="18" charset="-120"/>
              </a:rPr>
              <a:t> </a:t>
            </a:r>
            <a:r>
              <a:rPr lang="en-US" altLang="zh-TW" sz="3200" dirty="0">
                <a:ea typeface="PMingLiU" pitchFamily="18" charset="-120"/>
              </a:rPr>
              <a:t>= frequency of term </a:t>
            </a:r>
            <a:r>
              <a:rPr lang="en-US" altLang="zh-TW" sz="3200" i="1" dirty="0" err="1">
                <a:ea typeface="PMingLiU" pitchFamily="18" charset="-120"/>
              </a:rPr>
              <a:t>i</a:t>
            </a:r>
            <a:r>
              <a:rPr lang="en-US" altLang="zh-TW" sz="3200" dirty="0">
                <a:ea typeface="PMingLiU" pitchFamily="18" charset="-120"/>
              </a:rPr>
              <a:t> in document </a:t>
            </a:r>
            <a:r>
              <a:rPr lang="en-US" altLang="zh-TW" sz="3200" i="1" dirty="0">
                <a:ea typeface="PMingLiU" pitchFamily="18" charset="-120"/>
              </a:rPr>
              <a:t>j</a:t>
            </a:r>
            <a:r>
              <a:rPr lang="en-US" altLang="zh-TW" sz="3200" dirty="0">
                <a:ea typeface="PMingLiU" pitchFamily="18" charset="-120"/>
              </a:rPr>
              <a:t> </a:t>
            </a:r>
          </a:p>
          <a:p>
            <a:pPr lvl="1">
              <a:buFontTx/>
              <a:buNone/>
            </a:pPr>
            <a:endParaRPr lang="en-US" altLang="zh-TW" sz="3200" dirty="0">
              <a:ea typeface="PMingLiU" pitchFamily="18" charset="-120"/>
            </a:endParaRPr>
          </a:p>
          <a:p>
            <a:r>
              <a:rPr lang="en-US" altLang="zh-TW" sz="3600" dirty="0">
                <a:ea typeface="PMingLiU" pitchFamily="18" charset="-120"/>
              </a:rPr>
              <a:t>May want to normalize </a:t>
            </a:r>
            <a:r>
              <a:rPr lang="en-US" altLang="zh-TW" sz="3600" i="1" dirty="0">
                <a:ea typeface="PMingLiU" pitchFamily="18" charset="-120"/>
              </a:rPr>
              <a:t>term frequency</a:t>
            </a:r>
            <a:r>
              <a:rPr lang="en-US" altLang="zh-TW" sz="3600" dirty="0">
                <a:ea typeface="PMingLiU" pitchFamily="18" charset="-120"/>
              </a:rPr>
              <a:t> (</a:t>
            </a:r>
            <a:r>
              <a:rPr lang="en-US" altLang="zh-TW" sz="3600" i="1" dirty="0" err="1">
                <a:ea typeface="PMingLiU" pitchFamily="18" charset="-120"/>
              </a:rPr>
              <a:t>tf</a:t>
            </a:r>
            <a:r>
              <a:rPr lang="en-US" altLang="zh-TW" sz="3600" dirty="0">
                <a:ea typeface="PMingLiU" pitchFamily="18" charset="-120"/>
              </a:rPr>
              <a:t>) across the entire corpus:</a:t>
            </a:r>
          </a:p>
          <a:p>
            <a:pPr lvl="1">
              <a:buFontTx/>
              <a:buNone/>
            </a:pPr>
            <a:r>
              <a:rPr lang="en-US" altLang="zh-TW" sz="3200" i="1" dirty="0">
                <a:ea typeface="PMingLiU" pitchFamily="18" charset="-120"/>
              </a:rPr>
              <a:t>        </a:t>
            </a:r>
            <a:r>
              <a:rPr lang="en-US" altLang="zh-TW" sz="3200" i="1" dirty="0" err="1">
                <a:ea typeface="PMingLiU" pitchFamily="18" charset="-120"/>
              </a:rPr>
              <a:t>tf</a:t>
            </a:r>
            <a:r>
              <a:rPr lang="en-US" altLang="zh-TW" sz="3200" i="1" baseline="-25000" dirty="0" err="1">
                <a:ea typeface="PMingLiU" pitchFamily="18" charset="-120"/>
              </a:rPr>
              <a:t>ij</a:t>
            </a:r>
            <a:r>
              <a:rPr lang="en-US" altLang="zh-TW" sz="3200" i="1" baseline="-25000" dirty="0">
                <a:ea typeface="PMingLiU" pitchFamily="18" charset="-120"/>
              </a:rPr>
              <a:t>   </a:t>
            </a:r>
            <a:r>
              <a:rPr lang="en-US" altLang="zh-TW" sz="3200" i="1" dirty="0">
                <a:ea typeface="PMingLiU" pitchFamily="18" charset="-120"/>
                <a:sym typeface="Symbol" pitchFamily="18" charset="2"/>
              </a:rPr>
              <a:t>= </a:t>
            </a:r>
            <a:r>
              <a:rPr lang="en-US" altLang="zh-TW" sz="3200" i="1" dirty="0" err="1">
                <a:ea typeface="PMingLiU" pitchFamily="18" charset="-120"/>
              </a:rPr>
              <a:t>f</a:t>
            </a:r>
            <a:r>
              <a:rPr lang="en-US" altLang="zh-TW" sz="3200" i="1" baseline="-25000" dirty="0" err="1">
                <a:ea typeface="PMingLiU" pitchFamily="18" charset="-120"/>
              </a:rPr>
              <a:t>ij</a:t>
            </a:r>
            <a:r>
              <a:rPr lang="en-US" altLang="zh-TW" sz="3200" i="1" baseline="-25000" dirty="0">
                <a:ea typeface="PMingLiU" pitchFamily="18" charset="-120"/>
              </a:rPr>
              <a:t>  </a:t>
            </a:r>
            <a:r>
              <a:rPr lang="en-US" altLang="zh-TW" sz="3200" i="1" dirty="0">
                <a:ea typeface="PMingLiU" pitchFamily="18" charset="-120"/>
                <a:sym typeface="Symbol" pitchFamily="18" charset="2"/>
              </a:rPr>
              <a:t> / max</a:t>
            </a:r>
            <a:r>
              <a:rPr lang="en-US" altLang="zh-TW" sz="3200" dirty="0">
                <a:ea typeface="PMingLiU" pitchFamily="18" charset="-120"/>
                <a:sym typeface="Symbol" pitchFamily="18" charset="2"/>
              </a:rPr>
              <a:t>{</a:t>
            </a:r>
            <a:r>
              <a:rPr lang="en-US" altLang="zh-TW" sz="3200" i="1" dirty="0" err="1">
                <a:ea typeface="PMingLiU" pitchFamily="18" charset="-120"/>
                <a:sym typeface="Symbol" pitchFamily="18" charset="2"/>
              </a:rPr>
              <a:t>f</a:t>
            </a:r>
            <a:r>
              <a:rPr lang="en-US" altLang="zh-TW" sz="3200" i="1" baseline="-25000" dirty="0" err="1">
                <a:ea typeface="PMingLiU" pitchFamily="18" charset="-120"/>
              </a:rPr>
              <a:t>ij</a:t>
            </a:r>
            <a:r>
              <a:rPr lang="en-US" altLang="zh-TW" sz="3200" dirty="0">
                <a:ea typeface="PMingLiU" pitchFamily="18" charset="-120"/>
                <a:sym typeface="Symbol" pitchFamily="18" charset="2"/>
              </a:rPr>
              <a:t>}</a:t>
            </a:r>
            <a:endParaRPr lang="en-US" altLang="zh-TW" sz="3200" dirty="0">
              <a:ea typeface="PMingLiU" pitchFamily="18" charset="-120"/>
            </a:endParaRPr>
          </a:p>
          <a:p>
            <a:pPr>
              <a:buFontTx/>
              <a:buNone/>
            </a:pPr>
            <a:r>
              <a:rPr lang="en-US" altLang="zh-TW" sz="3600" i="1" dirty="0">
                <a:ea typeface="PMingLiU" pitchFamily="18" charset="-12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0315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" y="152400"/>
            <a:ext cx="10088880" cy="739378"/>
          </a:xfrm>
        </p:spPr>
        <p:txBody>
          <a:bodyPr>
            <a:normAutofit fontScale="90000"/>
          </a:bodyPr>
          <a:lstStyle/>
          <a:p>
            <a:r>
              <a:rPr lang="en-US" dirty="0"/>
              <a:t>Term Weights: </a:t>
            </a:r>
            <a:br>
              <a:rPr lang="en-US" dirty="0"/>
            </a:br>
            <a:r>
              <a:rPr lang="en-US" dirty="0"/>
              <a:t>Inverse Document </a:t>
            </a:r>
            <a:r>
              <a:rPr lang="en-US" dirty="0" smtClean="0"/>
              <a:t>Frequency (IDF)</a:t>
            </a:r>
            <a:endParaRPr lang="en-US" dirty="0"/>
          </a:p>
        </p:txBody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655" y="1667620"/>
            <a:ext cx="7811691" cy="381878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5000"/>
              </a:lnSpc>
            </a:pPr>
            <a:r>
              <a:rPr lang="en-US" altLang="zh-TW" dirty="0">
                <a:ea typeface="PMingLiU" pitchFamily="18" charset="-120"/>
              </a:rPr>
              <a:t>Terms that appear in many </a:t>
            </a:r>
            <a:r>
              <a:rPr lang="en-US" altLang="zh-TW" i="1" dirty="0">
                <a:ea typeface="PMingLiU" pitchFamily="18" charset="-120"/>
              </a:rPr>
              <a:t>different </a:t>
            </a:r>
            <a:r>
              <a:rPr lang="en-US" altLang="zh-TW" dirty="0">
                <a:ea typeface="PMingLiU" pitchFamily="18" charset="-120"/>
              </a:rPr>
              <a:t>documents are </a:t>
            </a:r>
            <a:r>
              <a:rPr lang="en-US" altLang="zh-TW" i="1" dirty="0">
                <a:ea typeface="PMingLiU" pitchFamily="18" charset="-120"/>
              </a:rPr>
              <a:t>less</a:t>
            </a:r>
            <a:r>
              <a:rPr lang="en-US" altLang="zh-TW" dirty="0">
                <a:ea typeface="PMingLiU" pitchFamily="18" charset="-120"/>
              </a:rPr>
              <a:t> indicative of overall topic.</a:t>
            </a:r>
            <a:endParaRPr lang="en-US" altLang="zh-TW" i="1" dirty="0">
              <a:ea typeface="PMingLiU" pitchFamily="18" charset="-12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zh-TW" i="1" dirty="0">
                <a:ea typeface="PMingLiU" pitchFamily="18" charset="-120"/>
              </a:rPr>
              <a:t>     </a:t>
            </a:r>
            <a:r>
              <a:rPr lang="en-US" altLang="zh-TW" i="1" dirty="0" err="1">
                <a:solidFill>
                  <a:srgbClr val="000099"/>
                </a:solidFill>
                <a:ea typeface="PMingLiU" pitchFamily="18" charset="-120"/>
              </a:rPr>
              <a:t>df</a:t>
            </a:r>
            <a:r>
              <a:rPr lang="en-US" altLang="zh-TW" i="1" baseline="-25000" dirty="0">
                <a:solidFill>
                  <a:srgbClr val="000099"/>
                </a:solidFill>
                <a:ea typeface="PMingLiU" pitchFamily="18" charset="-120"/>
              </a:rPr>
              <a:t> </a:t>
            </a:r>
            <a:r>
              <a:rPr lang="en-US" altLang="zh-TW" i="1" baseline="-25000" dirty="0" err="1">
                <a:solidFill>
                  <a:srgbClr val="000099"/>
                </a:solidFill>
                <a:ea typeface="PMingLiU" pitchFamily="18" charset="-120"/>
              </a:rPr>
              <a:t>i</a:t>
            </a:r>
            <a:r>
              <a:rPr lang="en-US" altLang="zh-TW" dirty="0">
                <a:solidFill>
                  <a:srgbClr val="000099"/>
                </a:solidFill>
                <a:ea typeface="PMingLiU" pitchFamily="18" charset="-120"/>
              </a:rPr>
              <a:t> = document frequency of term</a:t>
            </a:r>
            <a:r>
              <a:rPr lang="en-US" altLang="zh-TW" i="1" dirty="0">
                <a:solidFill>
                  <a:srgbClr val="000099"/>
                </a:solidFill>
                <a:ea typeface="PMingLiU" pitchFamily="18" charset="-120"/>
              </a:rPr>
              <a:t> </a:t>
            </a:r>
            <a:r>
              <a:rPr lang="en-US" altLang="zh-TW" i="1" dirty="0" err="1">
                <a:solidFill>
                  <a:srgbClr val="000099"/>
                </a:solidFill>
                <a:ea typeface="PMingLiU" pitchFamily="18" charset="-120"/>
              </a:rPr>
              <a:t>i</a:t>
            </a:r>
            <a:r>
              <a:rPr lang="en-US" altLang="zh-TW" i="1" dirty="0">
                <a:solidFill>
                  <a:srgbClr val="000099"/>
                </a:solidFill>
                <a:ea typeface="PMingLiU" pitchFamily="18" charset="-120"/>
              </a:rPr>
              <a:t>  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zh-TW" i="1" dirty="0">
                <a:solidFill>
                  <a:srgbClr val="000099"/>
                </a:solidFill>
                <a:ea typeface="PMingLiU" pitchFamily="18" charset="-120"/>
              </a:rPr>
              <a:t>          </a:t>
            </a:r>
            <a:r>
              <a:rPr lang="en-US" altLang="zh-TW" dirty="0">
                <a:solidFill>
                  <a:srgbClr val="000099"/>
                </a:solidFill>
                <a:ea typeface="PMingLiU" pitchFamily="18" charset="-120"/>
              </a:rPr>
              <a:t>= number of documents containing term</a:t>
            </a:r>
            <a:r>
              <a:rPr lang="en-US" altLang="zh-TW" i="1" dirty="0">
                <a:solidFill>
                  <a:srgbClr val="000099"/>
                </a:solidFill>
                <a:ea typeface="PMingLiU" pitchFamily="18" charset="-120"/>
              </a:rPr>
              <a:t> </a:t>
            </a:r>
            <a:r>
              <a:rPr lang="en-US" altLang="zh-TW" i="1" dirty="0" err="1">
                <a:solidFill>
                  <a:srgbClr val="000099"/>
                </a:solidFill>
                <a:ea typeface="PMingLiU" pitchFamily="18" charset="-120"/>
              </a:rPr>
              <a:t>i</a:t>
            </a:r>
            <a:r>
              <a:rPr lang="en-US" altLang="zh-TW" dirty="0">
                <a:solidFill>
                  <a:srgbClr val="000099"/>
                </a:solidFill>
                <a:ea typeface="PMingLiU" pitchFamily="18" charset="-120"/>
              </a:rPr>
              <a:t> 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zh-TW" i="1" dirty="0">
                <a:solidFill>
                  <a:srgbClr val="000099"/>
                </a:solidFill>
                <a:ea typeface="PMingLiU" pitchFamily="18" charset="-120"/>
              </a:rPr>
              <a:t>     </a:t>
            </a:r>
            <a:r>
              <a:rPr lang="en-US" altLang="zh-TW" i="1" dirty="0" err="1">
                <a:solidFill>
                  <a:srgbClr val="000099"/>
                </a:solidFill>
                <a:ea typeface="PMingLiU" pitchFamily="18" charset="-120"/>
              </a:rPr>
              <a:t>idf</a:t>
            </a:r>
            <a:r>
              <a:rPr lang="en-US" altLang="zh-TW" i="1" baseline="-25000" dirty="0" err="1">
                <a:solidFill>
                  <a:srgbClr val="000099"/>
                </a:solidFill>
                <a:ea typeface="PMingLiU" pitchFamily="18" charset="-120"/>
              </a:rPr>
              <a:t>i</a:t>
            </a:r>
            <a:r>
              <a:rPr lang="en-US" altLang="zh-TW" dirty="0">
                <a:solidFill>
                  <a:srgbClr val="000099"/>
                </a:solidFill>
                <a:ea typeface="PMingLiU" pitchFamily="18" charset="-120"/>
              </a:rPr>
              <a:t> = inverse document frequency of term</a:t>
            </a:r>
            <a:r>
              <a:rPr lang="en-US" altLang="zh-TW" i="1" dirty="0">
                <a:solidFill>
                  <a:srgbClr val="000099"/>
                </a:solidFill>
                <a:ea typeface="PMingLiU" pitchFamily="18" charset="-120"/>
              </a:rPr>
              <a:t> </a:t>
            </a:r>
            <a:r>
              <a:rPr lang="en-US" altLang="zh-TW" i="1" dirty="0" err="1">
                <a:solidFill>
                  <a:srgbClr val="000099"/>
                </a:solidFill>
                <a:ea typeface="PMingLiU" pitchFamily="18" charset="-120"/>
              </a:rPr>
              <a:t>i</a:t>
            </a:r>
            <a:r>
              <a:rPr lang="en-US" altLang="zh-TW" i="1" dirty="0">
                <a:solidFill>
                  <a:srgbClr val="000099"/>
                </a:solidFill>
                <a:ea typeface="PMingLiU" pitchFamily="18" charset="-120"/>
              </a:rPr>
              <a:t>, </a:t>
            </a:r>
            <a:r>
              <a:rPr lang="en-US" altLang="zh-TW" dirty="0">
                <a:solidFill>
                  <a:srgbClr val="000099"/>
                </a:solidFill>
                <a:ea typeface="PMingLiU" pitchFamily="18" charset="-120"/>
              </a:rPr>
              <a:t> 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zh-TW" dirty="0">
                <a:solidFill>
                  <a:srgbClr val="000099"/>
                </a:solidFill>
                <a:ea typeface="PMingLiU" pitchFamily="18" charset="-120"/>
              </a:rPr>
              <a:t>          = log</a:t>
            </a:r>
            <a:r>
              <a:rPr lang="en-US" altLang="zh-TW" baseline="-25000" dirty="0">
                <a:solidFill>
                  <a:srgbClr val="000099"/>
                </a:solidFill>
                <a:ea typeface="PMingLiU" pitchFamily="18" charset="-120"/>
              </a:rPr>
              <a:t>2</a:t>
            </a:r>
            <a:r>
              <a:rPr lang="en-US" altLang="zh-TW" dirty="0">
                <a:solidFill>
                  <a:srgbClr val="000099"/>
                </a:solidFill>
                <a:ea typeface="PMingLiU" pitchFamily="18" charset="-120"/>
              </a:rPr>
              <a:t> (</a:t>
            </a:r>
            <a:r>
              <a:rPr lang="en-US" altLang="zh-TW" i="1" dirty="0">
                <a:solidFill>
                  <a:srgbClr val="000099"/>
                </a:solidFill>
                <a:ea typeface="PMingLiU" pitchFamily="18" charset="-120"/>
              </a:rPr>
              <a:t>N/ </a:t>
            </a:r>
            <a:r>
              <a:rPr lang="en-US" altLang="zh-TW" i="1" dirty="0" err="1">
                <a:solidFill>
                  <a:srgbClr val="000099"/>
                </a:solidFill>
                <a:ea typeface="PMingLiU" pitchFamily="18" charset="-120"/>
              </a:rPr>
              <a:t>df</a:t>
            </a:r>
            <a:r>
              <a:rPr lang="en-US" altLang="zh-TW" i="1" baseline="-25000" dirty="0">
                <a:solidFill>
                  <a:srgbClr val="000099"/>
                </a:solidFill>
                <a:ea typeface="PMingLiU" pitchFamily="18" charset="-120"/>
              </a:rPr>
              <a:t> </a:t>
            </a:r>
            <a:r>
              <a:rPr lang="en-US" altLang="zh-TW" i="1" baseline="-25000" dirty="0" err="1">
                <a:solidFill>
                  <a:srgbClr val="000099"/>
                </a:solidFill>
                <a:ea typeface="PMingLiU" pitchFamily="18" charset="-120"/>
              </a:rPr>
              <a:t>i</a:t>
            </a:r>
            <a:r>
              <a:rPr lang="en-US" altLang="zh-TW" dirty="0">
                <a:solidFill>
                  <a:srgbClr val="000099"/>
                </a:solidFill>
                <a:ea typeface="PMingLiU" pitchFamily="18" charset="-120"/>
              </a:rPr>
              <a:t>)  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zh-TW" dirty="0">
                <a:solidFill>
                  <a:srgbClr val="000099"/>
                </a:solidFill>
                <a:ea typeface="PMingLiU" pitchFamily="18" charset="-120"/>
              </a:rPr>
              <a:t>             (N: total number of documents)</a:t>
            </a:r>
          </a:p>
          <a:p>
            <a:pPr>
              <a:lnSpc>
                <a:spcPct val="85000"/>
              </a:lnSpc>
              <a:buFontTx/>
              <a:buNone/>
            </a:pPr>
            <a:endParaRPr lang="en-US" altLang="zh-TW" dirty="0">
              <a:solidFill>
                <a:srgbClr val="000099"/>
              </a:solidFill>
              <a:ea typeface="PMingLiU" pitchFamily="18" charset="-120"/>
            </a:endParaRPr>
          </a:p>
          <a:p>
            <a:pPr>
              <a:lnSpc>
                <a:spcPct val="85000"/>
              </a:lnSpc>
            </a:pPr>
            <a:r>
              <a:rPr lang="en-US" altLang="zh-TW" dirty="0">
                <a:ea typeface="PMingLiU" pitchFamily="18" charset="-120"/>
              </a:rPr>
              <a:t>An indication of a term</a:t>
            </a:r>
            <a:r>
              <a:rPr lang="en-US" altLang="zh-TW" dirty="0">
                <a:latin typeface="Times New Roman"/>
                <a:ea typeface="PMingLiU" pitchFamily="18" charset="-120"/>
              </a:rPr>
              <a:t>’</a:t>
            </a:r>
            <a:r>
              <a:rPr lang="en-US" altLang="zh-TW" dirty="0">
                <a:ea typeface="PMingLiU" pitchFamily="18" charset="-120"/>
              </a:rPr>
              <a:t>s </a:t>
            </a:r>
            <a:r>
              <a:rPr lang="en-US" altLang="zh-TW" i="1" dirty="0">
                <a:ea typeface="PMingLiU" pitchFamily="18" charset="-120"/>
              </a:rPr>
              <a:t>discrimination</a:t>
            </a:r>
            <a:r>
              <a:rPr lang="en-US" altLang="zh-TW" dirty="0">
                <a:ea typeface="PMingLiU" pitchFamily="18" charset="-120"/>
              </a:rPr>
              <a:t> power. Log used to dampen the effect relative to </a:t>
            </a:r>
            <a:r>
              <a:rPr lang="en-US" altLang="zh-TW" i="1" dirty="0" err="1">
                <a:ea typeface="PMingLiU" pitchFamily="18" charset="-120"/>
              </a:rPr>
              <a:t>tf</a:t>
            </a:r>
            <a:r>
              <a:rPr lang="en-US" altLang="zh-TW" dirty="0">
                <a:ea typeface="PMingLiU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76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7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76200"/>
            <a:ext cx="7739360" cy="416570"/>
          </a:xfrm>
        </p:spPr>
        <p:txBody>
          <a:bodyPr>
            <a:normAutofit fontScale="90000"/>
          </a:bodyPr>
          <a:lstStyle/>
          <a:p>
            <a:r>
              <a:rPr lang="en-US" altLang="zh-TW" sz="3038" dirty="0">
                <a:ea typeface="PMingLiU" pitchFamily="18" charset="-120"/>
              </a:rPr>
              <a:t>TF-IDF Weighting</a:t>
            </a:r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838200"/>
            <a:ext cx="7667030" cy="3471863"/>
          </a:xfrm>
        </p:spPr>
        <p:txBody>
          <a:bodyPr/>
          <a:lstStyle/>
          <a:p>
            <a:pPr marL="289339" indent="-289339">
              <a:lnSpc>
                <a:spcPct val="85000"/>
              </a:lnSpc>
            </a:pPr>
            <a:r>
              <a:rPr lang="en-US" altLang="zh-TW" sz="3200" dirty="0">
                <a:ea typeface="PMingLiU" pitchFamily="18" charset="-120"/>
              </a:rPr>
              <a:t>A typical weighting  is </a:t>
            </a:r>
            <a:r>
              <a:rPr lang="en-US" altLang="zh-TW" sz="3200" i="1" dirty="0" err="1">
                <a:ea typeface="PMingLiU" pitchFamily="18" charset="-120"/>
              </a:rPr>
              <a:t>tf-idf</a:t>
            </a:r>
            <a:r>
              <a:rPr lang="en-US" altLang="zh-TW" sz="3200" i="1" dirty="0">
                <a:ea typeface="PMingLiU" pitchFamily="18" charset="-120"/>
              </a:rPr>
              <a:t> weighting</a:t>
            </a:r>
            <a:r>
              <a:rPr lang="en-US" altLang="zh-TW" sz="3200" dirty="0">
                <a:ea typeface="PMingLiU" pitchFamily="18" charset="-120"/>
              </a:rPr>
              <a:t>:</a:t>
            </a:r>
          </a:p>
          <a:p>
            <a:pPr marL="289339" indent="-289339" algn="ctr">
              <a:lnSpc>
                <a:spcPct val="85000"/>
              </a:lnSpc>
              <a:buNone/>
            </a:pPr>
            <a:r>
              <a:rPr lang="en-US" altLang="zh-TW" sz="3200" i="1" dirty="0" err="1">
                <a:solidFill>
                  <a:srgbClr val="000099"/>
                </a:solidFill>
                <a:ea typeface="PMingLiU" pitchFamily="18" charset="-120"/>
              </a:rPr>
              <a:t>w</a:t>
            </a:r>
            <a:r>
              <a:rPr lang="en-US" altLang="zh-TW" sz="3200" i="1" baseline="-25000" dirty="0" err="1">
                <a:solidFill>
                  <a:srgbClr val="000099"/>
                </a:solidFill>
                <a:ea typeface="PMingLiU" pitchFamily="18" charset="-120"/>
              </a:rPr>
              <a:t>ij</a:t>
            </a:r>
            <a:r>
              <a:rPr lang="en-US" altLang="zh-TW" sz="3200" i="1" dirty="0">
                <a:solidFill>
                  <a:srgbClr val="000099"/>
                </a:solidFill>
                <a:ea typeface="PMingLiU" pitchFamily="18" charset="-120"/>
              </a:rPr>
              <a:t> =  </a:t>
            </a:r>
            <a:r>
              <a:rPr lang="en-US" altLang="zh-TW" sz="3200" i="1" dirty="0" err="1">
                <a:solidFill>
                  <a:srgbClr val="000099"/>
                </a:solidFill>
                <a:ea typeface="PMingLiU" pitchFamily="18" charset="-120"/>
              </a:rPr>
              <a:t>tf</a:t>
            </a:r>
            <a:r>
              <a:rPr lang="en-US" altLang="zh-TW" sz="3200" i="1" baseline="-25000" dirty="0" err="1">
                <a:solidFill>
                  <a:srgbClr val="000099"/>
                </a:solidFill>
                <a:ea typeface="PMingLiU" pitchFamily="18" charset="-120"/>
              </a:rPr>
              <a:t>ij</a:t>
            </a:r>
            <a:r>
              <a:rPr lang="en-US" altLang="zh-TW" sz="3200" i="1" dirty="0">
                <a:solidFill>
                  <a:srgbClr val="000099"/>
                </a:solidFill>
                <a:ea typeface="PMingLiU" pitchFamily="18" charset="-120"/>
              </a:rPr>
              <a:t> </a:t>
            </a:r>
            <a:r>
              <a:rPr lang="en-US" altLang="zh-TW" sz="3200" i="1" dirty="0" err="1">
                <a:solidFill>
                  <a:srgbClr val="000099"/>
                </a:solidFill>
                <a:ea typeface="PMingLiU" pitchFamily="18" charset="-120"/>
              </a:rPr>
              <a:t>idf</a:t>
            </a:r>
            <a:r>
              <a:rPr lang="en-US" altLang="zh-TW" sz="3200" i="1" baseline="-25000" dirty="0" err="1">
                <a:solidFill>
                  <a:srgbClr val="000099"/>
                </a:solidFill>
                <a:ea typeface="PMingLiU" pitchFamily="18" charset="-120"/>
              </a:rPr>
              <a:t>i</a:t>
            </a:r>
            <a:r>
              <a:rPr lang="en-US" altLang="zh-TW" sz="3200" i="1" baseline="-25000" dirty="0">
                <a:solidFill>
                  <a:srgbClr val="000099"/>
                </a:solidFill>
                <a:ea typeface="PMingLiU" pitchFamily="18" charset="-120"/>
              </a:rPr>
              <a:t>  </a:t>
            </a:r>
            <a:r>
              <a:rPr lang="en-US" altLang="zh-TW" sz="3200" i="1" dirty="0">
                <a:solidFill>
                  <a:srgbClr val="000099"/>
                </a:solidFill>
                <a:ea typeface="PMingLiU" pitchFamily="18" charset="-120"/>
              </a:rPr>
              <a:t>=  </a:t>
            </a:r>
            <a:r>
              <a:rPr lang="en-US" altLang="zh-TW" sz="3200" i="1" dirty="0" err="1">
                <a:solidFill>
                  <a:srgbClr val="000099"/>
                </a:solidFill>
                <a:ea typeface="PMingLiU" pitchFamily="18" charset="-120"/>
              </a:rPr>
              <a:t>tf</a:t>
            </a:r>
            <a:r>
              <a:rPr lang="en-US" altLang="zh-TW" sz="3200" i="1" baseline="-25000" dirty="0" err="1">
                <a:solidFill>
                  <a:srgbClr val="000099"/>
                </a:solidFill>
                <a:ea typeface="PMingLiU" pitchFamily="18" charset="-120"/>
              </a:rPr>
              <a:t>ij</a:t>
            </a:r>
            <a:r>
              <a:rPr lang="en-US" altLang="zh-TW" sz="3200" i="1" dirty="0">
                <a:solidFill>
                  <a:srgbClr val="000099"/>
                </a:solidFill>
                <a:ea typeface="PMingLiU" pitchFamily="18" charset="-120"/>
              </a:rPr>
              <a:t> </a:t>
            </a:r>
            <a:r>
              <a:rPr lang="en-US" altLang="zh-TW" sz="3200" dirty="0">
                <a:solidFill>
                  <a:srgbClr val="000099"/>
                </a:solidFill>
                <a:ea typeface="PMingLiU" pitchFamily="18" charset="-120"/>
              </a:rPr>
              <a:t>log</a:t>
            </a:r>
            <a:r>
              <a:rPr lang="en-US" altLang="zh-TW" sz="3200" baseline="-25000" dirty="0">
                <a:solidFill>
                  <a:srgbClr val="000099"/>
                </a:solidFill>
                <a:ea typeface="PMingLiU" pitchFamily="18" charset="-120"/>
              </a:rPr>
              <a:t>2</a:t>
            </a:r>
            <a:r>
              <a:rPr lang="en-US" altLang="zh-TW" sz="3200" dirty="0">
                <a:solidFill>
                  <a:srgbClr val="000099"/>
                </a:solidFill>
                <a:ea typeface="PMingLiU" pitchFamily="18" charset="-120"/>
              </a:rPr>
              <a:t> (</a:t>
            </a:r>
            <a:r>
              <a:rPr lang="en-US" altLang="zh-TW" sz="3200" i="1" dirty="0">
                <a:solidFill>
                  <a:srgbClr val="000099"/>
                </a:solidFill>
                <a:ea typeface="PMingLiU" pitchFamily="18" charset="-120"/>
              </a:rPr>
              <a:t>N/ </a:t>
            </a:r>
            <a:r>
              <a:rPr lang="en-US" altLang="zh-TW" sz="3200" i="1" dirty="0" err="1">
                <a:solidFill>
                  <a:srgbClr val="000099"/>
                </a:solidFill>
                <a:ea typeface="PMingLiU" pitchFamily="18" charset="-120"/>
              </a:rPr>
              <a:t>df</a:t>
            </a:r>
            <a:r>
              <a:rPr lang="en-US" altLang="zh-TW" sz="3200" i="1" baseline="-25000" dirty="0" err="1">
                <a:solidFill>
                  <a:srgbClr val="000099"/>
                </a:solidFill>
                <a:ea typeface="PMingLiU" pitchFamily="18" charset="-120"/>
              </a:rPr>
              <a:t>i</a:t>
            </a:r>
            <a:r>
              <a:rPr lang="en-US" altLang="zh-TW" sz="3200" dirty="0">
                <a:solidFill>
                  <a:srgbClr val="000099"/>
                </a:solidFill>
                <a:ea typeface="PMingLiU" pitchFamily="18" charset="-120"/>
              </a:rPr>
              <a:t>)</a:t>
            </a:r>
            <a:r>
              <a:rPr lang="en-US" altLang="zh-TW" sz="1100" dirty="0">
                <a:solidFill>
                  <a:srgbClr val="000099"/>
                </a:solidFill>
                <a:ea typeface="PMingLiU" pitchFamily="18" charset="-120"/>
              </a:rPr>
              <a:t> </a:t>
            </a:r>
          </a:p>
          <a:p>
            <a:pPr marL="289339" indent="-289339" algn="ctr">
              <a:lnSpc>
                <a:spcPct val="85000"/>
              </a:lnSpc>
              <a:buNone/>
            </a:pPr>
            <a:endParaRPr lang="en-US" altLang="zh-TW" sz="3200" dirty="0">
              <a:solidFill>
                <a:srgbClr val="000099"/>
              </a:solidFill>
              <a:ea typeface="PMingLiU" pitchFamily="18" charset="-120"/>
            </a:endParaRPr>
          </a:p>
          <a:p>
            <a:pPr marL="289339" indent="-289339">
              <a:lnSpc>
                <a:spcPct val="85000"/>
              </a:lnSpc>
            </a:pPr>
            <a:r>
              <a:rPr lang="en-US" altLang="zh-TW" sz="3200" dirty="0">
                <a:solidFill>
                  <a:srgbClr val="003399"/>
                </a:solidFill>
                <a:ea typeface="PMingLiU" pitchFamily="18" charset="-120"/>
              </a:rPr>
              <a:t>A term occurring frequently in the document but rarely in the rest of the collection is given high weight.</a:t>
            </a:r>
          </a:p>
          <a:p>
            <a:pPr marL="289339" indent="-289339">
              <a:lnSpc>
                <a:spcPct val="85000"/>
              </a:lnSpc>
            </a:pPr>
            <a:endParaRPr lang="en-US" altLang="zh-TW" sz="3200" dirty="0">
              <a:ea typeface="PMingLiU" pitchFamily="18" charset="-120"/>
            </a:endParaRPr>
          </a:p>
          <a:p>
            <a:pPr marL="289339" indent="-289339">
              <a:lnSpc>
                <a:spcPct val="85000"/>
              </a:lnSpc>
            </a:pPr>
            <a:r>
              <a:rPr lang="en-US" altLang="zh-TW" sz="3200" dirty="0">
                <a:ea typeface="PMingLiU" pitchFamily="18" charset="-120"/>
              </a:rPr>
              <a:t>Experimentally, </a:t>
            </a:r>
            <a:r>
              <a:rPr lang="en-US" altLang="zh-TW" sz="3200" i="1" dirty="0" err="1">
                <a:ea typeface="PMingLiU" pitchFamily="18" charset="-120"/>
              </a:rPr>
              <a:t>tf-idf</a:t>
            </a:r>
            <a:r>
              <a:rPr lang="en-US" altLang="zh-TW" sz="3200" dirty="0">
                <a:ea typeface="PMingLiU" pitchFamily="18" charset="-120"/>
              </a:rPr>
              <a:t> has been found to work well. It was also theoretically proved to work well (</a:t>
            </a:r>
            <a:r>
              <a:rPr lang="en-US" altLang="zh-TW" sz="3200" dirty="0" err="1">
                <a:ea typeface="PMingLiU" pitchFamily="18" charset="-120"/>
              </a:rPr>
              <a:t>Papineni</a:t>
            </a:r>
            <a:r>
              <a:rPr lang="en-US" altLang="zh-TW" sz="3200" dirty="0">
                <a:ea typeface="PMingLiU" pitchFamily="18" charset="-120"/>
              </a:rPr>
              <a:t>, NAACL 2001)</a:t>
            </a:r>
          </a:p>
        </p:txBody>
      </p:sp>
    </p:spTree>
    <p:extLst>
      <p:ext uri="{BB962C8B-B14F-4D97-AF65-F5344CB8AC3E}">
        <p14:creationId xmlns:p14="http://schemas.microsoft.com/office/powerpoint/2010/main" val="30681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" y="163711"/>
            <a:ext cx="9784080" cy="369689"/>
          </a:xfrm>
        </p:spPr>
        <p:txBody>
          <a:bodyPr>
            <a:noAutofit/>
          </a:bodyPr>
          <a:lstStyle/>
          <a:p>
            <a:r>
              <a:rPr lang="en-US" altLang="zh-TW" dirty="0">
                <a:ea typeface="PMingLiU" pitchFamily="18" charset="-120"/>
              </a:rPr>
              <a:t>Computing TF-IDF: An Example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0671" y="1757365"/>
            <a:ext cx="7591685" cy="3887093"/>
          </a:xfrm>
        </p:spPr>
        <p:txBody>
          <a:bodyPr vert="horz" wrap="square" lIns="0" tIns="38576" rIns="77153" bIns="38576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89339" indent="-289339">
              <a:buNone/>
            </a:pPr>
            <a:r>
              <a:rPr lang="en-US" altLang="zh-TW" sz="1688" dirty="0">
                <a:ea typeface="PMingLiU" pitchFamily="18" charset="-120"/>
              </a:rPr>
              <a:t>Given a document containing terms with given frequencies:</a:t>
            </a:r>
          </a:p>
          <a:p>
            <a:pPr marL="289339" indent="-289339">
              <a:buNone/>
            </a:pPr>
            <a:r>
              <a:rPr lang="en-US" altLang="zh-TW" sz="1688" dirty="0">
                <a:ea typeface="PMingLiU" pitchFamily="18" charset="-120"/>
              </a:rPr>
              <a:t>    </a:t>
            </a:r>
            <a:r>
              <a:rPr lang="en-US" altLang="zh-TW" sz="1688" dirty="0">
                <a:solidFill>
                  <a:srgbClr val="000099"/>
                </a:solidFill>
                <a:ea typeface="PMingLiU" pitchFamily="18" charset="-120"/>
              </a:rPr>
              <a:t>A(3), B(2), C(1)</a:t>
            </a:r>
            <a:endParaRPr lang="en-US" altLang="zh-TW" dirty="0">
              <a:solidFill>
                <a:srgbClr val="000099"/>
              </a:solidFill>
              <a:ea typeface="PMingLiU" pitchFamily="18" charset="-120"/>
            </a:endParaRPr>
          </a:p>
          <a:p>
            <a:pPr marL="289339" indent="-289339">
              <a:buNone/>
            </a:pPr>
            <a:endParaRPr lang="en-US" altLang="zh-TW" sz="1688" dirty="0">
              <a:ea typeface="PMingLiU" pitchFamily="18" charset="-120"/>
            </a:endParaRPr>
          </a:p>
          <a:p>
            <a:pPr marL="289339" indent="-289339">
              <a:buNone/>
            </a:pPr>
            <a:r>
              <a:rPr lang="en-US" altLang="zh-TW" sz="1688" dirty="0">
                <a:ea typeface="PMingLiU" pitchFamily="18" charset="-120"/>
              </a:rPr>
              <a:t>Assume collection contains 10,000 documents and </a:t>
            </a:r>
          </a:p>
          <a:p>
            <a:pPr marL="289339" indent="-289339">
              <a:buNone/>
            </a:pPr>
            <a:r>
              <a:rPr lang="en-US" altLang="zh-TW" sz="1688" dirty="0">
                <a:ea typeface="PMingLiU" pitchFamily="18" charset="-120"/>
              </a:rPr>
              <a:t>document frequencies of these terms are:</a:t>
            </a:r>
          </a:p>
          <a:p>
            <a:pPr marL="289339" indent="-289339">
              <a:buNone/>
            </a:pPr>
            <a:r>
              <a:rPr lang="en-US" altLang="zh-TW" sz="1688" dirty="0">
                <a:ea typeface="PMingLiU" pitchFamily="18" charset="-120"/>
              </a:rPr>
              <a:t>    </a:t>
            </a:r>
            <a:r>
              <a:rPr lang="en-US" altLang="zh-TW" sz="1688" dirty="0">
                <a:solidFill>
                  <a:srgbClr val="000099"/>
                </a:solidFill>
                <a:ea typeface="PMingLiU" pitchFamily="18" charset="-120"/>
              </a:rPr>
              <a:t>A(50), B(1300), C(250)</a:t>
            </a:r>
          </a:p>
          <a:p>
            <a:pPr marL="289339" indent="-289339">
              <a:buNone/>
            </a:pPr>
            <a:endParaRPr lang="en-US" altLang="zh-TW" sz="1688" dirty="0">
              <a:ea typeface="PMingLiU" pitchFamily="18" charset="-120"/>
            </a:endParaRPr>
          </a:p>
          <a:p>
            <a:pPr marL="289339" indent="-289339">
              <a:buNone/>
            </a:pPr>
            <a:r>
              <a:rPr lang="en-US" altLang="zh-TW" sz="1688" dirty="0">
                <a:ea typeface="PMingLiU" pitchFamily="18" charset="-120"/>
              </a:rPr>
              <a:t>Then:</a:t>
            </a:r>
          </a:p>
          <a:p>
            <a:pPr marL="289339" indent="-289339">
              <a:buNone/>
            </a:pPr>
            <a:r>
              <a:rPr lang="en-US" altLang="zh-TW" sz="1688" dirty="0">
                <a:solidFill>
                  <a:srgbClr val="000099"/>
                </a:solidFill>
                <a:ea typeface="PMingLiU" pitchFamily="18" charset="-120"/>
              </a:rPr>
              <a:t>A:  </a:t>
            </a:r>
            <a:r>
              <a:rPr lang="en-US" altLang="zh-TW" sz="1688" dirty="0" err="1">
                <a:solidFill>
                  <a:srgbClr val="000099"/>
                </a:solidFill>
                <a:ea typeface="PMingLiU" pitchFamily="18" charset="-120"/>
              </a:rPr>
              <a:t>tf</a:t>
            </a:r>
            <a:r>
              <a:rPr lang="en-US" altLang="zh-TW" sz="1688" dirty="0">
                <a:solidFill>
                  <a:srgbClr val="000099"/>
                </a:solidFill>
                <a:ea typeface="PMingLiU" pitchFamily="18" charset="-120"/>
              </a:rPr>
              <a:t> = 3/3;  </a:t>
            </a:r>
            <a:r>
              <a:rPr lang="en-US" altLang="zh-TW" sz="1688" dirty="0" err="1">
                <a:solidFill>
                  <a:srgbClr val="000099"/>
                </a:solidFill>
                <a:ea typeface="PMingLiU" pitchFamily="18" charset="-120"/>
              </a:rPr>
              <a:t>idf</a:t>
            </a:r>
            <a:r>
              <a:rPr lang="en-US" altLang="zh-TW" sz="1688" dirty="0">
                <a:solidFill>
                  <a:srgbClr val="000099"/>
                </a:solidFill>
                <a:ea typeface="PMingLiU" pitchFamily="18" charset="-120"/>
              </a:rPr>
              <a:t> = log(10000/50) = 5.3;     </a:t>
            </a:r>
            <a:r>
              <a:rPr lang="en-US" altLang="zh-TW" sz="1688" dirty="0" err="1">
                <a:solidFill>
                  <a:srgbClr val="000099"/>
                </a:solidFill>
                <a:ea typeface="PMingLiU" pitchFamily="18" charset="-120"/>
              </a:rPr>
              <a:t>tf-idf</a:t>
            </a:r>
            <a:r>
              <a:rPr lang="en-US" altLang="zh-TW" sz="1688" dirty="0">
                <a:solidFill>
                  <a:srgbClr val="000099"/>
                </a:solidFill>
                <a:ea typeface="PMingLiU" pitchFamily="18" charset="-120"/>
              </a:rPr>
              <a:t> = 5.3</a:t>
            </a:r>
          </a:p>
          <a:p>
            <a:pPr marL="289339" indent="-289339">
              <a:buNone/>
            </a:pPr>
            <a:r>
              <a:rPr lang="en-US" altLang="zh-TW" sz="1688" dirty="0">
                <a:solidFill>
                  <a:srgbClr val="000099"/>
                </a:solidFill>
                <a:ea typeface="PMingLiU" pitchFamily="18" charset="-120"/>
              </a:rPr>
              <a:t>B:  </a:t>
            </a:r>
            <a:r>
              <a:rPr lang="en-US" altLang="zh-TW" sz="1688" dirty="0" err="1">
                <a:solidFill>
                  <a:srgbClr val="000099"/>
                </a:solidFill>
                <a:ea typeface="PMingLiU" pitchFamily="18" charset="-120"/>
              </a:rPr>
              <a:t>tf</a:t>
            </a:r>
            <a:r>
              <a:rPr lang="en-US" altLang="zh-TW" sz="1688" dirty="0">
                <a:solidFill>
                  <a:srgbClr val="000099"/>
                </a:solidFill>
                <a:ea typeface="PMingLiU" pitchFamily="18" charset="-120"/>
              </a:rPr>
              <a:t> = 2/3;  </a:t>
            </a:r>
            <a:r>
              <a:rPr lang="en-US" altLang="zh-TW" sz="1688" dirty="0" err="1">
                <a:solidFill>
                  <a:srgbClr val="000099"/>
                </a:solidFill>
                <a:ea typeface="PMingLiU" pitchFamily="18" charset="-120"/>
              </a:rPr>
              <a:t>idf</a:t>
            </a:r>
            <a:r>
              <a:rPr lang="en-US" altLang="zh-TW" sz="1688" dirty="0">
                <a:solidFill>
                  <a:srgbClr val="000099"/>
                </a:solidFill>
                <a:ea typeface="PMingLiU" pitchFamily="18" charset="-120"/>
              </a:rPr>
              <a:t> = log(10000/1300) = 2.0; </a:t>
            </a:r>
            <a:r>
              <a:rPr lang="en-US" altLang="zh-TW" sz="1688" dirty="0" err="1">
                <a:solidFill>
                  <a:srgbClr val="000099"/>
                </a:solidFill>
                <a:ea typeface="PMingLiU" pitchFamily="18" charset="-120"/>
              </a:rPr>
              <a:t>tf-idf</a:t>
            </a:r>
            <a:r>
              <a:rPr lang="en-US" altLang="zh-TW" sz="1688" dirty="0">
                <a:solidFill>
                  <a:srgbClr val="000099"/>
                </a:solidFill>
                <a:ea typeface="PMingLiU" pitchFamily="18" charset="-120"/>
              </a:rPr>
              <a:t> = 1.3</a:t>
            </a:r>
          </a:p>
          <a:p>
            <a:pPr marL="289339" indent="-289339">
              <a:buNone/>
            </a:pPr>
            <a:r>
              <a:rPr lang="en-US" altLang="zh-TW" sz="1688" dirty="0">
                <a:solidFill>
                  <a:srgbClr val="000099"/>
                </a:solidFill>
                <a:ea typeface="PMingLiU" pitchFamily="18" charset="-120"/>
              </a:rPr>
              <a:t>C:  </a:t>
            </a:r>
            <a:r>
              <a:rPr lang="en-US" altLang="zh-TW" sz="1688" dirty="0" err="1">
                <a:solidFill>
                  <a:srgbClr val="000099"/>
                </a:solidFill>
                <a:ea typeface="PMingLiU" pitchFamily="18" charset="-120"/>
              </a:rPr>
              <a:t>tf</a:t>
            </a:r>
            <a:r>
              <a:rPr lang="en-US" altLang="zh-TW" sz="1688" dirty="0">
                <a:solidFill>
                  <a:srgbClr val="000099"/>
                </a:solidFill>
                <a:ea typeface="PMingLiU" pitchFamily="18" charset="-120"/>
              </a:rPr>
              <a:t> = 1/3;  </a:t>
            </a:r>
            <a:r>
              <a:rPr lang="en-US" altLang="zh-TW" sz="1688" dirty="0" err="1">
                <a:solidFill>
                  <a:srgbClr val="000099"/>
                </a:solidFill>
                <a:ea typeface="PMingLiU" pitchFamily="18" charset="-120"/>
              </a:rPr>
              <a:t>idf</a:t>
            </a:r>
            <a:r>
              <a:rPr lang="en-US" altLang="zh-TW" sz="1688" dirty="0">
                <a:solidFill>
                  <a:srgbClr val="000099"/>
                </a:solidFill>
                <a:ea typeface="PMingLiU" pitchFamily="18" charset="-120"/>
              </a:rPr>
              <a:t> = log(10000/250) = 3.7;   </a:t>
            </a:r>
            <a:r>
              <a:rPr lang="en-US" altLang="zh-TW" sz="1688" dirty="0" err="1">
                <a:solidFill>
                  <a:srgbClr val="000099"/>
                </a:solidFill>
                <a:ea typeface="PMingLiU" pitchFamily="18" charset="-120"/>
              </a:rPr>
              <a:t>tf-idf</a:t>
            </a:r>
            <a:r>
              <a:rPr lang="en-US" altLang="zh-TW" sz="1688" dirty="0">
                <a:solidFill>
                  <a:srgbClr val="000099"/>
                </a:solidFill>
                <a:ea typeface="PMingLiU" pitchFamily="18" charset="-120"/>
              </a:rPr>
              <a:t> = 1.2</a:t>
            </a:r>
          </a:p>
        </p:txBody>
      </p:sp>
    </p:spTree>
    <p:extLst>
      <p:ext uri="{BB962C8B-B14F-4D97-AF65-F5344CB8AC3E}">
        <p14:creationId xmlns:p14="http://schemas.microsoft.com/office/powerpoint/2010/main" val="212425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 practical aspects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ea typeface="ＭＳ Ｐゴシック" pitchFamily="-112" charset="-128"/>
              </a:rPr>
              <a:t>Unigram and higher-order models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600200"/>
            <a:ext cx="9258300" cy="4876800"/>
          </a:xfrm>
        </p:spPr>
        <p:txBody>
          <a:bodyPr/>
          <a:lstStyle/>
          <a:p>
            <a:pPr eaLnBrk="1" hangingPunct="1"/>
            <a:endParaRPr lang="en-US" sz="2400" dirty="0" smtClean="0">
              <a:ea typeface="ＭＳ Ｐゴシック" pitchFamily="-112" charset="-128"/>
            </a:endParaRPr>
          </a:p>
          <a:p>
            <a:pPr eaLnBrk="1" hangingPunct="1"/>
            <a:r>
              <a:rPr lang="en-US" sz="2400" dirty="0" smtClean="0">
                <a:ea typeface="ＭＳ Ｐゴシック" pitchFamily="-112" charset="-128"/>
              </a:rPr>
              <a:t> </a:t>
            </a:r>
          </a:p>
          <a:p>
            <a:pPr eaLnBrk="1" hangingPunct="1"/>
            <a:endParaRPr lang="en-US" sz="2400" dirty="0" smtClean="0">
              <a:ea typeface="ＭＳ Ｐゴシック" pitchFamily="-112" charset="-128"/>
            </a:endParaRPr>
          </a:p>
          <a:p>
            <a:pPr eaLnBrk="1" hangingPunct="1"/>
            <a:r>
              <a:rPr lang="en-US" sz="2400" dirty="0" smtClean="0">
                <a:ea typeface="ＭＳ Ｐゴシック" pitchFamily="-112" charset="-128"/>
              </a:rPr>
              <a:t>Unigram Language Models</a:t>
            </a:r>
          </a:p>
          <a:p>
            <a:pPr eaLnBrk="1" hangingPunct="1"/>
            <a:endParaRPr lang="en-US" sz="2400" dirty="0" smtClean="0">
              <a:ea typeface="ＭＳ Ｐゴシック" pitchFamily="-112" charset="-128"/>
            </a:endParaRPr>
          </a:p>
          <a:p>
            <a:pPr eaLnBrk="1" hangingPunct="1"/>
            <a:r>
              <a:rPr lang="en-US" sz="2400" dirty="0" smtClean="0">
                <a:ea typeface="ＭＳ Ｐゴシック" pitchFamily="-112" charset="-128"/>
              </a:rPr>
              <a:t>Bigram (generally, </a:t>
            </a:r>
            <a:r>
              <a:rPr lang="en-US" sz="2400" i="1" dirty="0" smtClean="0">
                <a:ea typeface="ＭＳ Ｐゴシック" pitchFamily="-112" charset="-128"/>
              </a:rPr>
              <a:t>n</a:t>
            </a:r>
            <a:r>
              <a:rPr lang="en-US" sz="2400" dirty="0" smtClean="0">
                <a:ea typeface="ＭＳ Ｐゴシック" pitchFamily="-112" charset="-128"/>
              </a:rPr>
              <a:t>-gram) Language Models</a:t>
            </a:r>
          </a:p>
          <a:p>
            <a:pPr eaLnBrk="1" hangingPunct="1"/>
            <a:endParaRPr lang="en-US" sz="2400" dirty="0" smtClean="0">
              <a:ea typeface="ＭＳ Ｐゴシック" pitchFamily="-112" charset="-128"/>
            </a:endParaRPr>
          </a:p>
          <a:p>
            <a:pPr eaLnBrk="1" hangingPunct="1"/>
            <a:endParaRPr lang="en-US" sz="2400" dirty="0" smtClean="0">
              <a:ea typeface="ＭＳ Ｐゴシック" pitchFamily="-112" charset="-128"/>
            </a:endParaRPr>
          </a:p>
          <a:p>
            <a:pPr eaLnBrk="1" hangingPunct="1"/>
            <a:r>
              <a:rPr lang="en-US" sz="2400" dirty="0" smtClean="0">
                <a:ea typeface="ＭＳ Ｐゴシック" pitchFamily="-112" charset="-128"/>
              </a:rPr>
              <a:t>Other Language Models</a:t>
            </a:r>
          </a:p>
          <a:p>
            <a:pPr lvl="1" eaLnBrk="1" hangingPunct="1"/>
            <a:r>
              <a:rPr lang="en-US" sz="2000" dirty="0" smtClean="0">
                <a:ea typeface="ＭＳ Ｐゴシック" pitchFamily="-112" charset="-128"/>
              </a:rPr>
              <a:t>Grammar-based models (PCFGs), etc.</a:t>
            </a:r>
          </a:p>
        </p:txBody>
      </p:sp>
      <p:grpSp>
        <p:nvGrpSpPr>
          <p:cNvPr id="2" name="Group 46"/>
          <p:cNvGrpSpPr/>
          <p:nvPr/>
        </p:nvGrpSpPr>
        <p:grpSpPr>
          <a:xfrm>
            <a:off x="876300" y="2133600"/>
            <a:ext cx="8667750" cy="533400"/>
            <a:chOff x="1638300" y="2286000"/>
            <a:chExt cx="8667750" cy="533400"/>
          </a:xfrm>
        </p:grpSpPr>
        <p:sp>
          <p:nvSpPr>
            <p:cNvPr id="48172" name="Rectangle 5"/>
            <p:cNvSpPr>
              <a:spLocks noChangeArrowheads="1"/>
            </p:cNvSpPr>
            <p:nvPr/>
          </p:nvSpPr>
          <p:spPr bwMode="auto">
            <a:xfrm>
              <a:off x="1638300" y="2286000"/>
              <a:ext cx="2486025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None/>
              </a:pPr>
              <a:r>
                <a:rPr lang="en-US" sz="2600" b="1" dirty="0"/>
                <a:t>=  P (    )</a:t>
              </a:r>
            </a:p>
          </p:txBody>
        </p:sp>
        <p:sp>
          <p:nvSpPr>
            <p:cNvPr id="48173" name="Oval 6"/>
            <p:cNvSpPr>
              <a:spLocks noChangeArrowheads="1"/>
            </p:cNvSpPr>
            <p:nvPr/>
          </p:nvSpPr>
          <p:spPr bwMode="auto">
            <a:xfrm>
              <a:off x="2657475" y="2514600"/>
              <a:ext cx="17145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9" name="Rectangle 8"/>
            <p:cNvSpPr>
              <a:spLocks noChangeArrowheads="1"/>
            </p:cNvSpPr>
            <p:nvPr/>
          </p:nvSpPr>
          <p:spPr bwMode="auto">
            <a:xfrm>
              <a:off x="3190875" y="2286000"/>
              <a:ext cx="2486025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None/>
              </a:pPr>
              <a:r>
                <a:rPr lang="en-US" sz="2600" b="1" dirty="0"/>
                <a:t> P (    |    )</a:t>
              </a:r>
            </a:p>
          </p:txBody>
        </p:sp>
        <p:sp>
          <p:nvSpPr>
            <p:cNvPr id="48170" name="Oval 9"/>
            <p:cNvSpPr>
              <a:spLocks noChangeArrowheads="1"/>
            </p:cNvSpPr>
            <p:nvPr/>
          </p:nvSpPr>
          <p:spPr bwMode="auto">
            <a:xfrm>
              <a:off x="4371975" y="2514600"/>
              <a:ext cx="17145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1" name="Oval 10"/>
            <p:cNvSpPr>
              <a:spLocks noChangeArrowheads="1"/>
            </p:cNvSpPr>
            <p:nvPr/>
          </p:nvSpPr>
          <p:spPr bwMode="auto">
            <a:xfrm flipH="1" flipV="1">
              <a:off x="3771900" y="2514600"/>
              <a:ext cx="171450" cy="152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5" name="Oval 12"/>
            <p:cNvSpPr>
              <a:spLocks noChangeArrowheads="1"/>
            </p:cNvSpPr>
            <p:nvPr/>
          </p:nvSpPr>
          <p:spPr bwMode="auto">
            <a:xfrm>
              <a:off x="5572125" y="2514600"/>
              <a:ext cx="171450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6" name="Rectangle 13"/>
            <p:cNvSpPr>
              <a:spLocks noChangeArrowheads="1"/>
            </p:cNvSpPr>
            <p:nvPr/>
          </p:nvSpPr>
          <p:spPr bwMode="auto">
            <a:xfrm>
              <a:off x="4991100" y="2286000"/>
              <a:ext cx="325755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None/>
              </a:pPr>
              <a:r>
                <a:rPr lang="en-US" sz="2600" b="1" dirty="0"/>
                <a:t> P (    |      )</a:t>
              </a:r>
            </a:p>
          </p:txBody>
        </p:sp>
        <p:sp>
          <p:nvSpPr>
            <p:cNvPr id="48167" name="Oval 14"/>
            <p:cNvSpPr>
              <a:spLocks noChangeArrowheads="1"/>
            </p:cNvSpPr>
            <p:nvPr/>
          </p:nvSpPr>
          <p:spPr bwMode="auto">
            <a:xfrm>
              <a:off x="6086475" y="2514600"/>
              <a:ext cx="17145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8" name="Oval 15"/>
            <p:cNvSpPr>
              <a:spLocks noChangeArrowheads="1"/>
            </p:cNvSpPr>
            <p:nvPr/>
          </p:nvSpPr>
          <p:spPr bwMode="auto">
            <a:xfrm flipH="1" flipV="1">
              <a:off x="6429375" y="2514600"/>
              <a:ext cx="171450" cy="152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0" name="Oval 17"/>
            <p:cNvSpPr>
              <a:spLocks noChangeArrowheads="1"/>
            </p:cNvSpPr>
            <p:nvPr/>
          </p:nvSpPr>
          <p:spPr bwMode="auto">
            <a:xfrm>
              <a:off x="7543800" y="2514600"/>
              <a:ext cx="17145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1" name="Oval 18"/>
            <p:cNvSpPr>
              <a:spLocks noChangeArrowheads="1"/>
            </p:cNvSpPr>
            <p:nvPr/>
          </p:nvSpPr>
          <p:spPr bwMode="auto">
            <a:xfrm>
              <a:off x="8743950" y="2514600"/>
              <a:ext cx="171450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2" name="Rectangle 19"/>
            <p:cNvSpPr>
              <a:spLocks noChangeArrowheads="1"/>
            </p:cNvSpPr>
            <p:nvPr/>
          </p:nvSpPr>
          <p:spPr bwMode="auto">
            <a:xfrm>
              <a:off x="7048500" y="2286000"/>
              <a:ext cx="325755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None/>
              </a:pPr>
              <a:r>
                <a:rPr lang="en-US" sz="2600" b="1" dirty="0"/>
                <a:t>P (    |          )</a:t>
              </a:r>
            </a:p>
          </p:txBody>
        </p:sp>
        <p:sp>
          <p:nvSpPr>
            <p:cNvPr id="48163" name="Oval 20"/>
            <p:cNvSpPr>
              <a:spLocks noChangeArrowheads="1"/>
            </p:cNvSpPr>
            <p:nvPr/>
          </p:nvSpPr>
          <p:spPr bwMode="auto">
            <a:xfrm>
              <a:off x="8058150" y="2514600"/>
              <a:ext cx="17145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4" name="Oval 21"/>
            <p:cNvSpPr>
              <a:spLocks noChangeArrowheads="1"/>
            </p:cNvSpPr>
            <p:nvPr/>
          </p:nvSpPr>
          <p:spPr bwMode="auto">
            <a:xfrm flipH="1" flipV="1">
              <a:off x="8401050" y="2514600"/>
              <a:ext cx="171450" cy="152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47"/>
          <p:cNvGrpSpPr/>
          <p:nvPr/>
        </p:nvGrpSpPr>
        <p:grpSpPr>
          <a:xfrm>
            <a:off x="1866900" y="3429000"/>
            <a:ext cx="6086475" cy="533400"/>
            <a:chOff x="1866900" y="3429000"/>
            <a:chExt cx="6086475" cy="533400"/>
          </a:xfrm>
        </p:grpSpPr>
        <p:sp>
          <p:nvSpPr>
            <p:cNvPr id="48155" name="Rectangle 23"/>
            <p:cNvSpPr>
              <a:spLocks noChangeArrowheads="1"/>
            </p:cNvSpPr>
            <p:nvPr/>
          </p:nvSpPr>
          <p:spPr bwMode="auto">
            <a:xfrm>
              <a:off x="1866900" y="3429000"/>
              <a:ext cx="6086475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None/>
              </a:pPr>
              <a:r>
                <a:rPr lang="en-US" sz="2400" b="1" dirty="0"/>
                <a:t> P (    )  P (    ) P (    ) P (    )</a:t>
              </a:r>
            </a:p>
          </p:txBody>
        </p:sp>
        <p:sp>
          <p:nvSpPr>
            <p:cNvPr id="48156" name="Oval 24"/>
            <p:cNvSpPr>
              <a:spLocks noChangeArrowheads="1"/>
            </p:cNvSpPr>
            <p:nvPr/>
          </p:nvSpPr>
          <p:spPr bwMode="auto">
            <a:xfrm>
              <a:off x="2495550" y="3581400"/>
              <a:ext cx="17145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7" name="Oval 25"/>
            <p:cNvSpPr>
              <a:spLocks noChangeArrowheads="1"/>
            </p:cNvSpPr>
            <p:nvPr/>
          </p:nvSpPr>
          <p:spPr bwMode="auto">
            <a:xfrm flipH="1" flipV="1">
              <a:off x="3467100" y="3581400"/>
              <a:ext cx="171450" cy="152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8" name="Oval 26"/>
            <p:cNvSpPr>
              <a:spLocks noChangeArrowheads="1"/>
            </p:cNvSpPr>
            <p:nvPr/>
          </p:nvSpPr>
          <p:spPr bwMode="auto">
            <a:xfrm>
              <a:off x="4381500" y="3581400"/>
              <a:ext cx="171450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9" name="Oval 27"/>
            <p:cNvSpPr>
              <a:spLocks noChangeArrowheads="1"/>
            </p:cNvSpPr>
            <p:nvPr/>
          </p:nvSpPr>
          <p:spPr bwMode="auto">
            <a:xfrm>
              <a:off x="5295900" y="3581400"/>
              <a:ext cx="17145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45"/>
          <p:cNvGrpSpPr/>
          <p:nvPr/>
        </p:nvGrpSpPr>
        <p:grpSpPr>
          <a:xfrm>
            <a:off x="800100" y="1371600"/>
            <a:ext cx="3257550" cy="533400"/>
            <a:chOff x="800100" y="1676400"/>
            <a:chExt cx="3257550" cy="533400"/>
          </a:xfrm>
        </p:grpSpPr>
        <p:sp>
          <p:nvSpPr>
            <p:cNvPr id="48150" name="Rectangle 29"/>
            <p:cNvSpPr>
              <a:spLocks noChangeArrowheads="1"/>
            </p:cNvSpPr>
            <p:nvPr/>
          </p:nvSpPr>
          <p:spPr bwMode="auto">
            <a:xfrm>
              <a:off x="800100" y="1676400"/>
              <a:ext cx="325755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None/>
              </a:pPr>
              <a:r>
                <a:rPr lang="en-US" sz="2800" b="1" dirty="0"/>
                <a:t> P (             )</a:t>
              </a:r>
            </a:p>
          </p:txBody>
        </p:sp>
        <p:sp>
          <p:nvSpPr>
            <p:cNvPr id="48151" name="Oval 30"/>
            <p:cNvSpPr>
              <a:spLocks noChangeArrowheads="1"/>
            </p:cNvSpPr>
            <p:nvPr/>
          </p:nvSpPr>
          <p:spPr bwMode="auto">
            <a:xfrm>
              <a:off x="2105025" y="1905000"/>
              <a:ext cx="171450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8152" name="Oval 31"/>
            <p:cNvSpPr>
              <a:spLocks noChangeArrowheads="1"/>
            </p:cNvSpPr>
            <p:nvPr/>
          </p:nvSpPr>
          <p:spPr bwMode="auto">
            <a:xfrm>
              <a:off x="1419225" y="1905000"/>
              <a:ext cx="17145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8153" name="Oval 32"/>
            <p:cNvSpPr>
              <a:spLocks noChangeArrowheads="1"/>
            </p:cNvSpPr>
            <p:nvPr/>
          </p:nvSpPr>
          <p:spPr bwMode="auto">
            <a:xfrm>
              <a:off x="2447925" y="1905000"/>
              <a:ext cx="17145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8154" name="Oval 33"/>
            <p:cNvSpPr>
              <a:spLocks noChangeArrowheads="1"/>
            </p:cNvSpPr>
            <p:nvPr/>
          </p:nvSpPr>
          <p:spPr bwMode="auto">
            <a:xfrm flipH="1" flipV="1">
              <a:off x="1762125" y="1905000"/>
              <a:ext cx="171450" cy="152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grpSp>
        <p:nvGrpSpPr>
          <p:cNvPr id="5" name="Group 48"/>
          <p:cNvGrpSpPr/>
          <p:nvPr/>
        </p:nvGrpSpPr>
        <p:grpSpPr>
          <a:xfrm>
            <a:off x="1409700" y="4267200"/>
            <a:ext cx="7458075" cy="533400"/>
            <a:chOff x="1409700" y="4267200"/>
            <a:chExt cx="7458075" cy="533400"/>
          </a:xfrm>
        </p:grpSpPr>
        <p:sp>
          <p:nvSpPr>
            <p:cNvPr id="48142" name="Rectangle 35"/>
            <p:cNvSpPr>
              <a:spLocks noChangeArrowheads="1"/>
            </p:cNvSpPr>
            <p:nvPr/>
          </p:nvSpPr>
          <p:spPr bwMode="auto">
            <a:xfrm>
              <a:off x="1409700" y="4267200"/>
              <a:ext cx="7458075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None/>
              </a:pPr>
              <a:r>
                <a:rPr lang="en-US" sz="2600" b="1" dirty="0"/>
                <a:t> P (    )  P (   |    ) P (   |    )  P (   |    )</a:t>
              </a:r>
            </a:p>
          </p:txBody>
        </p:sp>
        <p:sp>
          <p:nvSpPr>
            <p:cNvPr id="48143" name="Oval 36"/>
            <p:cNvSpPr>
              <a:spLocks noChangeArrowheads="1"/>
            </p:cNvSpPr>
            <p:nvPr/>
          </p:nvSpPr>
          <p:spPr bwMode="auto">
            <a:xfrm>
              <a:off x="2095500" y="4495800"/>
              <a:ext cx="17145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4" name="Oval 37"/>
            <p:cNvSpPr>
              <a:spLocks noChangeArrowheads="1"/>
            </p:cNvSpPr>
            <p:nvPr/>
          </p:nvSpPr>
          <p:spPr bwMode="auto">
            <a:xfrm flipH="1" flipV="1">
              <a:off x="3086100" y="4495800"/>
              <a:ext cx="171450" cy="152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5" name="Oval 38"/>
            <p:cNvSpPr>
              <a:spLocks noChangeArrowheads="1"/>
            </p:cNvSpPr>
            <p:nvPr/>
          </p:nvSpPr>
          <p:spPr bwMode="auto">
            <a:xfrm>
              <a:off x="4457700" y="4495800"/>
              <a:ext cx="171450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6" name="Oval 39"/>
            <p:cNvSpPr>
              <a:spLocks noChangeArrowheads="1"/>
            </p:cNvSpPr>
            <p:nvPr/>
          </p:nvSpPr>
          <p:spPr bwMode="auto">
            <a:xfrm>
              <a:off x="5905500" y="4495800"/>
              <a:ext cx="17145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7" name="Oval 40"/>
            <p:cNvSpPr>
              <a:spLocks noChangeArrowheads="1"/>
            </p:cNvSpPr>
            <p:nvPr/>
          </p:nvSpPr>
          <p:spPr bwMode="auto">
            <a:xfrm>
              <a:off x="3543300" y="4495800"/>
              <a:ext cx="17145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8" name="Oval 41"/>
            <p:cNvSpPr>
              <a:spLocks noChangeArrowheads="1"/>
            </p:cNvSpPr>
            <p:nvPr/>
          </p:nvSpPr>
          <p:spPr bwMode="auto">
            <a:xfrm flipH="1" flipV="1">
              <a:off x="4914900" y="4495800"/>
              <a:ext cx="171450" cy="152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9" name="Oval 42"/>
            <p:cNvSpPr>
              <a:spLocks noChangeArrowheads="1"/>
            </p:cNvSpPr>
            <p:nvPr/>
          </p:nvSpPr>
          <p:spPr bwMode="auto">
            <a:xfrm>
              <a:off x="6362700" y="4495800"/>
              <a:ext cx="171450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40" name="TextBox 44"/>
          <p:cNvSpPr txBox="1">
            <a:spLocks noChangeArrowheads="1"/>
          </p:cNvSpPr>
          <p:nvPr/>
        </p:nvSpPr>
        <p:spPr bwMode="auto">
          <a:xfrm>
            <a:off x="8572500" y="-33338"/>
            <a:ext cx="1165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>
                <a:solidFill>
                  <a:srgbClr val="FBFCFF"/>
                </a:solidFill>
              </a:rPr>
              <a:t>Sec.13.2.1</a:t>
            </a:r>
          </a:p>
        </p:txBody>
      </p:sp>
    </p:spTree>
    <p:extLst>
      <p:ext uri="{BB962C8B-B14F-4D97-AF65-F5344CB8AC3E}">
        <p14:creationId xmlns:p14="http://schemas.microsoft.com/office/powerpoint/2010/main" val="273413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Last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12422</TotalTime>
  <Words>1310</Words>
  <Application>Microsoft Office PowerPoint</Application>
  <PresentationFormat>35mm Slides</PresentationFormat>
  <Paragraphs>261</Paragraphs>
  <Slides>30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Default Design</vt:lpstr>
      <vt:lpstr>2_Last Slide</vt:lpstr>
      <vt:lpstr>Equation</vt:lpstr>
      <vt:lpstr>Worksheet</vt:lpstr>
      <vt:lpstr>PowerPoint Presentation</vt:lpstr>
      <vt:lpstr>TF, IDF computation</vt:lpstr>
      <vt:lpstr>Document Collection Representation</vt:lpstr>
      <vt:lpstr>Term Weights: Term Frequency (TF)</vt:lpstr>
      <vt:lpstr>Term Weights:  Inverse Document Frequency (IDF)</vt:lpstr>
      <vt:lpstr>TF-IDF Weighting</vt:lpstr>
      <vt:lpstr>Computing TF-IDF: An Example</vt:lpstr>
      <vt:lpstr>NB practical aspects</vt:lpstr>
      <vt:lpstr>Unigram and higher-order models</vt:lpstr>
      <vt:lpstr>Naive Bayes via a class conditional language model</vt:lpstr>
      <vt:lpstr>Naïve Bayes classifier: words and topics</vt:lpstr>
      <vt:lpstr>Using Naive Bayes Classifiers to Classify Text: Basic method</vt:lpstr>
      <vt:lpstr>Estimating probabilities</vt:lpstr>
      <vt:lpstr>Estimating probabilities</vt:lpstr>
      <vt:lpstr>NB: Classifying</vt:lpstr>
      <vt:lpstr>The Problem of Underflow </vt:lpstr>
      <vt:lpstr>Feature Selection</vt:lpstr>
      <vt:lpstr>Feature selection </vt:lpstr>
      <vt:lpstr>Feature Selection: Summary</vt:lpstr>
      <vt:lpstr>Feature selection</vt:lpstr>
      <vt:lpstr>Summary: A Practical NB Classifier</vt:lpstr>
      <vt:lpstr>Example 1</vt:lpstr>
      <vt:lpstr>Example 1 (contd.)</vt:lpstr>
      <vt:lpstr>Example 2Email Spam filtering</vt:lpstr>
      <vt:lpstr>PowerPoint Presentation</vt:lpstr>
      <vt:lpstr>PowerPoint Presentation</vt:lpstr>
      <vt:lpstr>Example 2</vt:lpstr>
      <vt:lpstr>WebKB Experiment</vt:lpstr>
      <vt:lpstr>PowerPoint Presentation</vt:lpstr>
      <vt:lpstr>PowerPoint Presentation</vt:lpstr>
    </vt:vector>
  </TitlesOfParts>
  <Company>Prithvi Information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Sridhar Pappu</dc:creator>
  <cp:lastModifiedBy>Bhamathi</cp:lastModifiedBy>
  <cp:revision>1136</cp:revision>
  <dcterms:created xsi:type="dcterms:W3CDTF">2008-10-30T05:46:58Z</dcterms:created>
  <dcterms:modified xsi:type="dcterms:W3CDTF">2015-09-19T09:28:03Z</dcterms:modified>
</cp:coreProperties>
</file>