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82" r:id="rId12"/>
    <p:sldId id="283" r:id="rId13"/>
    <p:sldId id="270" r:id="rId14"/>
    <p:sldId id="273" r:id="rId15"/>
    <p:sldId id="274" r:id="rId16"/>
    <p:sldId id="275" r:id="rId17"/>
    <p:sldId id="284" r:id="rId18"/>
    <p:sldId id="276" r:id="rId19"/>
    <p:sldId id="277" r:id="rId20"/>
    <p:sldId id="286" r:id="rId21"/>
    <p:sldId id="278" r:id="rId22"/>
    <p:sldId id="285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287" r:id="rId36"/>
    <p:sldId id="281" r:id="rId37"/>
    <p:sldId id="288" r:id="rId38"/>
    <p:sldId id="302" r:id="rId3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91228790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r>
              <a:t>Click to edit Master subtitle style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101" name="Shape 101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r>
              <a:t>Click to edit Master text styles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/>
          <p:cNvPicPr>
            <a:picLocks noChangeAspect="1"/>
          </p:cNvPicPr>
          <p:nvPr/>
        </p:nvPicPr>
        <p:blipFill>
          <a:blip r:embed="rId13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1.jpg"/>
          <p:cNvPicPr>
            <a:picLocks noChangeAspect="1"/>
          </p:cNvPicPr>
          <p:nvPr/>
        </p:nvPicPr>
        <p:blipFill>
          <a:blip r:embed="rId13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Python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5400" smtClean="0"/>
              <a:t>Introduction</a:t>
            </a:r>
            <a:endParaRPr sz="54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get Python?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Comes pre-installed on most Unix systems, including Linux and Mac OS X</a:t>
            </a:r>
          </a:p>
          <a:p>
            <a:r>
              <a:rPr smtClean="0"/>
              <a:t>Check </a:t>
            </a:r>
            <a:r>
              <a:rPr dirty="0"/>
              <a:t>your </a:t>
            </a:r>
            <a:r>
              <a:rPr/>
              <a:t>python </a:t>
            </a:r>
            <a:r>
              <a:rPr smtClean="0"/>
              <a:t>version</a:t>
            </a:r>
            <a:r>
              <a:rPr lang="en-US" dirty="0" smtClean="0"/>
              <a:t> by issuing the following command</a:t>
            </a:r>
            <a:endParaRPr dirty="0"/>
          </a:p>
          <a:p>
            <a:endParaRPr dirty="0">
              <a:solidFill>
                <a:schemeClr val="tx1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EBEBE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mtClean="0">
                <a:solidFill>
                  <a:schemeClr val="tx1"/>
                </a:solidFill>
              </a:rPr>
              <a:t>python </a:t>
            </a:r>
            <a:r>
              <a:rPr dirty="0">
                <a:solidFill>
                  <a:schemeClr val="tx1"/>
                </a:solidFill>
              </a:rPr>
              <a:t>--version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EBEBE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chemeClr val="tx1"/>
                </a:solidFill>
              </a:rPr>
              <a:t>Python </a:t>
            </a:r>
            <a:r>
              <a:rPr lang="en-US" dirty="0" smtClean="0">
                <a:solidFill>
                  <a:schemeClr val="tx1"/>
                </a:solidFill>
              </a:rPr>
              <a:t>3.5.2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EBEBEB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mtClean="0"/>
              <a:t>Python</a:t>
            </a:r>
            <a:r>
              <a:rPr lang="en-US" dirty="0" smtClean="0"/>
              <a:t> Download and Installation</a:t>
            </a:r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Python may be downloaded from the following URL</a:t>
            </a:r>
          </a:p>
          <a:p>
            <a:pPr lvl="1">
              <a:buNone/>
            </a:pPr>
            <a:r>
              <a:rPr lang="en-US" dirty="0" smtClean="0">
                <a:hlinkClick r:id="rId2"/>
              </a:rPr>
              <a:t>https://www.python.org/downloads/</a:t>
            </a:r>
            <a:r>
              <a:rPr lang="en-US" dirty="0" smtClean="0"/>
              <a:t>	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You can choose the version and operating system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Version 3.4 onwards is recommended </a:t>
            </a:r>
            <a:endParaRPr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Using Python</a:t>
            </a:r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Python can be used in interactive or scripting mode</a:t>
            </a:r>
          </a:p>
          <a:p>
            <a:pPr lvl="1"/>
            <a:r>
              <a:rPr lang="en-US" dirty="0" smtClean="0"/>
              <a:t>Interactive mode allows one to quickly interact with Python on a command line interface</a:t>
            </a:r>
          </a:p>
          <a:p>
            <a:pPr lvl="1"/>
            <a:r>
              <a:rPr lang="en-US" dirty="0" smtClean="0"/>
              <a:t>Scripting mode allows to store several commands and constructs to be saved as a program and then executed at one go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Demonstration of both of these modes follows: </a:t>
            </a:r>
            <a:endParaRPr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/>
              <a:t>Comments </a:t>
            </a:r>
            <a:r>
              <a:rPr lang="en-US" dirty="0" smtClean="0"/>
              <a:t>, </a:t>
            </a:r>
            <a:r>
              <a:rPr smtClean="0"/>
              <a:t>Literals</a:t>
            </a:r>
            <a:r>
              <a:rPr lang="en-US" dirty="0" smtClean="0"/>
              <a:t>, Variables</a:t>
            </a:r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196596" indent="-196596" defTabSz="786384">
              <a:spcBef>
                <a:spcPts val="800"/>
              </a:spcBef>
              <a:defRPr sz="2408"/>
            </a:pPr>
            <a:r>
              <a:rPr dirty="0"/>
              <a:t>Any statement with a leading ‘#’ is treated as </a:t>
            </a:r>
            <a:r>
              <a:rPr/>
              <a:t>a </a:t>
            </a:r>
            <a:r>
              <a:rPr smtClean="0"/>
              <a:t>comment</a:t>
            </a:r>
            <a:endParaRPr lang="en-US" dirty="0" smtClean="0"/>
          </a:p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 smtClean="0"/>
              <a:t>Literal Constants : Any number or a string value</a:t>
            </a:r>
          </a:p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 smtClean="0"/>
              <a:t>Variable : A user defined container that can hold a literal value</a:t>
            </a:r>
          </a:p>
          <a:p>
            <a:pPr marL="691896" lvl="1" indent="-196596" defTabSz="786384">
              <a:spcBef>
                <a:spcPts val="800"/>
              </a:spcBef>
              <a:buNone/>
              <a:defRPr sz="2408"/>
            </a:pPr>
            <a:r>
              <a:rPr lang="en-US" dirty="0" smtClean="0"/>
              <a:t>a=10                  # variable a contains 10</a:t>
            </a:r>
          </a:p>
          <a:p>
            <a:pPr marL="691896" lvl="1" indent="-196596" defTabSz="786384">
              <a:spcBef>
                <a:spcPts val="800"/>
              </a:spcBef>
              <a:buNone/>
              <a:defRPr sz="2408"/>
            </a:pPr>
            <a:r>
              <a:rPr lang="en-US" dirty="0" smtClean="0"/>
              <a:t>b=‘Hello’           # Storing a string ‘Hello’ in variable b</a:t>
            </a:r>
          </a:p>
          <a:p>
            <a:pPr marL="691896" lvl="1" indent="-196596" defTabSz="786384">
              <a:spcBef>
                <a:spcPts val="800"/>
              </a:spcBef>
              <a:buNone/>
              <a:defRPr sz="2408"/>
            </a:pPr>
            <a:r>
              <a:rPr lang="en-US" dirty="0" smtClean="0"/>
              <a:t>c=“World”        # Stores a string ‘World’ in variable c	</a:t>
            </a:r>
          </a:p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 smtClean="0"/>
              <a:t>Variable : A user defined container that can hold a literal value</a:t>
            </a:r>
          </a:p>
          <a:p>
            <a:pPr marL="196596" indent="-196596" defTabSz="786384">
              <a:spcBef>
                <a:spcPts val="800"/>
              </a:spcBef>
              <a:defRPr sz="2408"/>
            </a:pPr>
            <a:endParaRPr lang="en-US" dirty="0" smtClean="0"/>
          </a:p>
          <a:p>
            <a:pPr marL="196596" indent="-196596" defTabSz="786384">
              <a:spcBef>
                <a:spcPts val="800"/>
              </a:spcBef>
              <a:buNone/>
              <a:defRPr sz="2408"/>
            </a:pPr>
            <a:endParaRPr lang="en-US" dirty="0" smtClean="0"/>
          </a:p>
          <a:p>
            <a:pPr marL="691896" lvl="1" indent="-196596" defTabSz="786384">
              <a:spcBef>
                <a:spcPts val="800"/>
              </a:spcBef>
              <a:buNone/>
              <a:defRPr sz="2408"/>
            </a:pPr>
            <a:endParaRPr lang="en-US" dirty="0" smtClean="0"/>
          </a:p>
          <a:p>
            <a:pPr marL="0" indent="0" defTabSz="393192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</a:tabLst>
              <a:defRPr sz="1548">
                <a:solidFill>
                  <a:srgbClr val="EBEBEB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US" dirty="0" smtClean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identifiers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01168" indent="-201168" defTabSz="804672">
              <a:spcBef>
                <a:spcPts val="800"/>
              </a:spcBef>
              <a:defRPr sz="2464"/>
            </a:pPr>
            <a:r>
              <a:t>Identifiers are names for entities</a:t>
            </a:r>
          </a:p>
          <a:p>
            <a:pPr marL="603504" lvl="1" indent="-201168" defTabSz="804672">
              <a:spcBef>
                <a:spcPts val="800"/>
              </a:spcBef>
              <a:defRPr sz="2464"/>
            </a:pPr>
            <a:r>
              <a:t>variables</a:t>
            </a:r>
          </a:p>
          <a:p>
            <a:pPr marL="603504" lvl="1" indent="-201168" defTabSz="804672">
              <a:spcBef>
                <a:spcPts val="800"/>
              </a:spcBef>
              <a:defRPr sz="2464"/>
            </a:pPr>
            <a:r>
              <a:t>functions</a:t>
            </a:r>
          </a:p>
          <a:p>
            <a:pPr marL="603504" lvl="1" indent="-201168" defTabSz="804672">
              <a:spcBef>
                <a:spcPts val="800"/>
              </a:spcBef>
              <a:defRPr sz="2464"/>
            </a:pPr>
            <a:r>
              <a:t>classes</a:t>
            </a:r>
          </a:p>
          <a:p>
            <a:pPr marL="603504" lvl="1" indent="-201168" defTabSz="804672">
              <a:spcBef>
                <a:spcPts val="800"/>
              </a:spcBef>
              <a:defRPr sz="2464"/>
            </a:pPr>
            <a:r>
              <a:t>objects</a:t>
            </a:r>
          </a:p>
          <a:p>
            <a:pPr marL="201168" indent="-201168" defTabSz="804672">
              <a:spcBef>
                <a:spcPts val="800"/>
              </a:spcBef>
              <a:defRPr sz="2464"/>
            </a:pPr>
            <a:r>
              <a:t>Identifiers have the following rules</a:t>
            </a:r>
          </a:p>
          <a:p>
            <a:pPr marL="603504" lvl="1" indent="-201168" defTabSz="804672">
              <a:spcBef>
                <a:spcPts val="800"/>
              </a:spcBef>
              <a:defRPr sz="2464"/>
            </a:pPr>
            <a:r>
              <a:t>Starts with [a-zA-Z_]</a:t>
            </a:r>
          </a:p>
          <a:p>
            <a:pPr marL="603504" lvl="1" indent="-201168" defTabSz="804672">
              <a:spcBef>
                <a:spcPts val="800"/>
              </a:spcBef>
              <a:defRPr sz="2464"/>
            </a:pPr>
            <a:r>
              <a:t>Following character could also include digits [0-9]</a:t>
            </a:r>
          </a:p>
          <a:p>
            <a:pPr marL="603504" lvl="1" indent="-201168" defTabSz="804672">
              <a:spcBef>
                <a:spcPts val="800"/>
              </a:spcBef>
              <a:defRPr sz="2464"/>
            </a:pPr>
            <a:r>
              <a:t>case-sensitive: Hello, hello and HELLO are three </a:t>
            </a:r>
            <a:r>
              <a:rPr/>
              <a:t>separate </a:t>
            </a:r>
            <a:r>
              <a:rPr smtClean="0"/>
              <a:t>identifiers</a:t>
            </a:r>
            <a:endParaRPr lang="en-US" dirty="0" smtClean="0"/>
          </a:p>
          <a:p>
            <a:pPr marL="603504" lvl="1" indent="-201168" defTabSz="804672">
              <a:spcBef>
                <a:spcPts val="800"/>
              </a:spcBef>
              <a:defRPr sz="2464"/>
            </a:pPr>
            <a:r>
              <a:rPr lang="en-US" dirty="0" smtClean="0"/>
              <a:t>Only special character allowed is the underscore ( _ )</a:t>
            </a:r>
            <a:endParaRPr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Operations on numbers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All basic arithmetic operations are supported</a:t>
            </a:r>
          </a:p>
          <a:p>
            <a:pPr marL="685800" lvl="1" indent="-228600"/>
            <a:r>
              <a:t>Addition(+), subtraction(-), multiplication(*), Division(/)</a:t>
            </a:r>
          </a:p>
          <a:p>
            <a:pPr marL="685800" lvl="1" indent="-228600"/>
            <a:r>
              <a:t>Modulo (%)</a:t>
            </a:r>
          </a:p>
          <a:p>
            <a:pPr marL="685800" lvl="1" indent="-228600"/>
            <a:r>
              <a:rPr/>
              <a:t>Exponentiation </a:t>
            </a:r>
            <a:r>
              <a:rPr smtClean="0"/>
              <a:t>(**)</a:t>
            </a:r>
            <a:endParaRPr lang="en-US" dirty="0" smtClean="0"/>
          </a:p>
          <a:p>
            <a:pPr marL="685800" lvl="1" indent="-228600"/>
            <a:r>
              <a:rPr lang="en-US" dirty="0" smtClean="0"/>
              <a:t>Integer division ( // )</a:t>
            </a:r>
            <a:endParaRPr/>
          </a:p>
          <a:p>
            <a:r>
              <a:rPr lang="en-US" dirty="0" smtClean="0"/>
              <a:t>Logical Operators</a:t>
            </a:r>
            <a:endParaRPr/>
          </a:p>
          <a:p>
            <a:pPr marL="685800" lvl="1" indent="-228600"/>
            <a:r>
              <a:t>All 6 comparison operations are available(==, !=, &lt;, &lt;=, &gt;, &gt;=)</a:t>
            </a:r>
          </a:p>
          <a:p>
            <a:pPr lvl="1"/>
            <a:r>
              <a:rPr lang="en-US" dirty="0" smtClean="0"/>
              <a:t>To combine logical expressions, use : and not or</a:t>
            </a:r>
            <a:endParaRPr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Precedence</a:t>
            </a:r>
          </a:p>
        </p:txBody>
      </p:sp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5739" indent="-205739" defTabSz="822959">
              <a:spcBef>
                <a:spcPts val="900"/>
              </a:spcBef>
              <a:defRPr sz="2520"/>
            </a:pPr>
            <a:r>
              <a:t>In expressions having multiple operators, Python uses the PEMDAS precedence resolution order</a:t>
            </a:r>
          </a:p>
          <a:p>
            <a:pPr marL="617219" lvl="1" indent="-205739" defTabSz="822959">
              <a:spcBef>
                <a:spcPts val="900"/>
              </a:spcBef>
              <a:defRPr sz="2520"/>
            </a:pPr>
            <a:r>
              <a:t>Parentheses</a:t>
            </a:r>
          </a:p>
          <a:p>
            <a:pPr marL="617219" lvl="1" indent="-205739" defTabSz="822959">
              <a:spcBef>
                <a:spcPts val="900"/>
              </a:spcBef>
              <a:defRPr sz="2520"/>
            </a:pPr>
            <a:r>
              <a:t>Exponentiation</a:t>
            </a:r>
          </a:p>
          <a:p>
            <a:pPr marL="617219" lvl="1" indent="-205739" defTabSz="822959">
              <a:spcBef>
                <a:spcPts val="900"/>
              </a:spcBef>
              <a:defRPr sz="2520"/>
            </a:pPr>
            <a:r>
              <a:t>Multiplication</a:t>
            </a:r>
          </a:p>
          <a:p>
            <a:pPr marL="617219" lvl="1" indent="-205739" defTabSz="822959">
              <a:spcBef>
                <a:spcPts val="900"/>
              </a:spcBef>
              <a:defRPr sz="2520"/>
            </a:pPr>
            <a:r>
              <a:t>Division</a:t>
            </a:r>
          </a:p>
          <a:p>
            <a:pPr marL="617219" lvl="1" indent="-205739" defTabSz="822959">
              <a:spcBef>
                <a:spcPts val="900"/>
              </a:spcBef>
              <a:defRPr sz="2520"/>
            </a:pPr>
            <a:r>
              <a:t>Addition</a:t>
            </a:r>
          </a:p>
          <a:p>
            <a:pPr marL="617219" lvl="1" indent="-205739" defTabSz="822959">
              <a:spcBef>
                <a:spcPts val="900"/>
              </a:spcBef>
              <a:defRPr sz="2520"/>
            </a:pPr>
            <a:r>
              <a:t>Subtraction</a:t>
            </a:r>
          </a:p>
          <a:p>
            <a:pPr marL="205739" indent="-205739" defTabSz="822959">
              <a:spcBef>
                <a:spcPts val="900"/>
              </a:spcBef>
              <a:defRPr sz="2520"/>
            </a:pPr>
            <a:r>
              <a:t>Python supports mixed type math. The final answer will be of the most complex type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Demonstration</a:t>
            </a:r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5739" indent="-205739" defTabSz="822959">
              <a:spcBef>
                <a:spcPts val="900"/>
              </a:spcBef>
              <a:defRPr sz="2520"/>
            </a:pPr>
            <a:r>
              <a:rPr lang="en-US" dirty="0" smtClean="0"/>
              <a:t>Mathematical operations in the interactive python interface</a:t>
            </a:r>
          </a:p>
          <a:p>
            <a:pPr marL="701039" lvl="1" indent="-205739" defTabSz="822959">
              <a:spcBef>
                <a:spcPts val="900"/>
              </a:spcBef>
              <a:defRPr sz="2520"/>
            </a:pPr>
            <a:r>
              <a:rPr lang="en-US" dirty="0" smtClean="0"/>
              <a:t>Simple integer calculation</a:t>
            </a:r>
          </a:p>
          <a:p>
            <a:pPr marL="701039" lvl="1" indent="-205739" defTabSz="822959">
              <a:spcBef>
                <a:spcPts val="900"/>
              </a:spcBef>
              <a:defRPr sz="2520"/>
            </a:pPr>
            <a:r>
              <a:rPr lang="en-US" dirty="0" smtClean="0"/>
              <a:t>Calculations involving brackets and floats</a:t>
            </a:r>
          </a:p>
          <a:p>
            <a:pPr marL="701039" lvl="1" indent="-205739" defTabSz="822959">
              <a:spcBef>
                <a:spcPts val="900"/>
              </a:spcBef>
              <a:defRPr sz="2520"/>
            </a:pPr>
            <a:endParaRPr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</a:t>
            </a:r>
            <a:r>
              <a:rPr smtClean="0"/>
              <a:t>tring</a:t>
            </a:r>
            <a:r>
              <a:rPr lang="en-US" dirty="0" smtClean="0"/>
              <a:t>s - Basics</a:t>
            </a:r>
            <a:endParaRPr/>
          </a:p>
        </p:txBody>
      </p:sp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5892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50876" indent="-150876" defTabSz="603504">
              <a:spcBef>
                <a:spcPts val="600"/>
              </a:spcBef>
              <a:defRPr sz="1848"/>
            </a:pPr>
            <a:r>
              <a:rPr sz="3200"/>
              <a:t>Strings are ordered blocks of text</a:t>
            </a:r>
          </a:p>
          <a:p>
            <a:pPr marL="150876" indent="-150876" defTabSz="603504">
              <a:spcBef>
                <a:spcPts val="600"/>
              </a:spcBef>
              <a:defRPr sz="1848"/>
            </a:pPr>
            <a:r>
              <a:rPr sz="3200"/>
              <a:t>Written inside </a:t>
            </a:r>
            <a:r>
              <a:rPr sz="3200" smtClean="0"/>
              <a:t>quotes</a:t>
            </a:r>
            <a:r>
              <a:rPr lang="en-US" sz="3200" dirty="0" smtClean="0"/>
              <a:t> ( both single and double quotes can be used )</a:t>
            </a:r>
            <a:endParaRPr sz="3200"/>
          </a:p>
          <a:p>
            <a:pPr marL="150876" indent="-150876" defTabSz="603504">
              <a:spcBef>
                <a:spcPts val="600"/>
              </a:spcBef>
              <a:defRPr sz="1848"/>
            </a:pPr>
            <a:r>
              <a:rPr lang="en-US" sz="3200" dirty="0" smtClean="0"/>
              <a:t>Basic </a:t>
            </a:r>
            <a:r>
              <a:rPr sz="3200" smtClean="0"/>
              <a:t>Operations</a:t>
            </a:r>
            <a:r>
              <a:rPr lang="en-US" sz="3200" dirty="0" smtClean="0"/>
              <a:t> with strings</a:t>
            </a:r>
            <a:endParaRPr sz="3200"/>
          </a:p>
          <a:p>
            <a:pPr marL="452628" lvl="1" indent="-150876" defTabSz="603504">
              <a:spcBef>
                <a:spcPts val="600"/>
              </a:spcBef>
              <a:defRPr sz="1848"/>
            </a:pPr>
            <a:r>
              <a:rPr sz="3200"/>
              <a:t>Concatenation: ‘hello’ + ‘world’ </a:t>
            </a:r>
            <a:r>
              <a:rPr lang="en-US" sz="3200" dirty="0" smtClean="0"/>
              <a:t>will result in </a:t>
            </a:r>
            <a:r>
              <a:rPr sz="3200" smtClean="0"/>
              <a:t> </a:t>
            </a:r>
            <a:r>
              <a:rPr sz="3200"/>
              <a:t>‘helloworld’</a:t>
            </a:r>
          </a:p>
          <a:p>
            <a:pPr marL="452628" lvl="1" indent="-150876" defTabSz="603504">
              <a:spcBef>
                <a:spcPts val="600"/>
              </a:spcBef>
              <a:defRPr sz="1848"/>
            </a:pPr>
            <a:r>
              <a:rPr sz="3200"/>
              <a:t>Repetition: ‘hello’ * 3 = ‘hellohellohello’</a:t>
            </a:r>
          </a:p>
          <a:p>
            <a:pPr marL="452628" lvl="1" indent="-150876" defTabSz="603504">
              <a:spcBef>
                <a:spcPts val="600"/>
              </a:spcBef>
              <a:defRPr sz="1848"/>
            </a:pPr>
            <a:r>
              <a:rPr sz="3200" smtClean="0"/>
              <a:t>Indexing</a:t>
            </a:r>
            <a:endParaRPr sz="3200"/>
          </a:p>
          <a:p>
            <a:pPr marL="754380" lvl="2" indent="-150876" defTabSz="603504">
              <a:spcBef>
                <a:spcPts val="600"/>
              </a:spcBef>
              <a:defRPr sz="1848"/>
            </a:pPr>
            <a:r>
              <a:rPr sz="3200"/>
              <a:t>Indexes start at 0</a:t>
            </a:r>
          </a:p>
          <a:p>
            <a:pPr marL="754380" lvl="2" indent="-150876" defTabSz="603504">
              <a:spcBef>
                <a:spcPts val="600"/>
              </a:spcBef>
              <a:defRPr sz="1848"/>
            </a:pPr>
            <a:r>
              <a:rPr sz="3200"/>
              <a:t>s[i] fetches character at index </a:t>
            </a:r>
            <a:r>
              <a:rPr sz="3200" smtClean="0"/>
              <a:t>i</a:t>
            </a:r>
            <a:endParaRPr sz="320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Some b</a:t>
            </a:r>
            <a:r>
              <a:rPr smtClean="0"/>
              <a:t>uiltin </a:t>
            </a:r>
            <a:r>
              <a:t>string methods</a:t>
            </a:r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.capitalize()</a:t>
            </a:r>
          </a:p>
          <a:p>
            <a:pPr marL="685800" lvl="1" indent="-228600"/>
            <a:r>
              <a:t>python -&gt; Python</a:t>
            </a:r>
          </a:p>
          <a:p>
            <a:r>
              <a:t>.count(str, begin=0, end=len(str))</a:t>
            </a:r>
          </a:p>
          <a:p>
            <a:pPr marL="685800" lvl="1" indent="-228600"/>
            <a:r>
              <a:t>Count number of occurrences of substring str inside this string</a:t>
            </a:r>
          </a:p>
          <a:p>
            <a:r>
              <a:t>.find(str, begin=0, end=len(str))</a:t>
            </a:r>
          </a:p>
          <a:p>
            <a:pPr marL="685800" lvl="1" indent="-228600"/>
            <a:r>
              <a:t>Find first occurrence of str in string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Objectives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t>By the end of this course, you should be able to:</a:t>
            </a:r>
          </a:p>
          <a:p>
            <a:r>
              <a:rPr lang="en-US" dirty="0" smtClean="0"/>
              <a:t>Assess the importance of Python</a:t>
            </a:r>
          </a:p>
          <a:p>
            <a:r>
              <a:rPr lang="en-US" dirty="0" smtClean="0"/>
              <a:t>Get started with the Python environment</a:t>
            </a:r>
          </a:p>
          <a:p>
            <a:r>
              <a:rPr lang="en-US" dirty="0" smtClean="0"/>
              <a:t>Python interactive mode and scripting interface</a:t>
            </a:r>
          </a:p>
          <a:p>
            <a:r>
              <a:rPr smtClean="0"/>
              <a:t>Understand variables</a:t>
            </a:r>
            <a:r>
              <a:rPr lang="en-US" dirty="0" smtClean="0"/>
              <a:t>, constructs</a:t>
            </a:r>
            <a:r>
              <a:rPr smtClean="0"/>
              <a:t> </a:t>
            </a:r>
            <a:r>
              <a:t>and indentation</a:t>
            </a:r>
          </a:p>
          <a:p>
            <a:r>
              <a:rPr/>
              <a:t>List </a:t>
            </a:r>
            <a:r>
              <a:rPr lang="en-US" dirty="0" smtClean="0"/>
              <a:t>basic </a:t>
            </a:r>
            <a:r>
              <a:rPr smtClean="0"/>
              <a:t>operations </a:t>
            </a:r>
            <a:r>
              <a:t>on numbers and strings</a:t>
            </a:r>
          </a:p>
          <a:p>
            <a:r>
              <a:t>Run a python script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Demonstration </a:t>
            </a:r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Using string operations and methods in interactive interface</a:t>
            </a:r>
          </a:p>
          <a:p>
            <a:pPr lvl="1"/>
            <a:r>
              <a:rPr lang="en-US" dirty="0" smtClean="0"/>
              <a:t>concatenation</a:t>
            </a:r>
          </a:p>
          <a:p>
            <a:pPr lvl="1"/>
            <a:r>
              <a:rPr lang="en-US" dirty="0" smtClean="0"/>
              <a:t>repetition</a:t>
            </a:r>
          </a:p>
          <a:p>
            <a:pPr lvl="1"/>
            <a:r>
              <a:rPr lang="en-US" dirty="0" smtClean="0"/>
              <a:t>find</a:t>
            </a:r>
          </a:p>
          <a:p>
            <a:pPr lvl="1"/>
            <a:r>
              <a:rPr lang="en-US" dirty="0" smtClean="0"/>
              <a:t>count</a:t>
            </a:r>
            <a:endParaRPr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Indentation &amp; Blocks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01168" indent="-201168" defTabSz="804672">
              <a:spcBef>
                <a:spcPts val="800"/>
              </a:spcBef>
              <a:defRPr sz="2464"/>
            </a:pPr>
            <a:r>
              <a:t>Indentation</a:t>
            </a:r>
          </a:p>
          <a:p>
            <a:pPr marL="603504" lvl="1" indent="-201168" defTabSz="804672">
              <a:spcBef>
                <a:spcPts val="800"/>
              </a:spcBef>
              <a:defRPr sz="2464"/>
            </a:pPr>
            <a:r>
              <a:t>Leading whitespace to shift some line starts to the right of others</a:t>
            </a:r>
          </a:p>
          <a:p>
            <a:pPr marL="603504" lvl="1" indent="-201168" defTabSz="804672">
              <a:spcBef>
                <a:spcPts val="800"/>
              </a:spcBef>
              <a:defRPr sz="2464"/>
            </a:pPr>
            <a:r>
              <a:t>Is used to determine grouping of statement in Python</a:t>
            </a:r>
          </a:p>
          <a:p>
            <a:pPr marL="603504" lvl="1" indent="-201168" defTabSz="804672">
              <a:spcBef>
                <a:spcPts val="800"/>
              </a:spcBef>
              <a:defRPr sz="2464"/>
            </a:pPr>
            <a:r>
              <a:t>Defines a ‘statement block’</a:t>
            </a:r>
          </a:p>
          <a:p>
            <a:pPr marL="201168" indent="-201168" defTabSz="804672">
              <a:spcBef>
                <a:spcPts val="800"/>
              </a:spcBef>
              <a:defRPr sz="2464"/>
            </a:pPr>
            <a:r>
              <a:t>Blocks</a:t>
            </a:r>
          </a:p>
          <a:p>
            <a:pPr marL="603504" lvl="1" indent="-201168" defTabSz="804672">
              <a:spcBef>
                <a:spcPts val="800"/>
              </a:spcBef>
              <a:defRPr sz="2464"/>
            </a:pPr>
            <a:r>
              <a:t>Start with a statement ending with ‘:’</a:t>
            </a:r>
          </a:p>
          <a:p>
            <a:pPr marL="603504" lvl="1" indent="-201168" defTabSz="804672">
              <a:spcBef>
                <a:spcPts val="800"/>
              </a:spcBef>
              <a:defRPr sz="2464"/>
            </a:pPr>
            <a:r>
              <a:t>All lines following it are indented forward</a:t>
            </a:r>
          </a:p>
          <a:p>
            <a:pPr marL="603504" lvl="1" indent="-201168" defTabSz="804672">
              <a:spcBef>
                <a:spcPts val="800"/>
              </a:spcBef>
              <a:defRPr sz="2464"/>
            </a:pPr>
            <a:r>
              <a:t>De-indenting to the previous level closes the block</a:t>
            </a:r>
          </a:p>
          <a:p>
            <a:pPr marL="603504" lvl="1" indent="-201168" defTabSz="804672">
              <a:spcBef>
                <a:spcPts val="800"/>
              </a:spcBef>
              <a:defRPr sz="2464"/>
            </a:pPr>
            <a:r>
              <a:t>Some editors, IDE’s automatically take care of indentation</a:t>
            </a:r>
          </a:p>
          <a:p>
            <a:pPr marL="603504" lvl="1" indent="-201168" defTabSz="804672">
              <a:spcBef>
                <a:spcPts val="800"/>
              </a:spcBef>
              <a:defRPr sz="2464"/>
            </a:pPr>
            <a:r>
              <a:t>Repeat: there are no curly braces { } in python for defining blocks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815926" y="365125"/>
            <a:ext cx="10537874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Basic constructs</a:t>
            </a:r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01168" indent="-201168" defTabSz="804672">
              <a:spcBef>
                <a:spcPts val="800"/>
              </a:spcBef>
              <a:defRPr sz="2464"/>
            </a:pPr>
            <a:r>
              <a:rPr lang="en-US" dirty="0" smtClean="0"/>
              <a:t>Conditions</a:t>
            </a:r>
          </a:p>
          <a:p>
            <a:pPr marL="696468" lvl="1" indent="-201168" defTabSz="804672">
              <a:spcBef>
                <a:spcPts val="800"/>
              </a:spcBef>
              <a:defRPr sz="2464"/>
            </a:pPr>
            <a:r>
              <a:rPr lang="en-US" dirty="0" smtClean="0"/>
              <a:t>if  condition: statement</a:t>
            </a:r>
          </a:p>
          <a:p>
            <a:pPr marL="696468" lvl="1" indent="-201168" defTabSz="804672">
              <a:spcBef>
                <a:spcPts val="800"/>
              </a:spcBef>
              <a:defRPr sz="2464"/>
            </a:pPr>
            <a:r>
              <a:rPr lang="en-US" dirty="0" smtClean="0"/>
              <a:t>if condition: block</a:t>
            </a:r>
          </a:p>
          <a:p>
            <a:pPr marL="696468" lvl="1" indent="-201168" defTabSz="804672">
              <a:spcBef>
                <a:spcPts val="800"/>
              </a:spcBef>
              <a:defRPr sz="2464"/>
            </a:pPr>
            <a:r>
              <a:rPr lang="en-US" dirty="0" smtClean="0"/>
              <a:t>else </a:t>
            </a:r>
          </a:p>
          <a:p>
            <a:pPr marL="696468" lvl="1" indent="-201168" defTabSz="804672">
              <a:spcBef>
                <a:spcPts val="800"/>
              </a:spcBef>
              <a:defRPr sz="2464"/>
            </a:pPr>
            <a:r>
              <a:rPr lang="en-US" dirty="0" err="1" smtClean="0"/>
              <a:t>elif</a:t>
            </a:r>
            <a:endParaRPr lang="en-US" dirty="0" smtClean="0"/>
          </a:p>
          <a:p>
            <a:pPr marL="201168" indent="-201168" defTabSz="804672">
              <a:spcBef>
                <a:spcPts val="800"/>
              </a:spcBef>
              <a:defRPr sz="2464"/>
            </a:pPr>
            <a:r>
              <a:rPr lang="en-US" dirty="0" smtClean="0"/>
              <a:t>Loops</a:t>
            </a:r>
          </a:p>
          <a:p>
            <a:pPr marL="696468" lvl="1" indent="-201168" defTabSz="804672">
              <a:spcBef>
                <a:spcPts val="800"/>
              </a:spcBef>
              <a:defRPr sz="2464"/>
            </a:pPr>
            <a:r>
              <a:rPr lang="en-US" dirty="0" smtClean="0"/>
              <a:t>for </a:t>
            </a:r>
          </a:p>
          <a:p>
            <a:pPr marL="696468" lvl="1" indent="-201168" defTabSz="804672">
              <a:spcBef>
                <a:spcPts val="800"/>
              </a:spcBef>
              <a:defRPr sz="2464"/>
            </a:pPr>
            <a:r>
              <a:rPr lang="en-US" dirty="0" smtClean="0"/>
              <a:t>while</a:t>
            </a:r>
          </a:p>
          <a:p>
            <a:pPr marL="696468" lvl="1" indent="-201168" defTabSz="804672">
              <a:spcBef>
                <a:spcPts val="800"/>
              </a:spcBef>
              <a:defRPr sz="2464"/>
            </a:pPr>
            <a:r>
              <a:rPr lang="en-US" dirty="0" smtClean="0"/>
              <a:t>break</a:t>
            </a:r>
          </a:p>
          <a:p>
            <a:pPr marL="696468" lvl="1" indent="-201168" defTabSz="804672">
              <a:spcBef>
                <a:spcPts val="800"/>
              </a:spcBef>
              <a:defRPr sz="2464"/>
            </a:pPr>
            <a:r>
              <a:rPr lang="en-US" dirty="0" smtClean="0"/>
              <a:t>continue</a:t>
            </a:r>
            <a:endParaRPr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Constructs : Conditionals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if &lt;condition&gt;: statement or a block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 a&lt;10 : print(“a is less than 10”)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b&lt;a :</a:t>
            </a:r>
          </a:p>
          <a:p>
            <a:pPr>
              <a:buNone/>
            </a:pPr>
            <a:r>
              <a:rPr lang="en-US" dirty="0" smtClean="0"/>
              <a:t>	 print(“less”)</a:t>
            </a:r>
          </a:p>
          <a:p>
            <a:pPr>
              <a:buNone/>
            </a:pPr>
            <a:r>
              <a:rPr lang="en-US" dirty="0" smtClean="0"/>
              <a:t>    print(“value of a is “,a)</a:t>
            </a:r>
          </a:p>
          <a:p>
            <a:pPr>
              <a:buNone/>
            </a:pPr>
            <a:r>
              <a:rPr lang="en-US" dirty="0" smtClean="0"/>
              <a:t>    print(“value of b is “,b)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Constructs : Conditionals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if  a&lt;10 : print(“a is less than 10”)</a:t>
            </a:r>
          </a:p>
          <a:p>
            <a:pPr>
              <a:buNone/>
            </a:pPr>
            <a:r>
              <a:rPr lang="en-US" dirty="0" smtClean="0"/>
              <a:t>else: print(“a is not less than 10”)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b&lt;a :</a:t>
            </a:r>
          </a:p>
          <a:p>
            <a:pPr>
              <a:buNone/>
            </a:pPr>
            <a:r>
              <a:rPr lang="en-US" dirty="0" smtClean="0"/>
              <a:t>	 print(“less”)</a:t>
            </a:r>
          </a:p>
          <a:p>
            <a:pPr>
              <a:buNone/>
            </a:pPr>
            <a:r>
              <a:rPr lang="en-US" dirty="0" smtClean="0"/>
              <a:t>    print(“value of a is “,a)</a:t>
            </a:r>
          </a:p>
          <a:p>
            <a:pPr>
              <a:buNone/>
            </a:pPr>
            <a:r>
              <a:rPr lang="en-US" dirty="0" smtClean="0"/>
              <a:t>    print(“value of b is “,b)</a:t>
            </a:r>
          </a:p>
          <a:p>
            <a:pPr>
              <a:buNone/>
            </a:pPr>
            <a:r>
              <a:rPr lang="en-US" dirty="0" smtClean="0"/>
              <a:t>else:</a:t>
            </a:r>
          </a:p>
          <a:p>
            <a:pPr>
              <a:buNone/>
            </a:pPr>
            <a:r>
              <a:rPr lang="en-US" dirty="0" smtClean="0"/>
              <a:t>    print(“Was not less”)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Constructs : Conditionals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if a&lt;10:</a:t>
            </a:r>
          </a:p>
          <a:p>
            <a:pPr>
              <a:buNone/>
            </a:pPr>
            <a:r>
              <a:rPr lang="en-US" dirty="0" smtClean="0"/>
              <a:t>       print(“hello”)</a:t>
            </a:r>
          </a:p>
          <a:p>
            <a:pPr>
              <a:buNone/>
            </a:pPr>
            <a:r>
              <a:rPr lang="en-US" dirty="0" err="1" smtClean="0"/>
              <a:t>elif</a:t>
            </a:r>
            <a:r>
              <a:rPr lang="en-US" dirty="0" smtClean="0"/>
              <a:t> a&lt;5:</a:t>
            </a:r>
          </a:p>
          <a:p>
            <a:pPr>
              <a:buNone/>
            </a:pPr>
            <a:r>
              <a:rPr lang="en-US" dirty="0" smtClean="0"/>
              <a:t>       print(“world”)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Constructs : Conditionals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 ternary usage of if statement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print(“hello”) if a&lt;10 else print(“world”)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Constructs : Conditionals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Keywords related to conditional statements</a:t>
            </a:r>
          </a:p>
          <a:p>
            <a:pPr>
              <a:buNone/>
            </a:pPr>
            <a:r>
              <a:rPr lang="en-US" dirty="0" smtClean="0"/>
              <a:t>	if</a:t>
            </a:r>
          </a:p>
          <a:p>
            <a:pPr>
              <a:buNone/>
            </a:pPr>
            <a:r>
              <a:rPr lang="en-US" dirty="0" smtClean="0"/>
              <a:t>	else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elif</a:t>
            </a:r>
            <a:endParaRPr lang="en-US" dirty="0" smtClean="0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Constructs : Iterations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while &lt;condition&gt;:</a:t>
            </a:r>
          </a:p>
          <a:p>
            <a:pPr>
              <a:buNone/>
            </a:pPr>
            <a:r>
              <a:rPr lang="en-US" dirty="0" smtClean="0"/>
              <a:t>    block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All the statements of the block are executed if the condition is true</a:t>
            </a:r>
          </a:p>
          <a:p>
            <a:pPr>
              <a:buNone/>
            </a:pPr>
            <a:r>
              <a:rPr lang="en-US" dirty="0" smtClean="0"/>
              <a:t>At end of the block the condition is re-evaluated</a:t>
            </a:r>
          </a:p>
          <a:p>
            <a:pPr>
              <a:buNone/>
            </a:pPr>
            <a:r>
              <a:rPr lang="en-US" dirty="0" smtClean="0"/>
              <a:t>If condition is still true, then the block is repeated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Constructs : Iterations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a=0</a:t>
            </a:r>
          </a:p>
          <a:p>
            <a:pPr>
              <a:buNone/>
            </a:pPr>
            <a:r>
              <a:rPr lang="en-US" dirty="0" smtClean="0"/>
              <a:t>while a&lt;10:</a:t>
            </a:r>
          </a:p>
          <a:p>
            <a:pPr>
              <a:buNone/>
            </a:pPr>
            <a:r>
              <a:rPr lang="en-US" dirty="0" smtClean="0"/>
              <a:t>      print(a)</a:t>
            </a:r>
          </a:p>
          <a:p>
            <a:pPr>
              <a:buNone/>
            </a:pPr>
            <a:r>
              <a:rPr lang="en-US" dirty="0" smtClean="0"/>
              <a:t>      a=a+1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would display number 0 to 9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 is Python?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A very high level</a:t>
            </a:r>
            <a:r>
              <a:rPr/>
              <a:t>, </a:t>
            </a:r>
            <a:r>
              <a:rPr smtClean="0"/>
              <a:t>object-oriented </a:t>
            </a:r>
            <a:r>
              <a:t>language</a:t>
            </a:r>
          </a:p>
          <a:p>
            <a:r>
              <a:t>Easy to read and program with</a:t>
            </a:r>
          </a:p>
          <a:p>
            <a:r>
              <a:t>Similar to Perl but with powerful typing and </a:t>
            </a:r>
            <a:r>
              <a:rPr/>
              <a:t>object-oriented </a:t>
            </a:r>
            <a:r>
              <a:rPr smtClean="0"/>
              <a:t>features</a:t>
            </a:r>
            <a:endParaRPr lang="en-US" dirty="0" smtClean="0"/>
          </a:p>
          <a:p>
            <a:r>
              <a:rPr lang="en-US" dirty="0" smtClean="0"/>
              <a:t>Scripting Language</a:t>
            </a:r>
            <a:endParaRPr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Constructs : Iterations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for  &lt;variable&gt;  in  &lt;</a:t>
            </a:r>
            <a:r>
              <a:rPr lang="en-US" dirty="0" err="1" smtClean="0"/>
              <a:t>iterable</a:t>
            </a:r>
            <a:r>
              <a:rPr lang="en-US" dirty="0" smtClean="0"/>
              <a:t>&gt;:</a:t>
            </a:r>
          </a:p>
          <a:p>
            <a:pPr>
              <a:buNone/>
            </a:pPr>
            <a:r>
              <a:rPr lang="en-US" dirty="0" smtClean="0"/>
              <a:t>     block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for loop iterates over an </a:t>
            </a:r>
            <a:r>
              <a:rPr lang="en-US" dirty="0" err="1" smtClean="0"/>
              <a:t>iterable</a:t>
            </a:r>
            <a:r>
              <a:rPr lang="en-US" dirty="0" smtClean="0"/>
              <a:t>, assigning subsequence elements of the sequence to the variable and then executing the block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ctr</a:t>
            </a:r>
            <a:r>
              <a:rPr lang="en-US" dirty="0" smtClean="0"/>
              <a:t>=0</a:t>
            </a:r>
          </a:p>
          <a:p>
            <a:pPr>
              <a:buNone/>
            </a:pPr>
            <a:r>
              <a:rPr lang="en-US" dirty="0" smtClean="0"/>
              <a:t>for x in “hello world”:	# String is an </a:t>
            </a:r>
            <a:r>
              <a:rPr lang="en-US" dirty="0" err="1" smtClean="0"/>
              <a:t>iterable</a:t>
            </a:r>
            <a:r>
              <a:rPr lang="en-US" dirty="0" smtClean="0"/>
              <a:t> sequence of characters</a:t>
            </a:r>
          </a:p>
          <a:p>
            <a:pPr>
              <a:buNone/>
            </a:pPr>
            <a:r>
              <a:rPr lang="en-US" dirty="0" smtClean="0"/>
              <a:t>      if x == “o” : </a:t>
            </a:r>
            <a:r>
              <a:rPr lang="en-US" dirty="0" err="1" smtClean="0"/>
              <a:t>ctr</a:t>
            </a:r>
            <a:r>
              <a:rPr lang="en-US" dirty="0" smtClean="0"/>
              <a:t>=ctr+1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ctr</a:t>
            </a:r>
            <a:r>
              <a:rPr lang="en-US" dirty="0" smtClean="0"/>
              <a:t>)     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Constructs : Iterations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for x in range(10):</a:t>
            </a:r>
          </a:p>
          <a:p>
            <a:pPr>
              <a:buNone/>
            </a:pPr>
            <a:r>
              <a:rPr lang="en-US" dirty="0" smtClean="0"/>
              <a:t>    print(x)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range function generate a sequence of number 0 to 9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Constructs : Iterations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range(10) 	# generates 0 to 9</a:t>
            </a:r>
          </a:p>
          <a:p>
            <a:pPr>
              <a:buNone/>
            </a:pPr>
            <a:r>
              <a:rPr lang="en-US" dirty="0" smtClean="0"/>
              <a:t>range(3,10)  # generates 3,4,5,6,7,8,9</a:t>
            </a:r>
          </a:p>
          <a:p>
            <a:pPr>
              <a:buNone/>
            </a:pPr>
            <a:r>
              <a:rPr lang="en-US" dirty="0" smtClean="0"/>
              <a:t>So range function does not include the upper limiting value</a:t>
            </a:r>
          </a:p>
          <a:p>
            <a:pPr>
              <a:buNone/>
            </a:pPr>
            <a:r>
              <a:rPr lang="en-US" dirty="0" smtClean="0"/>
              <a:t>range(3,10,2)   # The third parameter is the stride or increment</a:t>
            </a:r>
          </a:p>
          <a:p>
            <a:pPr>
              <a:buNone/>
            </a:pPr>
            <a:r>
              <a:rPr lang="en-US" dirty="0" smtClean="0"/>
              <a:t>                           # default stride was 1</a:t>
            </a:r>
          </a:p>
          <a:p>
            <a:pPr>
              <a:buNone/>
            </a:pPr>
            <a:r>
              <a:rPr lang="en-US" dirty="0" smtClean="0"/>
              <a:t>                           # 3, 5 , 7 , 9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Constructs : Iterations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break  statement terminates a loop</a:t>
            </a:r>
          </a:p>
          <a:p>
            <a:r>
              <a:rPr lang="en-US" dirty="0" smtClean="0"/>
              <a:t>continue  statement re-evaluates condition and restarts the block if true</a:t>
            </a:r>
          </a:p>
          <a:p>
            <a:r>
              <a:rPr lang="en-US" dirty="0" smtClean="0"/>
              <a:t>else block in loops gets executed if the loop never got started </a:t>
            </a:r>
          </a:p>
          <a:p>
            <a:pPr>
              <a:buNone/>
            </a:pPr>
            <a:r>
              <a:rPr lang="en-US" dirty="0" smtClean="0"/>
              <a:t>        a=10</a:t>
            </a:r>
          </a:p>
          <a:p>
            <a:pPr>
              <a:buNone/>
            </a:pPr>
            <a:r>
              <a:rPr lang="en-US" dirty="0" smtClean="0"/>
              <a:t>        while a&lt;10:</a:t>
            </a:r>
          </a:p>
          <a:p>
            <a:pPr>
              <a:buNone/>
            </a:pPr>
            <a:r>
              <a:rPr lang="en-US" dirty="0" smtClean="0"/>
              <a:t>               print(“a)</a:t>
            </a:r>
          </a:p>
          <a:p>
            <a:pPr>
              <a:buNone/>
            </a:pPr>
            <a:r>
              <a:rPr lang="en-US" dirty="0" smtClean="0"/>
              <a:t>               a=a+1</a:t>
            </a:r>
          </a:p>
          <a:p>
            <a:pPr>
              <a:buNone/>
            </a:pPr>
            <a:r>
              <a:rPr lang="en-US" dirty="0" smtClean="0"/>
              <a:t>        else:</a:t>
            </a:r>
          </a:p>
          <a:p>
            <a:pPr>
              <a:buNone/>
            </a:pPr>
            <a:r>
              <a:rPr lang="en-US" dirty="0" smtClean="0"/>
              <a:t>               print(“while loop never got started”)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input from the keyboard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x=input()</a:t>
            </a:r>
          </a:p>
          <a:p>
            <a:pPr>
              <a:buNone/>
            </a:pPr>
            <a:r>
              <a:rPr lang="en-US" dirty="0" smtClean="0"/>
              <a:t>x=input(“Enter a value”)</a:t>
            </a:r>
          </a:p>
          <a:p>
            <a:pPr>
              <a:buNone/>
            </a:pPr>
            <a:r>
              <a:rPr lang="en-US" dirty="0" smtClean="0"/>
              <a:t>Value entered would be read as a string.</a:t>
            </a:r>
          </a:p>
          <a:p>
            <a:pPr>
              <a:buNone/>
            </a:pPr>
            <a:r>
              <a:rPr lang="en-US" dirty="0" smtClean="0"/>
              <a:t>If we want it to be used as a number we can convert it</a:t>
            </a:r>
          </a:p>
          <a:p>
            <a:pPr>
              <a:buNone/>
            </a:pPr>
            <a:r>
              <a:rPr lang="en-US" dirty="0" smtClean="0"/>
              <a:t>x=input(“Enter a value”)</a:t>
            </a:r>
          </a:p>
          <a:p>
            <a:pPr>
              <a:buNone/>
            </a:pPr>
            <a:r>
              <a:rPr lang="en-US" dirty="0" smtClean="0"/>
              <a:t>y=</a:t>
            </a:r>
            <a:r>
              <a:rPr lang="en-US" dirty="0" err="1" smtClean="0"/>
              <a:t>int</a:t>
            </a:r>
            <a:r>
              <a:rPr lang="en-US" dirty="0" smtClean="0"/>
              <a:t>(x)    # converts to integer</a:t>
            </a:r>
          </a:p>
          <a:p>
            <a:pPr>
              <a:buNone/>
            </a:pPr>
            <a:r>
              <a:rPr lang="en-US" dirty="0" smtClean="0"/>
              <a:t>or</a:t>
            </a:r>
          </a:p>
          <a:p>
            <a:pPr>
              <a:buNone/>
            </a:pPr>
            <a:r>
              <a:rPr lang="en-US" dirty="0" smtClean="0"/>
              <a:t>x=</a:t>
            </a:r>
            <a:r>
              <a:rPr lang="en-US" dirty="0" err="1" smtClean="0"/>
              <a:t>int</a:t>
            </a:r>
            <a:r>
              <a:rPr lang="en-US" dirty="0" smtClean="0"/>
              <a:t>(input(“Enter a value”))   # gets a number into x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815926" y="365125"/>
            <a:ext cx="10537874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Getting down to programming</a:t>
            </a:r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01168" indent="-201168" defTabSz="804672">
              <a:spcBef>
                <a:spcPts val="800"/>
              </a:spcBef>
              <a:defRPr sz="2464"/>
            </a:pPr>
            <a:r>
              <a:rPr lang="en-US" dirty="0" smtClean="0"/>
              <a:t>Writing a python script</a:t>
            </a:r>
          </a:p>
          <a:p>
            <a:pPr marL="201168" indent="-201168" defTabSz="804672">
              <a:spcBef>
                <a:spcPts val="800"/>
              </a:spcBef>
              <a:defRPr sz="2464"/>
            </a:pPr>
            <a:r>
              <a:rPr lang="en-US" dirty="0" smtClean="0"/>
              <a:t>Executing a python script</a:t>
            </a:r>
          </a:p>
          <a:p>
            <a:pPr marL="201168" indent="-201168" defTabSz="804672">
              <a:spcBef>
                <a:spcPts val="800"/>
              </a:spcBef>
              <a:defRPr sz="2464"/>
            </a:pPr>
            <a:r>
              <a:rPr lang="en-US" dirty="0" smtClean="0"/>
              <a:t>Debugging</a:t>
            </a:r>
          </a:p>
          <a:p>
            <a:pPr marL="201168" indent="-201168" defTabSz="804672">
              <a:spcBef>
                <a:spcPts val="800"/>
              </a:spcBef>
              <a:defRPr sz="2464"/>
            </a:pPr>
            <a:endParaRPr lang="en-US" dirty="0" smtClean="0"/>
          </a:p>
          <a:p>
            <a:pPr marL="201168" indent="-201168" defTabSz="804672">
              <a:spcBef>
                <a:spcPts val="800"/>
              </a:spcBef>
              <a:defRPr sz="2464"/>
            </a:pPr>
            <a:r>
              <a:rPr lang="en-US" dirty="0" smtClean="0"/>
              <a:t>Displaying results – the print function</a:t>
            </a:r>
          </a:p>
          <a:p>
            <a:pPr marL="696468" lvl="1" indent="-201168" defTabSz="804672">
              <a:spcBef>
                <a:spcPts val="800"/>
              </a:spcBef>
              <a:defRPr sz="2464"/>
            </a:pPr>
            <a:r>
              <a:rPr lang="en-US" dirty="0" smtClean="0"/>
              <a:t>print(a)</a:t>
            </a:r>
          </a:p>
          <a:p>
            <a:pPr marL="696468" lvl="1" indent="-201168" defTabSz="804672">
              <a:spcBef>
                <a:spcPts val="800"/>
              </a:spcBef>
              <a:defRPr sz="2464"/>
            </a:pPr>
            <a:r>
              <a:rPr lang="en-US" dirty="0" smtClean="0"/>
              <a:t>print(“This is the </a:t>
            </a:r>
            <a:r>
              <a:rPr lang="en-US" dirty="0" err="1" smtClean="0"/>
              <a:t>result”,a</a:t>
            </a:r>
            <a:r>
              <a:rPr lang="en-US" dirty="0" smtClean="0"/>
              <a:t>)</a:t>
            </a:r>
          </a:p>
          <a:p>
            <a:pPr marL="696468" lvl="1" indent="-201168" defTabSz="804672">
              <a:spcBef>
                <a:spcPts val="800"/>
              </a:spcBef>
              <a:defRPr sz="2464"/>
            </a:pPr>
            <a:r>
              <a:rPr lang="en-US" dirty="0" smtClean="0"/>
              <a:t>print(</a:t>
            </a:r>
            <a:r>
              <a:rPr lang="en-US" dirty="0" err="1" smtClean="0"/>
              <a:t>a,b,c</a:t>
            </a:r>
            <a:r>
              <a:rPr lang="en-US" dirty="0" smtClean="0"/>
              <a:t>)</a:t>
            </a:r>
          </a:p>
          <a:p>
            <a:pPr marL="201168" indent="-201168" defTabSz="804672">
              <a:spcBef>
                <a:spcPts val="800"/>
              </a:spcBef>
              <a:defRPr sz="2464"/>
            </a:pPr>
            <a:endParaRPr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Running a python script</a:t>
            </a:r>
          </a:p>
        </p:txBody>
      </p:sp>
      <p:sp>
        <p:nvSpPr>
          <p:cNvPr id="211" name="Shape 2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Python code saved in file with .</a:t>
            </a:r>
            <a:r>
              <a:rPr dirty="0" err="1"/>
              <a:t>py</a:t>
            </a:r>
            <a:r>
              <a:rPr dirty="0"/>
              <a:t> extension</a:t>
            </a:r>
          </a:p>
          <a:p>
            <a:r>
              <a:rPr dirty="0"/>
              <a:t>On a shell prompt type: python myfile.py</a:t>
            </a:r>
          </a:p>
          <a:p>
            <a:r>
              <a:rPr dirty="0"/>
              <a:t>Edit, save, run, repeat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Sample programs to try</a:t>
            </a:r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Count digits in a number</a:t>
            </a:r>
          </a:p>
          <a:p>
            <a:r>
              <a:rPr lang="en-US" dirty="0" smtClean="0"/>
              <a:t>Find out how many times a particular digit occurs in a number</a:t>
            </a:r>
          </a:p>
          <a:p>
            <a:r>
              <a:rPr lang="en-US" dirty="0" smtClean="0"/>
              <a:t>Display the Fibonacci series up to a max limit</a:t>
            </a:r>
          </a:p>
          <a:p>
            <a:r>
              <a:rPr lang="en-US" dirty="0" smtClean="0"/>
              <a:t>Display first n numbers of a Fibonacci </a:t>
            </a:r>
            <a:r>
              <a:rPr lang="en-US" dirty="0" smtClean="0"/>
              <a:t>series</a:t>
            </a:r>
          </a:p>
          <a:p>
            <a:r>
              <a:rPr lang="en-US" dirty="0" smtClean="0"/>
              <a:t>Calculate the factorial of a number n </a:t>
            </a:r>
          </a:p>
          <a:p>
            <a:r>
              <a:rPr lang="en-US" dirty="0" smtClean="0"/>
              <a:t>A program that generates all prime numbers between x and y</a:t>
            </a:r>
          </a:p>
          <a:p>
            <a:endParaRPr lang="en-US" smtClean="0"/>
          </a:p>
          <a:p>
            <a:endParaRPr lang="en-US" dirty="0" smtClean="0"/>
          </a:p>
          <a:p>
            <a:endParaRPr dirty="0"/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Lab Exercises</a:t>
            </a:r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the first 10 even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a number and check if it is prime or not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10 numbers and display the smallest and largest of them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10 numbers and display the sum and average. </a:t>
            </a:r>
          </a:p>
          <a:p>
            <a:pPr marL="514350" indent="-514350">
              <a:buNone/>
            </a:pPr>
            <a:r>
              <a:rPr lang="en-US" i="1" dirty="0" smtClean="0"/>
              <a:t>	Explore the internet and find out how to display a floating number to required decimal places.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Input a number and calculate its factorial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Additionally try out the questions discussed in the lecture </a:t>
            </a:r>
            <a:r>
              <a:rPr lang="en-US" i="1" smtClean="0"/>
              <a:t>session as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same or alternative methods.</a:t>
            </a:r>
            <a:endParaRPr i="1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Key Features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Python focusses on readability</a:t>
            </a:r>
            <a:r>
              <a:rPr/>
              <a:t>, </a:t>
            </a:r>
            <a:r>
              <a:rPr lang="en-US" dirty="0" smtClean="0"/>
              <a:t>coherence</a:t>
            </a:r>
            <a:r>
              <a:rPr smtClean="0"/>
              <a:t>, simplicity</a:t>
            </a:r>
            <a:r>
              <a:rPr lang="en-US" dirty="0" smtClean="0"/>
              <a:t> </a:t>
            </a:r>
            <a:endParaRPr/>
          </a:p>
          <a:p>
            <a:r>
              <a:t>Python code </a:t>
            </a:r>
            <a:r>
              <a:rPr/>
              <a:t>is </a:t>
            </a:r>
            <a:r>
              <a:rPr lang="en-US" dirty="0" smtClean="0"/>
              <a:t>usually very compact</a:t>
            </a:r>
            <a:endParaRPr/>
          </a:p>
          <a:p>
            <a:r>
              <a:rPr/>
              <a:t>Python </a:t>
            </a:r>
            <a:r>
              <a:rPr lang="en-US" dirty="0" smtClean="0"/>
              <a:t>code </a:t>
            </a:r>
            <a:r>
              <a:rPr smtClean="0"/>
              <a:t>is </a:t>
            </a:r>
            <a:r>
              <a:t>portable across OS platforms</a:t>
            </a:r>
          </a:p>
          <a:p>
            <a:r>
              <a:rPr lang="en-US" dirty="0" smtClean="0"/>
              <a:t>H</a:t>
            </a:r>
            <a:r>
              <a:rPr smtClean="0"/>
              <a:t>uge </a:t>
            </a:r>
            <a:r>
              <a:t>collection </a:t>
            </a:r>
            <a:r>
              <a:rPr/>
              <a:t>of </a:t>
            </a:r>
            <a:r>
              <a:rPr smtClean="0"/>
              <a:t>libraries </a:t>
            </a:r>
            <a:r>
              <a:t>available for use </a:t>
            </a:r>
            <a:r>
              <a:rPr/>
              <a:t>by </a:t>
            </a:r>
            <a:r>
              <a:rPr smtClean="0"/>
              <a:t>developers</a:t>
            </a:r>
            <a:endParaRPr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About Python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Invented in the Netherlands in the early ‘90s by </a:t>
            </a:r>
            <a:r>
              <a:rPr i="1"/>
              <a:t>Guido van Rossum</a:t>
            </a:r>
            <a:r>
              <a:t>.</a:t>
            </a:r>
          </a:p>
          <a:p>
            <a:r>
              <a:t>Name after ‘Monty Python’, a comedy group, depicting its ‘fun’ philosophy</a:t>
            </a:r>
          </a:p>
          <a:p>
            <a:r>
              <a:t>Open source and interpreted language</a:t>
            </a:r>
          </a:p>
          <a:p>
            <a:r>
              <a:t>Considered a ‘scripting’ language, but is much more than that</a:t>
            </a:r>
          </a:p>
          <a:p>
            <a:r>
              <a:t>Scalable, object-oriented and functional</a:t>
            </a:r>
          </a:p>
          <a:p>
            <a:r>
              <a:t>Used by Google, increasingly popular</a:t>
            </a:r>
          </a:p>
          <a:p>
            <a:r>
              <a:rPr lang="en-US" dirty="0" smtClean="0"/>
              <a:t>Python knowledge is on high trending currently</a:t>
            </a:r>
            <a:endParaRPr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Users of Python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2597" indent="-212597" defTabSz="850391">
              <a:spcBef>
                <a:spcPts val="900"/>
              </a:spcBef>
              <a:defRPr sz="2604"/>
            </a:pPr>
            <a:r>
              <a:t>YouTube: Originally written in Python and mysql</a:t>
            </a:r>
          </a:p>
          <a:p>
            <a:pPr marL="212597" indent="-212597" defTabSz="850391">
              <a:spcBef>
                <a:spcPts val="900"/>
              </a:spcBef>
              <a:defRPr sz="2604"/>
            </a:pPr>
            <a:r>
              <a:t>Yahoo!: Yahoo acquired Four11, whose address and mapping lookup services are implemented in Python</a:t>
            </a:r>
          </a:p>
          <a:p>
            <a:pPr marL="212597" indent="-212597" defTabSz="850391">
              <a:spcBef>
                <a:spcPts val="900"/>
              </a:spcBef>
              <a:defRPr sz="2604"/>
            </a:pPr>
            <a:r>
              <a:t>Yahoo! Maps uses Python</a:t>
            </a:r>
          </a:p>
          <a:p>
            <a:pPr marL="212597" indent="-212597" defTabSz="850391">
              <a:spcBef>
                <a:spcPts val="900"/>
              </a:spcBef>
              <a:defRPr sz="2604"/>
            </a:pPr>
            <a:r>
              <a:t>DropBox, a cloud based file hosting service runs on Python</a:t>
            </a:r>
          </a:p>
          <a:p>
            <a:pPr marL="212597" indent="-212597" defTabSz="850391">
              <a:spcBef>
                <a:spcPts val="900"/>
              </a:spcBef>
              <a:defRPr sz="2604"/>
            </a:pPr>
            <a:r>
              <a:t>Google: Many components of the Google spider and search engine are written </a:t>
            </a:r>
            <a:r>
              <a:rPr/>
              <a:t>in </a:t>
            </a:r>
            <a:r>
              <a:rPr smtClean="0"/>
              <a:t>Python</a:t>
            </a:r>
            <a:endParaRPr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Traditional Uses of Python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Embedded Scripting</a:t>
            </a:r>
          </a:p>
          <a:p>
            <a:r>
              <a:t>Image processing</a:t>
            </a:r>
          </a:p>
          <a:p>
            <a:r>
              <a:t>Artificial intelligence</a:t>
            </a:r>
          </a:p>
          <a:p>
            <a:r>
              <a:t>GUI’s</a:t>
            </a:r>
          </a:p>
          <a:p>
            <a:r>
              <a:t>Database Programming</a:t>
            </a:r>
          </a:p>
          <a:p>
            <a:r>
              <a:t>Internet Scripting</a:t>
            </a:r>
          </a:p>
          <a:p>
            <a:r>
              <a:t>System Administration</a:t>
            </a:r>
          </a:p>
          <a:p>
            <a:r>
              <a:t>Automation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Uses of Python in Data Analytics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Weather Forecasting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Scientific analysis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Ad targetting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Risk Management Analysis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Natural Language Processing and Generation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endParaRPr/>
          </a:p>
          <a:p>
            <a:pPr marL="226313" indent="-226313" defTabSz="905255">
              <a:spcBef>
                <a:spcPts val="900"/>
              </a:spcBef>
              <a:defRPr sz="2772"/>
            </a:pPr>
            <a:endParaRPr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2 or Python 3?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would be using </a:t>
            </a:r>
            <a:r>
              <a:rPr/>
              <a:t>Python </a:t>
            </a:r>
            <a:r>
              <a:rPr lang="en-US" dirty="0" smtClean="0"/>
              <a:t>3.5</a:t>
            </a:r>
            <a:r>
              <a:rPr smtClean="0"/>
              <a:t>+</a:t>
            </a:r>
            <a:endParaRPr/>
          </a:p>
          <a:p>
            <a:endParaRPr/>
          </a:p>
          <a:p>
            <a:r>
              <a:rPr lang="en-US" dirty="0" smtClean="0"/>
              <a:t>Library support is more for Python 2.7 as it has been around longer</a:t>
            </a:r>
          </a:p>
          <a:p>
            <a:r>
              <a:rPr lang="en-US" dirty="0" smtClean="0"/>
              <a:t>The future is going to be Python 3+ </a:t>
            </a:r>
          </a:p>
          <a:p>
            <a:r>
              <a:rPr lang="en-US" dirty="0" smtClean="0"/>
              <a:t>Development and porting of libraries is an ongoing process</a:t>
            </a:r>
          </a:p>
          <a:p>
            <a:endParaRPr lang="en-US" dirty="0" smtClean="0"/>
          </a:p>
          <a:p>
            <a:r>
              <a:rPr lang="en-US" dirty="0" smtClean="0"/>
              <a:t>There are several key syntactic changes so advisable to be with 3.5+</a:t>
            </a:r>
          </a:p>
          <a:p>
            <a:pPr>
              <a:buNone/>
            </a:pPr>
            <a:endParaRPr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1377</Words>
  <Application>Microsoft Office PowerPoint</Application>
  <PresentationFormat>Custom</PresentationFormat>
  <Paragraphs>282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Python</vt:lpstr>
      <vt:lpstr>Objectives</vt:lpstr>
      <vt:lpstr>What is Python?</vt:lpstr>
      <vt:lpstr>Key Features</vt:lpstr>
      <vt:lpstr>About Python</vt:lpstr>
      <vt:lpstr>Users of Python</vt:lpstr>
      <vt:lpstr>Traditional Uses of Python</vt:lpstr>
      <vt:lpstr>Uses of Python in Data Analytics</vt:lpstr>
      <vt:lpstr>Python 2 or Python 3?</vt:lpstr>
      <vt:lpstr>How to get Python?</vt:lpstr>
      <vt:lpstr>Python Download and Installation</vt:lpstr>
      <vt:lpstr>Using Python</vt:lpstr>
      <vt:lpstr>Comments , Literals, Variables</vt:lpstr>
      <vt:lpstr>Python identifiers</vt:lpstr>
      <vt:lpstr>Operations on numbers</vt:lpstr>
      <vt:lpstr>Precedence</vt:lpstr>
      <vt:lpstr>Demonstration</vt:lpstr>
      <vt:lpstr>Strings - Basics</vt:lpstr>
      <vt:lpstr>Some builtin string methods</vt:lpstr>
      <vt:lpstr>Demonstration </vt:lpstr>
      <vt:lpstr>Indentation &amp; Blocks</vt:lpstr>
      <vt:lpstr>Basic constructs</vt:lpstr>
      <vt:lpstr>Constructs : Conditionals</vt:lpstr>
      <vt:lpstr>Constructs : Conditionals</vt:lpstr>
      <vt:lpstr>Constructs : Conditionals</vt:lpstr>
      <vt:lpstr>Constructs : Conditionals</vt:lpstr>
      <vt:lpstr>Constructs : Conditionals</vt:lpstr>
      <vt:lpstr>Constructs : Iterations</vt:lpstr>
      <vt:lpstr>Constructs : Iterations</vt:lpstr>
      <vt:lpstr>Constructs : Iterations</vt:lpstr>
      <vt:lpstr>Constructs : Iterations</vt:lpstr>
      <vt:lpstr>Constructs : Iterations</vt:lpstr>
      <vt:lpstr>Constructs : Iterations</vt:lpstr>
      <vt:lpstr>Taking input from the keyboard</vt:lpstr>
      <vt:lpstr>Getting down to programming</vt:lpstr>
      <vt:lpstr>Running a python script</vt:lpstr>
      <vt:lpstr>Sample programs to try</vt:lpstr>
      <vt:lpstr>Lab Exercises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admin</cp:lastModifiedBy>
  <cp:revision>34</cp:revision>
  <dcterms:modified xsi:type="dcterms:W3CDTF">2017-03-08T14:51:43Z</dcterms:modified>
</cp:coreProperties>
</file>