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7" r:id="rId3"/>
    <p:sldId id="287" r:id="rId4"/>
    <p:sldId id="293" r:id="rId5"/>
    <p:sldId id="290" r:id="rId6"/>
    <p:sldId id="288" r:id="rId7"/>
    <p:sldId id="291" r:id="rId8"/>
    <p:sldId id="292" r:id="rId9"/>
    <p:sldId id="294" r:id="rId10"/>
    <p:sldId id="295" r:id="rId11"/>
    <p:sldId id="299" r:id="rId12"/>
    <p:sldId id="300" r:id="rId13"/>
    <p:sldId id="301" r:id="rId14"/>
    <p:sldId id="302" r:id="rId15"/>
    <p:sldId id="303"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281" r:id="rId3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xfrm>
            <a:off x="1143000" y="685800"/>
            <a:ext cx="4572000" cy="3429000"/>
          </a:xfrm>
          <a:prstGeom prst="rect">
            <a:avLst/>
          </a:prstGeom>
        </p:spPr>
        <p:txBody>
          <a:bodyPr/>
          <a:lstStyle/>
          <a:p>
            <a:endParaRPr/>
          </a:p>
        </p:txBody>
      </p:sp>
      <p:sp>
        <p:nvSpPr>
          <p:cNvPr id="132" name="Shape 13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 xmlns:p14="http://schemas.microsoft.com/office/powerpoint/2010/main" val="912287903"/>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3"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14"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15" name="Shape 15"/>
          <p:cNvSpPr>
            <a:spLocks noGrp="1"/>
          </p:cNvSpPr>
          <p:nvPr>
            <p:ph type="title"/>
          </p:nvPr>
        </p:nvSpPr>
        <p:spPr>
          <a:xfrm>
            <a:off x="1524000" y="1122362"/>
            <a:ext cx="9144000" cy="2387601"/>
          </a:xfrm>
          <a:prstGeom prst="rect">
            <a:avLst/>
          </a:prstGeom>
        </p:spPr>
        <p:txBody>
          <a:bodyPr anchor="b"/>
          <a:lstStyle>
            <a:lvl1pPr algn="ctr">
              <a:defRPr sz="6000"/>
            </a:lvl1pPr>
          </a:lstStyle>
          <a:p>
            <a:r>
              <a:t>Click to edit Master title style</a:t>
            </a:r>
          </a:p>
        </p:txBody>
      </p:sp>
      <p:sp>
        <p:nvSpPr>
          <p:cNvPr id="16" name="Shape 16"/>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stStyle>
          <a:p>
            <a:r>
              <a:t>Click to edit Master subtitle style</a:t>
            </a:r>
          </a:p>
        </p:txBody>
      </p:sp>
      <p:sp>
        <p:nvSpPr>
          <p:cNvPr id="17" name="Shape 17"/>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110"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111"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112" name="Shape 112"/>
          <p:cNvSpPr>
            <a:spLocks noGrp="1"/>
          </p:cNvSpPr>
          <p:nvPr>
            <p:ph type="title"/>
          </p:nvPr>
        </p:nvSpPr>
        <p:spPr>
          <a:prstGeom prst="rect">
            <a:avLst/>
          </a:prstGeom>
        </p:spPr>
        <p:txBody>
          <a:bodyPr/>
          <a:lstStyle/>
          <a:p>
            <a:r>
              <a:t>Click to edit Master title style</a:t>
            </a:r>
          </a:p>
        </p:txBody>
      </p:sp>
      <p:sp>
        <p:nvSpPr>
          <p:cNvPr id="113" name="Shape 113"/>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114" name="Shape 114"/>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121"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122"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123" name="Shape 123"/>
          <p:cNvSpPr>
            <a:spLocks noGrp="1"/>
          </p:cNvSpPr>
          <p:nvPr>
            <p:ph type="title"/>
          </p:nvPr>
        </p:nvSpPr>
        <p:spPr>
          <a:xfrm>
            <a:off x="8724900" y="365125"/>
            <a:ext cx="2628900" cy="5811838"/>
          </a:xfrm>
          <a:prstGeom prst="rect">
            <a:avLst/>
          </a:prstGeom>
        </p:spPr>
        <p:txBody>
          <a:bodyPr/>
          <a:lstStyle/>
          <a:p>
            <a:r>
              <a:t>Click to edit Master title style</a:t>
            </a:r>
          </a:p>
        </p:txBody>
      </p:sp>
      <p:sp>
        <p:nvSpPr>
          <p:cNvPr id="124" name="Shape 124"/>
          <p:cNvSpPr>
            <a:spLocks noGrp="1"/>
          </p:cNvSpPr>
          <p:nvPr>
            <p:ph type="body" idx="1"/>
          </p:nvPr>
        </p:nvSpPr>
        <p:spPr>
          <a:xfrm>
            <a:off x="838200" y="365125"/>
            <a:ext cx="7734300" cy="5811838"/>
          </a:xfrm>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125" name="Shape 125"/>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 name="Shape 24"/>
          <p:cNvSpPr>
            <a:spLocks noGrp="1"/>
          </p:cNvSpPr>
          <p:nvPr>
            <p:ph type="title"/>
          </p:nvPr>
        </p:nvSpPr>
        <p:spPr>
          <a:prstGeom prst="rect">
            <a:avLst/>
          </a:prstGeom>
        </p:spPr>
        <p:txBody>
          <a:bodyPr/>
          <a:lstStyle/>
          <a:p>
            <a:r>
              <a:t>Click to edit Master title style</a:t>
            </a:r>
          </a:p>
        </p:txBody>
      </p:sp>
      <p:sp>
        <p:nvSpPr>
          <p:cNvPr id="25" name="Shape 25"/>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26" name="Shape 26"/>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33"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34"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35" name="Shape 35"/>
          <p:cNvSpPr>
            <a:spLocks noGrp="1"/>
          </p:cNvSpPr>
          <p:nvPr>
            <p:ph type="title"/>
          </p:nvPr>
        </p:nvSpPr>
        <p:spPr>
          <a:xfrm>
            <a:off x="831850" y="1709738"/>
            <a:ext cx="10515600" cy="2852737"/>
          </a:xfrm>
          <a:prstGeom prst="rect">
            <a:avLst/>
          </a:prstGeom>
        </p:spPr>
        <p:txBody>
          <a:bodyPr anchor="b"/>
          <a:lstStyle>
            <a:lvl1pPr>
              <a:defRPr sz="6000"/>
            </a:lvl1pPr>
          </a:lstStyle>
          <a:p>
            <a:r>
              <a:t>Click to edit Master title style</a:t>
            </a:r>
          </a:p>
        </p:txBody>
      </p:sp>
      <p:sp>
        <p:nvSpPr>
          <p:cNvPr id="36" name="Shape 36"/>
          <p:cNvSpPr>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stStyle>
          <a:p>
            <a:r>
              <a:t>Click to edit Master text styles</a:t>
            </a:r>
          </a:p>
        </p:txBody>
      </p:sp>
      <p:sp>
        <p:nvSpPr>
          <p:cNvPr id="37" name="Shape 37"/>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44"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45"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46" name="Shape 46"/>
          <p:cNvSpPr>
            <a:spLocks noGrp="1"/>
          </p:cNvSpPr>
          <p:nvPr>
            <p:ph type="title"/>
          </p:nvPr>
        </p:nvSpPr>
        <p:spPr>
          <a:prstGeom prst="rect">
            <a:avLst/>
          </a:prstGeom>
        </p:spPr>
        <p:txBody>
          <a:bodyPr/>
          <a:lstStyle/>
          <a:p>
            <a:r>
              <a:t>Click to edit Master title style</a:t>
            </a:r>
          </a:p>
        </p:txBody>
      </p:sp>
      <p:sp>
        <p:nvSpPr>
          <p:cNvPr id="47" name="Shape 47"/>
          <p:cNvSpPr>
            <a:spLocks noGrp="1"/>
          </p:cNvSpPr>
          <p:nvPr>
            <p:ph type="body" sz="half" idx="1"/>
          </p:nvPr>
        </p:nvSpPr>
        <p:spPr>
          <a:xfrm>
            <a:off x="838200" y="1825625"/>
            <a:ext cx="5181600" cy="4351338"/>
          </a:xfrm>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48" name="Shape 48"/>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55"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56"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57" name="Shape 57"/>
          <p:cNvSpPr>
            <a:spLocks noGrp="1"/>
          </p:cNvSpPr>
          <p:nvPr>
            <p:ph type="title"/>
          </p:nvPr>
        </p:nvSpPr>
        <p:spPr>
          <a:xfrm>
            <a:off x="839787" y="365125"/>
            <a:ext cx="10515601" cy="1325563"/>
          </a:xfrm>
          <a:prstGeom prst="rect">
            <a:avLst/>
          </a:prstGeom>
        </p:spPr>
        <p:txBody>
          <a:bodyPr/>
          <a:lstStyle/>
          <a:p>
            <a:r>
              <a:t>Click to edit Master title style</a:t>
            </a:r>
          </a:p>
        </p:txBody>
      </p:sp>
      <p:sp>
        <p:nvSpPr>
          <p:cNvPr id="58" name="Shape 58"/>
          <p:cNvSpPr>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stStyle>
          <a:p>
            <a:r>
              <a:t>Click to edit Master text styles</a:t>
            </a:r>
          </a:p>
        </p:txBody>
      </p:sp>
      <p:sp>
        <p:nvSpPr>
          <p:cNvPr id="59" name="Shape 59"/>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60" name="Shape 60"/>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67"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68"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69" name="Shape 69"/>
          <p:cNvSpPr>
            <a:spLocks noGrp="1"/>
          </p:cNvSpPr>
          <p:nvPr>
            <p:ph type="title"/>
          </p:nvPr>
        </p:nvSpPr>
        <p:spPr>
          <a:prstGeom prst="rect">
            <a:avLst/>
          </a:prstGeom>
        </p:spPr>
        <p:txBody>
          <a:bodyPr/>
          <a:lstStyle/>
          <a:p>
            <a:r>
              <a:t>Click to edit Master title style</a:t>
            </a:r>
          </a:p>
        </p:txBody>
      </p:sp>
      <p:sp>
        <p:nvSpPr>
          <p:cNvPr id="70" name="Shape 70"/>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77"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78"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79" name="Shape 79"/>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86"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87"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88" name="Shape 88"/>
          <p:cNvSpPr>
            <a:spLocks noGrp="1"/>
          </p:cNvSpPr>
          <p:nvPr>
            <p:ph type="title"/>
          </p:nvPr>
        </p:nvSpPr>
        <p:spPr>
          <a:xfrm>
            <a:off x="839787" y="457200"/>
            <a:ext cx="3932239" cy="1600200"/>
          </a:xfrm>
          <a:prstGeom prst="rect">
            <a:avLst/>
          </a:prstGeom>
        </p:spPr>
        <p:txBody>
          <a:bodyPr anchor="b"/>
          <a:lstStyle>
            <a:lvl1pPr>
              <a:defRPr sz="3200"/>
            </a:lvl1pPr>
          </a:lstStyle>
          <a:p>
            <a:r>
              <a:t>Click to edit Master title style</a:t>
            </a:r>
          </a:p>
        </p:txBody>
      </p:sp>
      <p:sp>
        <p:nvSpPr>
          <p:cNvPr id="89" name="Shape 89"/>
          <p:cNvSpPr>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Click to edit Master text styles</a:t>
            </a:r>
          </a:p>
          <a:p>
            <a:pPr lvl="1"/>
            <a:r>
              <a:t>Second level</a:t>
            </a:r>
          </a:p>
          <a:p>
            <a:pPr lvl="2"/>
            <a:r>
              <a:t>Third level</a:t>
            </a:r>
          </a:p>
          <a:p>
            <a:pPr lvl="3"/>
            <a:r>
              <a:t>Fourth level</a:t>
            </a:r>
          </a:p>
          <a:p>
            <a:pPr lvl="4"/>
            <a:r>
              <a:t>Fifth level</a:t>
            </a:r>
          </a:p>
        </p:txBody>
      </p:sp>
      <p:sp>
        <p:nvSpPr>
          <p:cNvPr id="90" name="Shape 90"/>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91" name="Shape 91"/>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98"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99"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100" name="Shape 100"/>
          <p:cNvSpPr>
            <a:spLocks noGrp="1"/>
          </p:cNvSpPr>
          <p:nvPr>
            <p:ph type="title"/>
          </p:nvPr>
        </p:nvSpPr>
        <p:spPr>
          <a:xfrm>
            <a:off x="839787" y="457200"/>
            <a:ext cx="3932239" cy="1600200"/>
          </a:xfrm>
          <a:prstGeom prst="rect">
            <a:avLst/>
          </a:prstGeom>
        </p:spPr>
        <p:txBody>
          <a:bodyPr anchor="b"/>
          <a:lstStyle>
            <a:lvl1pPr>
              <a:defRPr sz="3200"/>
            </a:lvl1pPr>
          </a:lstStyle>
          <a:p>
            <a:r>
              <a:t>Click to edit Master title style</a:t>
            </a:r>
          </a:p>
        </p:txBody>
      </p:sp>
      <p:sp>
        <p:nvSpPr>
          <p:cNvPr id="101" name="Shape 101"/>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02" name="Shape 102"/>
          <p:cNvSpPr>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stStyle>
          <a:p>
            <a:r>
              <a:t>Click to edit Master text styles</a:t>
            </a:r>
          </a:p>
        </p:txBody>
      </p:sp>
      <p:sp>
        <p:nvSpPr>
          <p:cNvPr id="103" name="Shape 103"/>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jpg"/>
          <p:cNvPicPr>
            <a:picLocks noChangeAspect="1"/>
          </p:cNvPicPr>
          <p:nvPr/>
        </p:nvPicPr>
        <p:blipFill>
          <a:blip r:embed="rId13" cstate="print">
            <a:extLst/>
          </a:blip>
          <a:srcRect l="79143" t="2714" r="2320" b="88143"/>
          <a:stretch>
            <a:fillRect/>
          </a:stretch>
        </p:blipFill>
        <p:spPr>
          <a:xfrm>
            <a:off x="9931399" y="-1"/>
            <a:ext cx="2197102" cy="812802"/>
          </a:xfrm>
          <a:prstGeom prst="rect">
            <a:avLst/>
          </a:prstGeom>
          <a:ln w="12700">
            <a:miter lim="400000"/>
          </a:ln>
        </p:spPr>
      </p:pic>
      <p:pic>
        <p:nvPicPr>
          <p:cNvPr id="3" name="image1.jpg"/>
          <p:cNvPicPr>
            <a:picLocks noChangeAspect="1"/>
          </p:cNvPicPr>
          <p:nvPr/>
        </p:nvPicPr>
        <p:blipFill>
          <a:blip r:embed="rId13" cstate="print">
            <a:extLst/>
          </a:blip>
          <a:srcRect t="97714"/>
          <a:stretch>
            <a:fillRect/>
          </a:stretch>
        </p:blipFill>
        <p:spPr>
          <a:xfrm>
            <a:off x="0" y="6636022"/>
            <a:ext cx="12192000" cy="209007"/>
          </a:xfrm>
          <a:prstGeom prst="rect">
            <a:avLst/>
          </a:prstGeom>
          <a:ln w="12700">
            <a:miter lim="400000"/>
          </a:ln>
        </p:spPr>
      </p:pic>
      <p:sp>
        <p:nvSpPr>
          <p:cNvPr id="4" name="Shape 4"/>
          <p:cNvSpPr>
            <a:spLocks noGrp="1"/>
          </p:cNvSpPr>
          <p:nvPr>
            <p:ph type="title"/>
          </p:nvPr>
        </p:nvSpPr>
        <p:spPr>
          <a:xfrm>
            <a:off x="838200" y="365125"/>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Click to edit Master title style</a:t>
            </a:r>
          </a:p>
        </p:txBody>
      </p:sp>
      <p:sp>
        <p:nvSpPr>
          <p:cNvPr id="5" name="Shape 5"/>
          <p:cNvSpPr>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Click to edit Master text styles</a:t>
            </a:r>
          </a:p>
          <a:p>
            <a:pPr lvl="1"/>
            <a:r>
              <a:t>Second level</a:t>
            </a:r>
          </a:p>
          <a:p>
            <a:pPr lvl="2"/>
            <a:r>
              <a:t>Third level</a:t>
            </a:r>
          </a:p>
          <a:p>
            <a:pPr lvl="3"/>
            <a:r>
              <a:t>Fourth level</a:t>
            </a:r>
          </a:p>
          <a:p>
            <a:pPr lvl="4"/>
            <a:r>
              <a:t>Fifth level</a:t>
            </a:r>
          </a:p>
        </p:txBody>
      </p:sp>
      <p:sp>
        <p:nvSpPr>
          <p:cNvPr id="6" name="Shape 6"/>
          <p:cNvSpPr>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ctrTitle"/>
          </p:nvPr>
        </p:nvSpPr>
        <p:spPr>
          <a:prstGeom prst="rect">
            <a:avLst/>
          </a:prstGeom>
        </p:spPr>
        <p:txBody>
          <a:bodyPr/>
          <a:lstStyle/>
          <a:p>
            <a:r>
              <a:rPr b="1" dirty="0"/>
              <a:t>Python</a:t>
            </a:r>
          </a:p>
        </p:txBody>
      </p:sp>
      <p:sp>
        <p:nvSpPr>
          <p:cNvPr id="135" name="Shape 135"/>
          <p:cNvSpPr>
            <a:spLocks noGrp="1"/>
          </p:cNvSpPr>
          <p:nvPr>
            <p:ph type="subTitle" sz="quarter" idx="1"/>
          </p:nvPr>
        </p:nvSpPr>
        <p:spPr>
          <a:xfrm>
            <a:off x="1524000" y="3602037"/>
            <a:ext cx="9144000" cy="1655762"/>
          </a:xfrm>
          <a:prstGeom prst="rect">
            <a:avLst/>
          </a:prstGeom>
        </p:spPr>
        <p:txBody>
          <a:bodyPr>
            <a:normAutofit/>
          </a:bodyPr>
          <a:lstStyle/>
          <a:p>
            <a:r>
              <a:rPr lang="en-US" sz="5400" dirty="0" smtClean="0"/>
              <a:t>Python Types</a:t>
            </a:r>
            <a:endParaRPr sz="54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 Functions</a:t>
            </a:r>
            <a:endParaRPr lang="en-US" dirty="0"/>
          </a:p>
        </p:txBody>
      </p:sp>
      <p:sp>
        <p:nvSpPr>
          <p:cNvPr id="3" name="Text Placeholder 2"/>
          <p:cNvSpPr>
            <a:spLocks noGrp="1"/>
          </p:cNvSpPr>
          <p:nvPr>
            <p:ph type="body" idx="1"/>
          </p:nvPr>
        </p:nvSpPr>
        <p:spPr/>
        <p:txBody>
          <a:bodyPr>
            <a:normAutofit/>
          </a:bodyPr>
          <a:lstStyle/>
          <a:p>
            <a:pPr>
              <a:buNone/>
            </a:pPr>
            <a:r>
              <a:rPr lang="en-US" dirty="0" smtClean="0"/>
              <a:t>round( )  rounds off a float number to the digits needed.</a:t>
            </a:r>
          </a:p>
          <a:p>
            <a:pPr>
              <a:buNone/>
            </a:pPr>
            <a:r>
              <a:rPr lang="en-US" dirty="0" smtClean="0"/>
              <a:t>a=round(4.3333,2)     #   returns 4.33</a:t>
            </a:r>
          </a:p>
          <a:p>
            <a:pPr>
              <a:buNone/>
            </a:pPr>
            <a:r>
              <a:rPr lang="en-US" dirty="0" smtClean="0"/>
              <a:t>a=round(4.33)             #   returns 4</a:t>
            </a:r>
          </a:p>
          <a:p>
            <a:pPr>
              <a:buNone/>
            </a:pPr>
            <a:r>
              <a:rPr lang="en-US" dirty="0" smtClean="0"/>
              <a:t>a=round(4.33,0)          #   returns 4.0</a:t>
            </a:r>
          </a:p>
          <a:p>
            <a:pPr>
              <a:buNone/>
            </a:pPr>
            <a:endParaRPr lang="en-US" dirty="0" smtClean="0"/>
          </a:p>
          <a:p>
            <a:pPr>
              <a:buNone/>
            </a:pPr>
            <a:r>
              <a:rPr lang="en-US" dirty="0" smtClean="0"/>
              <a:t>NOTE: Rounding is down to the </a:t>
            </a:r>
            <a:r>
              <a:rPr lang="en-US" b="1" dirty="0" smtClean="0"/>
              <a:t>nearest even value </a:t>
            </a:r>
            <a:r>
              <a:rPr lang="en-US" dirty="0" smtClean="0"/>
              <a:t>in case of midpoint</a:t>
            </a:r>
          </a:p>
          <a:p>
            <a:pPr>
              <a:buNone/>
            </a:pPr>
            <a:r>
              <a:rPr lang="en-US" dirty="0" smtClean="0"/>
              <a:t>a=round(3.5)	# returns 4</a:t>
            </a:r>
          </a:p>
          <a:p>
            <a:pPr>
              <a:buNone/>
            </a:pPr>
            <a:r>
              <a:rPr lang="en-US" dirty="0" smtClean="0"/>
              <a:t>a=round(4.5)	# returns 4, as 5 is not even</a:t>
            </a:r>
          </a:p>
          <a:p>
            <a:pPr>
              <a:buNone/>
            </a:pPr>
            <a:endParaRPr lang="en-US" dirty="0" smtClean="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Text Placeholder 2"/>
          <p:cNvSpPr>
            <a:spLocks noGrp="1"/>
          </p:cNvSpPr>
          <p:nvPr>
            <p:ph type="body" idx="1"/>
          </p:nvPr>
        </p:nvSpPr>
        <p:spPr/>
        <p:txBody>
          <a:bodyPr>
            <a:normAutofit/>
          </a:bodyPr>
          <a:lstStyle/>
          <a:p>
            <a:pPr>
              <a:buNone/>
            </a:pPr>
            <a:r>
              <a:rPr lang="en-US" dirty="0" smtClean="0"/>
              <a:t>We have already been introduced to string literals.</a:t>
            </a:r>
          </a:p>
          <a:p>
            <a:pPr>
              <a:buNone/>
            </a:pPr>
            <a:r>
              <a:rPr lang="en-US" dirty="0" smtClean="0"/>
              <a:t>a=“hello”</a:t>
            </a:r>
          </a:p>
          <a:p>
            <a:pPr>
              <a:buNone/>
            </a:pPr>
            <a:r>
              <a:rPr lang="en-US" dirty="0" smtClean="0"/>
              <a:t>b=‘world’</a:t>
            </a:r>
          </a:p>
          <a:p>
            <a:pPr>
              <a:buNone/>
            </a:pPr>
            <a:r>
              <a:rPr lang="en-US" dirty="0" smtClean="0"/>
              <a:t>c=“””hello</a:t>
            </a:r>
          </a:p>
          <a:p>
            <a:pPr>
              <a:buNone/>
            </a:pPr>
            <a:r>
              <a:rPr lang="en-US" dirty="0" smtClean="0"/>
              <a:t>world”””</a:t>
            </a:r>
          </a:p>
          <a:p>
            <a:pPr>
              <a:buNone/>
            </a:pPr>
            <a:endParaRPr lang="en-US" dirty="0" smtClean="0"/>
          </a:p>
          <a:p>
            <a:pPr>
              <a:buNone/>
            </a:pPr>
            <a:r>
              <a:rPr lang="en-US" dirty="0" smtClean="0"/>
              <a:t>Triple quoted string can be a multi-line string</a:t>
            </a:r>
          </a:p>
          <a:p>
            <a:pPr>
              <a:buNone/>
            </a:pPr>
            <a:r>
              <a:rPr lang="en-US" dirty="0" smtClean="0"/>
              <a:t>Both single or double quotes mean the same</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Operators</a:t>
            </a:r>
            <a:endParaRPr lang="en-US" dirty="0"/>
          </a:p>
        </p:txBody>
      </p:sp>
      <p:sp>
        <p:nvSpPr>
          <p:cNvPr id="3" name="Text Placeholder 2"/>
          <p:cNvSpPr>
            <a:spLocks noGrp="1"/>
          </p:cNvSpPr>
          <p:nvPr>
            <p:ph type="body" idx="1"/>
          </p:nvPr>
        </p:nvSpPr>
        <p:spPr/>
        <p:txBody>
          <a:bodyPr>
            <a:normAutofit/>
          </a:bodyPr>
          <a:lstStyle/>
          <a:p>
            <a:pPr>
              <a:buNone/>
            </a:pPr>
            <a:r>
              <a:rPr lang="en-US" dirty="0" smtClean="0"/>
              <a:t>+   : Used for concatenating strings</a:t>
            </a:r>
          </a:p>
          <a:p>
            <a:pPr>
              <a:buNone/>
            </a:pPr>
            <a:r>
              <a:rPr lang="en-US" dirty="0" smtClean="0"/>
              <a:t>*   : Used for replicating strings</a:t>
            </a:r>
          </a:p>
          <a:p>
            <a:pPr>
              <a:buNone/>
            </a:pPr>
            <a:r>
              <a:rPr lang="en-US" dirty="0" smtClean="0"/>
              <a:t>in  :   To check for existence  for example :   </a:t>
            </a:r>
          </a:p>
          <a:p>
            <a:pPr>
              <a:buNone/>
            </a:pPr>
            <a:r>
              <a:rPr lang="en-US" dirty="0" smtClean="0"/>
              <a:t>		if  “e”  in “hello”:</a:t>
            </a:r>
          </a:p>
          <a:p>
            <a:pPr>
              <a:buNone/>
            </a:pPr>
            <a:r>
              <a:rPr lang="en-US" dirty="0" smtClean="0"/>
              <a:t>			print(“found”)</a:t>
            </a:r>
          </a:p>
          <a:p>
            <a:pPr>
              <a:buNone/>
            </a:pPr>
            <a:r>
              <a:rPr lang="en-US" dirty="0" smtClean="0"/>
              <a:t>         To iterate through the string for example :</a:t>
            </a:r>
          </a:p>
          <a:p>
            <a:pPr>
              <a:buNone/>
            </a:pPr>
            <a:r>
              <a:rPr lang="en-US" dirty="0" smtClean="0"/>
              <a:t>		for </a:t>
            </a:r>
            <a:r>
              <a:rPr lang="en-US" dirty="0" err="1" smtClean="0"/>
              <a:t>ch</a:t>
            </a:r>
            <a:r>
              <a:rPr lang="en-US" dirty="0" smtClean="0"/>
              <a:t> in “hello”:</a:t>
            </a:r>
          </a:p>
          <a:p>
            <a:pPr>
              <a:buNone/>
            </a:pPr>
            <a:r>
              <a:rPr lang="en-US" dirty="0" smtClean="0"/>
              <a:t>			print(</a:t>
            </a:r>
            <a:r>
              <a:rPr lang="en-US" dirty="0" err="1" smtClean="0"/>
              <a:t>ch</a:t>
            </a:r>
            <a:r>
              <a:rPr lang="en-US" dirty="0" smtClean="0"/>
              <a:t>)</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Functions</a:t>
            </a:r>
            <a:endParaRPr lang="en-US" dirty="0"/>
          </a:p>
        </p:txBody>
      </p:sp>
      <p:sp>
        <p:nvSpPr>
          <p:cNvPr id="3" name="Text Placeholder 2"/>
          <p:cNvSpPr>
            <a:spLocks noGrp="1"/>
          </p:cNvSpPr>
          <p:nvPr>
            <p:ph type="body" idx="1"/>
          </p:nvPr>
        </p:nvSpPr>
        <p:spPr/>
        <p:txBody>
          <a:bodyPr>
            <a:normAutofit/>
          </a:bodyPr>
          <a:lstStyle/>
          <a:p>
            <a:pPr>
              <a:buNone/>
            </a:pPr>
            <a:r>
              <a:rPr lang="en-US" dirty="0" smtClean="0"/>
              <a:t>There are several functions that work on strings such as :</a:t>
            </a:r>
          </a:p>
          <a:p>
            <a:pPr>
              <a:buNone/>
            </a:pPr>
            <a:r>
              <a:rPr lang="en-US" dirty="0" err="1" smtClean="0"/>
              <a:t>len</a:t>
            </a:r>
            <a:r>
              <a:rPr lang="en-US" dirty="0" smtClean="0"/>
              <a:t>(“hello”)       # returns the total number of characters in string</a:t>
            </a:r>
          </a:p>
          <a:p>
            <a:pPr>
              <a:buNone/>
            </a:pPr>
            <a:r>
              <a:rPr lang="en-US" dirty="0" err="1" smtClean="0"/>
              <a:t>ord</a:t>
            </a:r>
            <a:r>
              <a:rPr lang="en-US" dirty="0" smtClean="0"/>
              <a:t>(“A”)             # returns the </a:t>
            </a:r>
            <a:r>
              <a:rPr lang="en-US" dirty="0" err="1" smtClean="0"/>
              <a:t>ascii</a:t>
            </a:r>
            <a:r>
              <a:rPr lang="en-US" dirty="0" smtClean="0"/>
              <a:t> value of the character</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Methods</a:t>
            </a:r>
            <a:endParaRPr lang="en-US" dirty="0"/>
          </a:p>
        </p:txBody>
      </p:sp>
      <p:sp>
        <p:nvSpPr>
          <p:cNvPr id="3" name="Text Placeholder 2"/>
          <p:cNvSpPr>
            <a:spLocks noGrp="1"/>
          </p:cNvSpPr>
          <p:nvPr>
            <p:ph type="body" idx="1"/>
          </p:nvPr>
        </p:nvSpPr>
        <p:spPr/>
        <p:txBody>
          <a:bodyPr>
            <a:normAutofit fontScale="92500" lnSpcReduction="10000"/>
          </a:bodyPr>
          <a:lstStyle/>
          <a:p>
            <a:pPr>
              <a:buNone/>
            </a:pPr>
            <a:r>
              <a:rPr lang="en-US" dirty="0" smtClean="0"/>
              <a:t>s=“hello world”</a:t>
            </a:r>
          </a:p>
          <a:p>
            <a:pPr>
              <a:buNone/>
            </a:pPr>
            <a:r>
              <a:rPr lang="en-US" dirty="0" smtClean="0"/>
              <a:t>x=</a:t>
            </a:r>
            <a:r>
              <a:rPr lang="en-US" dirty="0" err="1" smtClean="0"/>
              <a:t>s.count</a:t>
            </a:r>
            <a:r>
              <a:rPr lang="en-US" dirty="0" smtClean="0"/>
              <a:t>(‘o’)     # gives us the total count of ‘o’ in the string</a:t>
            </a:r>
          </a:p>
          <a:p>
            <a:pPr>
              <a:buNone/>
            </a:pPr>
            <a:r>
              <a:rPr lang="en-US" dirty="0" smtClean="0"/>
              <a:t>y=“This is his </a:t>
            </a:r>
            <a:r>
              <a:rPr lang="en-US" dirty="0" err="1" smtClean="0"/>
              <a:t>coat”.count</a:t>
            </a:r>
            <a:r>
              <a:rPr lang="en-US" dirty="0" smtClean="0"/>
              <a:t>(‘is’)  # counts repetitions of string ‘is’</a:t>
            </a:r>
          </a:p>
          <a:p>
            <a:pPr>
              <a:buNone/>
            </a:pPr>
            <a:r>
              <a:rPr lang="en-US" dirty="0" smtClean="0"/>
              <a:t>z=</a:t>
            </a:r>
            <a:r>
              <a:rPr lang="en-US" dirty="0" err="1" smtClean="0"/>
              <a:t>s.count</a:t>
            </a:r>
            <a:r>
              <a:rPr lang="en-US" dirty="0" smtClean="0"/>
              <a:t>(‘o’,2,5)    # counts occurrences between index 2 and 5</a:t>
            </a:r>
          </a:p>
          <a:p>
            <a:pPr>
              <a:buNone/>
            </a:pPr>
            <a:r>
              <a:rPr lang="en-US" dirty="0" smtClean="0"/>
              <a:t>a=</a:t>
            </a:r>
            <a:r>
              <a:rPr lang="en-US" dirty="0" err="1" smtClean="0"/>
              <a:t>s.capitalize</a:t>
            </a:r>
            <a:r>
              <a:rPr lang="en-US" dirty="0" smtClean="0"/>
              <a:t>()   # will capitalize first character of the string</a:t>
            </a:r>
          </a:p>
          <a:p>
            <a:pPr>
              <a:buNone/>
            </a:pPr>
            <a:r>
              <a:rPr lang="en-US" dirty="0" err="1" smtClean="0"/>
              <a:t>s.upper</a:t>
            </a:r>
            <a:r>
              <a:rPr lang="en-US" dirty="0" smtClean="0"/>
              <a:t>()    </a:t>
            </a:r>
            <a:r>
              <a:rPr lang="en-US" dirty="0" err="1" smtClean="0"/>
              <a:t>s.lower</a:t>
            </a:r>
            <a:r>
              <a:rPr lang="en-US" dirty="0" smtClean="0"/>
              <a:t>()   # returns the upper/lower converted string</a:t>
            </a:r>
          </a:p>
          <a:p>
            <a:pPr>
              <a:buNone/>
            </a:pPr>
            <a:r>
              <a:rPr lang="en-US" dirty="0" err="1" smtClean="0"/>
              <a:t>s.lstrip</a:t>
            </a:r>
            <a:r>
              <a:rPr lang="en-US" dirty="0" smtClean="0"/>
              <a:t>()   </a:t>
            </a:r>
            <a:r>
              <a:rPr lang="en-US" dirty="0" err="1" smtClean="0"/>
              <a:t>s.rstrip</a:t>
            </a:r>
            <a:r>
              <a:rPr lang="en-US" dirty="0" smtClean="0"/>
              <a:t>()   </a:t>
            </a:r>
            <a:r>
              <a:rPr lang="en-US" dirty="0" err="1" smtClean="0"/>
              <a:t>s.strip</a:t>
            </a:r>
            <a:r>
              <a:rPr lang="en-US" dirty="0" smtClean="0"/>
              <a:t>()     # strips white spaces</a:t>
            </a:r>
          </a:p>
          <a:p>
            <a:pPr>
              <a:buNone/>
            </a:pPr>
            <a:endParaRPr lang="en-US" dirty="0" smtClean="0"/>
          </a:p>
          <a:p>
            <a:pPr>
              <a:buNone/>
            </a:pPr>
            <a:r>
              <a:rPr lang="en-US" dirty="0" smtClean="0"/>
              <a:t>Note: The string methods would return a new string rather than modifying the current one</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Methods</a:t>
            </a:r>
            <a:endParaRPr lang="en-US" dirty="0"/>
          </a:p>
        </p:txBody>
      </p:sp>
      <p:sp>
        <p:nvSpPr>
          <p:cNvPr id="3" name="Text Placeholder 2"/>
          <p:cNvSpPr>
            <a:spLocks noGrp="1"/>
          </p:cNvSpPr>
          <p:nvPr>
            <p:ph type="body" idx="1"/>
          </p:nvPr>
        </p:nvSpPr>
        <p:spPr/>
        <p:txBody>
          <a:bodyPr>
            <a:normAutofit/>
          </a:bodyPr>
          <a:lstStyle/>
          <a:p>
            <a:pPr>
              <a:buNone/>
            </a:pPr>
            <a:r>
              <a:rPr lang="en-US" dirty="0" smtClean="0"/>
              <a:t>Testing conditions in a string</a:t>
            </a:r>
          </a:p>
          <a:p>
            <a:pPr>
              <a:buNone/>
            </a:pPr>
            <a:r>
              <a:rPr lang="en-US" dirty="0" err="1" smtClean="0"/>
              <a:t>s.startswith</a:t>
            </a:r>
            <a:r>
              <a:rPr lang="en-US" dirty="0" smtClean="0"/>
              <a:t>(“he”) </a:t>
            </a:r>
          </a:p>
          <a:p>
            <a:pPr>
              <a:buNone/>
            </a:pPr>
            <a:r>
              <a:rPr lang="en-US" dirty="0" err="1" smtClean="0"/>
              <a:t>s.endswith</a:t>
            </a:r>
            <a:r>
              <a:rPr lang="en-US" dirty="0" smtClean="0"/>
              <a:t>(“run”)</a:t>
            </a:r>
          </a:p>
          <a:p>
            <a:pPr>
              <a:buNone/>
            </a:pPr>
            <a:r>
              <a:rPr lang="en-US" dirty="0" err="1" smtClean="0"/>
              <a:t>s.isalnum</a:t>
            </a:r>
            <a:r>
              <a:rPr lang="en-US" dirty="0" smtClean="0"/>
              <a:t>(),  </a:t>
            </a:r>
            <a:r>
              <a:rPr lang="en-US" dirty="0" err="1" smtClean="0"/>
              <a:t>s.isalpha</a:t>
            </a:r>
            <a:r>
              <a:rPr lang="en-US" dirty="0" smtClean="0"/>
              <a:t>(),  </a:t>
            </a:r>
            <a:r>
              <a:rPr lang="en-US" dirty="0" err="1" smtClean="0"/>
              <a:t>s.isdigit</a:t>
            </a:r>
            <a:r>
              <a:rPr lang="en-US" dirty="0" smtClean="0"/>
              <a:t>(),  </a:t>
            </a:r>
            <a:r>
              <a:rPr lang="en-US" dirty="0" err="1" smtClean="0"/>
              <a:t>s.isupper</a:t>
            </a:r>
            <a:r>
              <a:rPr lang="en-US" dirty="0" smtClean="0"/>
              <a:t>(),  </a:t>
            </a:r>
            <a:r>
              <a:rPr lang="en-US" dirty="0" err="1" smtClean="0"/>
              <a:t>s.islower</a:t>
            </a:r>
            <a:r>
              <a:rPr lang="en-US" dirty="0" smtClean="0"/>
              <a:t>(), </a:t>
            </a:r>
            <a:r>
              <a:rPr lang="en-US" dirty="0" err="1" smtClean="0"/>
              <a:t>s.isspace</a:t>
            </a:r>
            <a:r>
              <a:rPr lang="en-US" dirty="0" smtClean="0"/>
              <a:t>()</a:t>
            </a:r>
          </a:p>
          <a:p>
            <a:pPr>
              <a:buNone/>
            </a:pPr>
            <a:endParaRPr lang="en-US" dirty="0" smtClean="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Sequences</a:t>
            </a:r>
            <a:endParaRPr lang="en-US" dirty="0"/>
          </a:p>
        </p:txBody>
      </p:sp>
      <p:sp>
        <p:nvSpPr>
          <p:cNvPr id="3" name="Text Placeholder 2"/>
          <p:cNvSpPr>
            <a:spLocks noGrp="1"/>
          </p:cNvSpPr>
          <p:nvPr>
            <p:ph type="body" idx="1"/>
          </p:nvPr>
        </p:nvSpPr>
        <p:spPr/>
        <p:txBody>
          <a:bodyPr/>
          <a:lstStyle/>
          <a:p>
            <a:pPr>
              <a:buNone/>
            </a:pPr>
            <a:r>
              <a:rPr lang="en-US" dirty="0" err="1" smtClean="0"/>
              <a:t>len</a:t>
            </a:r>
            <a:r>
              <a:rPr lang="en-US" dirty="0" smtClean="0"/>
              <a:t>( )    # gives the total number of elements in a sequence</a:t>
            </a:r>
          </a:p>
          <a:p>
            <a:pPr>
              <a:buNone/>
            </a:pPr>
            <a:r>
              <a:rPr lang="en-US" dirty="0" smtClean="0"/>
              <a:t>in          # can be used to check for existence of a value in the sequence</a:t>
            </a:r>
          </a:p>
          <a:p>
            <a:pPr>
              <a:buNone/>
            </a:pPr>
            <a:r>
              <a:rPr lang="en-US" dirty="0" smtClean="0"/>
              <a:t>not in</a:t>
            </a:r>
          </a:p>
          <a:p>
            <a:pPr>
              <a:buNone/>
            </a:pPr>
            <a:r>
              <a:rPr lang="en-US" dirty="0" smtClean="0"/>
              <a:t>[ ]         # can be used to access an element or a slice of a sequence</a:t>
            </a:r>
          </a:p>
          <a:p>
            <a:pPr>
              <a:buNone/>
            </a:pPr>
            <a:r>
              <a:rPr lang="en-US" dirty="0" smtClean="0"/>
              <a:t>             # most sequences allow this operator</a:t>
            </a:r>
          </a:p>
          <a:p>
            <a:pPr>
              <a:buNone/>
            </a:pPr>
            <a:r>
              <a:rPr lang="en-US" dirty="0" smtClean="0"/>
              <a:t>in          # used to iterate through the sequence using for statement</a:t>
            </a:r>
          </a:p>
          <a:p>
            <a:pPr>
              <a:buNone/>
            </a:pPr>
            <a:endParaRPr lang="en-US" dirty="0" smtClean="0"/>
          </a:p>
          <a:p>
            <a:pPr>
              <a:buNone/>
            </a:pPr>
            <a:endParaRPr lang="en-US"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Sequences - Example</a:t>
            </a:r>
            <a:endParaRPr lang="en-US" dirty="0"/>
          </a:p>
        </p:txBody>
      </p:sp>
      <p:sp>
        <p:nvSpPr>
          <p:cNvPr id="3" name="Text Placeholder 2"/>
          <p:cNvSpPr>
            <a:spLocks noGrp="1"/>
          </p:cNvSpPr>
          <p:nvPr>
            <p:ph type="body" idx="1"/>
          </p:nvPr>
        </p:nvSpPr>
        <p:spPr/>
        <p:txBody>
          <a:bodyPr/>
          <a:lstStyle/>
          <a:p>
            <a:pPr>
              <a:buNone/>
            </a:pPr>
            <a:r>
              <a:rPr lang="en-US" dirty="0" smtClean="0"/>
              <a:t>A string is an ordered immutable sequence</a:t>
            </a:r>
          </a:p>
          <a:p>
            <a:pPr>
              <a:buNone/>
            </a:pPr>
            <a:r>
              <a:rPr lang="en-US" dirty="0" smtClean="0"/>
              <a:t>s=“Hello”</a:t>
            </a:r>
          </a:p>
          <a:p>
            <a:pPr>
              <a:buNone/>
            </a:pPr>
            <a:r>
              <a:rPr lang="en-US" dirty="0" err="1" smtClean="0"/>
              <a:t>len</a:t>
            </a:r>
            <a:r>
              <a:rPr lang="en-US" dirty="0" smtClean="0"/>
              <a:t>(s)                       # gives the total elements in the sequence/string</a:t>
            </a:r>
          </a:p>
          <a:p>
            <a:pPr>
              <a:buNone/>
            </a:pPr>
            <a:r>
              <a:rPr lang="en-US" dirty="0" smtClean="0"/>
              <a:t>if ‘e’ in s:                 # use of in operator to check for existence</a:t>
            </a:r>
          </a:p>
          <a:p>
            <a:pPr>
              <a:buNone/>
            </a:pPr>
            <a:r>
              <a:rPr lang="en-US" dirty="0" smtClean="0"/>
              <a:t>s[1]                          # accesses character ‘e’, indexes start from 0</a:t>
            </a:r>
          </a:p>
          <a:p>
            <a:pPr>
              <a:buNone/>
            </a:pPr>
            <a:r>
              <a:rPr lang="en-US" dirty="0" smtClean="0"/>
              <a:t>s[1:4]                       # gives a slice of the sequence ‘ell’</a:t>
            </a:r>
          </a:p>
          <a:p>
            <a:pPr>
              <a:buNone/>
            </a:pPr>
            <a:r>
              <a:rPr lang="en-US" dirty="0" smtClean="0"/>
              <a:t>for c in s:                 # iterates one character at a time from s into c</a:t>
            </a:r>
          </a:p>
          <a:p>
            <a:pPr>
              <a:buNone/>
            </a:pPr>
            <a:r>
              <a:rPr lang="en-US" dirty="0" smtClean="0"/>
              <a:t>s[1]=‘c’                    # not allowed, as string is immutable</a:t>
            </a:r>
          </a:p>
          <a:p>
            <a:pPr>
              <a:buNone/>
            </a:pPr>
            <a:endParaRPr lang="en-US" dirty="0" smtClean="0"/>
          </a:p>
          <a:p>
            <a:pPr>
              <a:buNone/>
            </a:pPr>
            <a:endParaRPr lang="en-US" dirty="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Sequences</a:t>
            </a:r>
            <a:endParaRPr lang="en-US" dirty="0"/>
          </a:p>
        </p:txBody>
      </p:sp>
      <p:sp>
        <p:nvSpPr>
          <p:cNvPr id="3" name="Text Placeholder 2"/>
          <p:cNvSpPr>
            <a:spLocks noGrp="1"/>
          </p:cNvSpPr>
          <p:nvPr>
            <p:ph type="body" idx="1"/>
          </p:nvPr>
        </p:nvSpPr>
        <p:spPr/>
        <p:txBody>
          <a:bodyPr/>
          <a:lstStyle/>
          <a:p>
            <a:r>
              <a:rPr lang="en-US" dirty="0" smtClean="0"/>
              <a:t>Sequences are collection of items</a:t>
            </a:r>
          </a:p>
          <a:p>
            <a:r>
              <a:rPr lang="en-US" dirty="0" smtClean="0"/>
              <a:t>Sequence items can be of any python type</a:t>
            </a:r>
          </a:p>
          <a:p>
            <a:r>
              <a:rPr lang="en-US" dirty="0" smtClean="0"/>
              <a:t>Sequences may be ordered or unordered</a:t>
            </a:r>
          </a:p>
          <a:p>
            <a:pPr lvl="1"/>
            <a:r>
              <a:rPr lang="en-US" dirty="0" smtClean="0"/>
              <a:t>Ordered sequences maintain order of elements</a:t>
            </a:r>
          </a:p>
          <a:p>
            <a:pPr lvl="1"/>
            <a:r>
              <a:rPr lang="en-US" dirty="0" smtClean="0"/>
              <a:t>Unordered sequences do not guarantee order of elements</a:t>
            </a:r>
          </a:p>
          <a:p>
            <a:r>
              <a:rPr lang="en-US" dirty="0" smtClean="0"/>
              <a:t>Sequences may be mutable or immutable</a:t>
            </a:r>
          </a:p>
          <a:p>
            <a:pPr lvl="1"/>
            <a:r>
              <a:rPr lang="en-US" dirty="0" smtClean="0"/>
              <a:t>Mutable sequences allow elements to be modified</a:t>
            </a:r>
          </a:p>
          <a:p>
            <a:pPr lvl="1"/>
            <a:r>
              <a:rPr lang="en-US" dirty="0" smtClean="0"/>
              <a:t>Immutable sequences do not allow elements to be modified</a:t>
            </a:r>
            <a:endParaRPr lang="en-US"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Slices in detail</a:t>
            </a:r>
            <a:endParaRPr lang="en-US" dirty="0"/>
          </a:p>
        </p:txBody>
      </p:sp>
      <p:sp>
        <p:nvSpPr>
          <p:cNvPr id="3" name="Text Placeholder 2"/>
          <p:cNvSpPr>
            <a:spLocks noGrp="1"/>
          </p:cNvSpPr>
          <p:nvPr>
            <p:ph type="body" idx="1"/>
          </p:nvPr>
        </p:nvSpPr>
        <p:spPr/>
        <p:txBody>
          <a:bodyPr>
            <a:normAutofit fontScale="92500"/>
          </a:bodyPr>
          <a:lstStyle/>
          <a:p>
            <a:r>
              <a:rPr lang="en-US" dirty="0" smtClean="0"/>
              <a:t>A slice is a part of a sequence, returned as a new sequence</a:t>
            </a:r>
          </a:p>
          <a:p>
            <a:r>
              <a:rPr lang="en-US" dirty="0" smtClean="0"/>
              <a:t>The original sequence remains unchanged</a:t>
            </a:r>
          </a:p>
          <a:p>
            <a:r>
              <a:rPr lang="en-US" dirty="0" smtClean="0"/>
              <a:t>The [ ] brackets are used as a slice operator</a:t>
            </a:r>
          </a:p>
          <a:p>
            <a:pPr>
              <a:buNone/>
            </a:pPr>
            <a:r>
              <a:rPr lang="en-US" dirty="0" smtClean="0"/>
              <a:t>b=a[1]                    # b is a single element slice of a</a:t>
            </a:r>
          </a:p>
          <a:p>
            <a:pPr>
              <a:buNone/>
            </a:pPr>
            <a:r>
              <a:rPr lang="en-US" dirty="0" smtClean="0"/>
              <a:t>b=a[2:5]                 # slice is a[2],a[3] and a[4]</a:t>
            </a:r>
          </a:p>
          <a:p>
            <a:pPr>
              <a:buNone/>
            </a:pPr>
            <a:r>
              <a:rPr lang="en-US" dirty="0" smtClean="0"/>
              <a:t>b=a[2:7:2]              # slice is a[2], a[4], a[6] the index gap is 2 for elements</a:t>
            </a:r>
          </a:p>
          <a:p>
            <a:pPr>
              <a:buNone/>
            </a:pPr>
            <a:r>
              <a:rPr lang="en-US" dirty="0" smtClean="0"/>
              <a:t>a[</a:t>
            </a:r>
            <a:r>
              <a:rPr lang="en-US" dirty="0" err="1" smtClean="0"/>
              <a:t>start,end,stride</a:t>
            </a:r>
            <a:r>
              <a:rPr lang="en-US" dirty="0" smtClean="0"/>
              <a:t>]</a:t>
            </a:r>
          </a:p>
          <a:p>
            <a:pPr>
              <a:buNone/>
            </a:pPr>
            <a:r>
              <a:rPr lang="en-US" i="1" dirty="0" smtClean="0"/>
              <a:t>slice starts from the index start, does not include the index end, and stride is the gap after which the elements are selected. By default stride is 1 </a:t>
            </a:r>
            <a:endParaRPr lang="en-US" i="1"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b="1" dirty="0"/>
              <a:t>Objectives</a:t>
            </a:r>
          </a:p>
        </p:txBody>
      </p:sp>
      <p:sp>
        <p:nvSpPr>
          <p:cNvPr id="138" name="Shape 138"/>
          <p:cNvSpPr>
            <a:spLocks noGrp="1"/>
          </p:cNvSpPr>
          <p:nvPr>
            <p:ph type="body" idx="1"/>
          </p:nvPr>
        </p:nvSpPr>
        <p:spPr>
          <a:xfrm>
            <a:off x="838200" y="1825625"/>
            <a:ext cx="10515600" cy="4351338"/>
          </a:xfrm>
          <a:prstGeom prst="rect">
            <a:avLst/>
          </a:prstGeom>
        </p:spPr>
        <p:txBody>
          <a:bodyPr>
            <a:normAutofit lnSpcReduction="10000"/>
          </a:bodyPr>
          <a:lstStyle/>
          <a:p>
            <a:pPr marL="0" indent="0">
              <a:buSzTx/>
              <a:buFontTx/>
              <a:buNone/>
            </a:pPr>
            <a:r>
              <a:rPr lang="en-US" dirty="0" smtClean="0"/>
              <a:t>This session is about Python types</a:t>
            </a:r>
            <a:r>
              <a:rPr smtClean="0"/>
              <a:t>:</a:t>
            </a:r>
            <a:endParaRPr dirty="0"/>
          </a:p>
          <a:p>
            <a:r>
              <a:rPr lang="en-US" dirty="0" smtClean="0"/>
              <a:t>Basic Python Literals </a:t>
            </a:r>
          </a:p>
          <a:p>
            <a:pPr lvl="1"/>
            <a:r>
              <a:rPr lang="en-US" dirty="0" smtClean="0"/>
              <a:t>Numbers </a:t>
            </a:r>
          </a:p>
          <a:p>
            <a:pPr lvl="1"/>
            <a:r>
              <a:rPr lang="en-US" dirty="0" smtClean="0"/>
              <a:t>Strings</a:t>
            </a:r>
          </a:p>
          <a:p>
            <a:r>
              <a:rPr lang="en-US" dirty="0" smtClean="0"/>
              <a:t>More complex Python types</a:t>
            </a:r>
          </a:p>
          <a:p>
            <a:pPr lvl="1"/>
            <a:r>
              <a:rPr lang="en-US" dirty="0" err="1" smtClean="0"/>
              <a:t>Tuples</a:t>
            </a:r>
            <a:endParaRPr lang="en-US" dirty="0" smtClean="0"/>
          </a:p>
          <a:p>
            <a:pPr lvl="1"/>
            <a:r>
              <a:rPr lang="en-US" dirty="0" smtClean="0"/>
              <a:t>Sets</a:t>
            </a:r>
          </a:p>
          <a:p>
            <a:pPr lvl="1"/>
            <a:r>
              <a:rPr lang="en-US" dirty="0" smtClean="0"/>
              <a:t>Lists</a:t>
            </a:r>
          </a:p>
          <a:p>
            <a:pPr lvl="1"/>
            <a:r>
              <a:rPr lang="en-US" dirty="0" smtClean="0"/>
              <a:t>Dictionaries</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Slices in detail</a:t>
            </a:r>
            <a:endParaRPr lang="en-US" dirty="0"/>
          </a:p>
        </p:txBody>
      </p:sp>
      <p:sp>
        <p:nvSpPr>
          <p:cNvPr id="3" name="Text Placeholder 2"/>
          <p:cNvSpPr>
            <a:spLocks noGrp="1"/>
          </p:cNvSpPr>
          <p:nvPr>
            <p:ph type="body" idx="1"/>
          </p:nvPr>
        </p:nvSpPr>
        <p:spPr/>
        <p:txBody>
          <a:bodyPr>
            <a:normAutofit/>
          </a:bodyPr>
          <a:lstStyle/>
          <a:p>
            <a:r>
              <a:rPr lang="en-US" dirty="0" smtClean="0"/>
              <a:t>Negative index implies from the end of the sequence</a:t>
            </a:r>
          </a:p>
          <a:p>
            <a:r>
              <a:rPr lang="en-US" dirty="0" smtClean="0"/>
              <a:t>Index -1 refers to the last element</a:t>
            </a:r>
          </a:p>
          <a:p>
            <a:r>
              <a:rPr lang="en-US" dirty="0" smtClean="0"/>
              <a:t>Index -2 refers to the second last element and so on</a:t>
            </a:r>
          </a:p>
          <a:p>
            <a:pPr>
              <a:buNone/>
            </a:pPr>
            <a:endParaRPr lang="en-US" dirty="0" smtClean="0"/>
          </a:p>
          <a:p>
            <a:pPr>
              <a:buNone/>
            </a:pPr>
            <a:r>
              <a:rPr lang="en-US" dirty="0" smtClean="0"/>
              <a:t>s=‘</a:t>
            </a:r>
            <a:r>
              <a:rPr lang="en-US" dirty="0" err="1" smtClean="0"/>
              <a:t>ABCDEF</a:t>
            </a:r>
            <a:r>
              <a:rPr lang="en-US" dirty="0" smtClean="0"/>
              <a:t>’</a:t>
            </a:r>
          </a:p>
          <a:p>
            <a:pPr>
              <a:buNone/>
            </a:pPr>
            <a:r>
              <a:rPr lang="en-US" dirty="0" smtClean="0"/>
              <a:t>print(s[-2])       # would print ‘E’</a:t>
            </a:r>
          </a:p>
          <a:p>
            <a:pPr>
              <a:buNone/>
            </a:pPr>
            <a:r>
              <a:rPr lang="en-US" dirty="0" smtClean="0"/>
              <a:t>print(s[2:-2])   # prints ‘CD’ as the ending index is not included</a:t>
            </a:r>
          </a:p>
          <a:p>
            <a:pPr>
              <a:buNone/>
            </a:pPr>
            <a:endParaRPr lang="en-US" dirty="0"/>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Slices in detail</a:t>
            </a:r>
            <a:endParaRPr lang="en-US" dirty="0"/>
          </a:p>
        </p:txBody>
      </p:sp>
      <p:sp>
        <p:nvSpPr>
          <p:cNvPr id="3" name="Text Placeholder 2"/>
          <p:cNvSpPr>
            <a:spLocks noGrp="1"/>
          </p:cNvSpPr>
          <p:nvPr>
            <p:ph type="body" idx="1"/>
          </p:nvPr>
        </p:nvSpPr>
        <p:spPr/>
        <p:txBody>
          <a:bodyPr>
            <a:normAutofit/>
          </a:bodyPr>
          <a:lstStyle/>
          <a:p>
            <a:r>
              <a:rPr lang="en-US" dirty="0" smtClean="0"/>
              <a:t>Negative stride implies traversing backwards</a:t>
            </a:r>
          </a:p>
          <a:p>
            <a:r>
              <a:rPr lang="en-US" dirty="0" smtClean="0"/>
              <a:t>The start index and end index should be logically correct</a:t>
            </a:r>
          </a:p>
          <a:p>
            <a:pPr>
              <a:buNone/>
            </a:pPr>
            <a:r>
              <a:rPr lang="en-US" dirty="0" smtClean="0"/>
              <a:t>s=‘</a:t>
            </a:r>
            <a:r>
              <a:rPr lang="en-US" dirty="0" err="1" smtClean="0"/>
              <a:t>ABCDEF</a:t>
            </a:r>
            <a:r>
              <a:rPr lang="en-US" dirty="0" smtClean="0"/>
              <a:t>’</a:t>
            </a:r>
          </a:p>
          <a:p>
            <a:pPr>
              <a:buNone/>
            </a:pPr>
            <a:r>
              <a:rPr lang="en-US" dirty="0" smtClean="0"/>
              <a:t>print(s[-1:0:-1])  </a:t>
            </a:r>
          </a:p>
          <a:p>
            <a:pPr>
              <a:buNone/>
            </a:pPr>
            <a:endParaRPr lang="en-US" dirty="0" smtClean="0"/>
          </a:p>
          <a:p>
            <a:pPr>
              <a:buNone/>
            </a:pPr>
            <a:r>
              <a:rPr lang="en-US" dirty="0" smtClean="0"/>
              <a:t>This would start from the last element ( due to -1 index )</a:t>
            </a:r>
          </a:p>
          <a:p>
            <a:pPr>
              <a:buNone/>
            </a:pPr>
            <a:r>
              <a:rPr lang="en-US" dirty="0" smtClean="0"/>
              <a:t>Will traverse backwards ( due to stride as -1 )</a:t>
            </a:r>
          </a:p>
          <a:p>
            <a:pPr>
              <a:buNone/>
            </a:pPr>
            <a:r>
              <a:rPr lang="en-US" dirty="0" smtClean="0"/>
              <a:t>Will not include element 0 ( as end index is not included )</a:t>
            </a:r>
            <a:endParaRPr lang="en-US"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Slices in detail</a:t>
            </a:r>
            <a:endParaRPr lang="en-US" dirty="0"/>
          </a:p>
        </p:txBody>
      </p:sp>
      <p:sp>
        <p:nvSpPr>
          <p:cNvPr id="3" name="Text Placeholder 2"/>
          <p:cNvSpPr>
            <a:spLocks noGrp="1"/>
          </p:cNvSpPr>
          <p:nvPr>
            <p:ph type="body" idx="1"/>
          </p:nvPr>
        </p:nvSpPr>
        <p:spPr/>
        <p:txBody>
          <a:bodyPr>
            <a:normAutofit/>
          </a:bodyPr>
          <a:lstStyle/>
          <a:p>
            <a:pPr>
              <a:buNone/>
            </a:pPr>
            <a:r>
              <a:rPr lang="en-US" dirty="0" smtClean="0"/>
              <a:t>s=‘</a:t>
            </a:r>
            <a:r>
              <a:rPr lang="en-US" dirty="0" err="1" smtClean="0"/>
              <a:t>ABCDEF</a:t>
            </a:r>
            <a:r>
              <a:rPr lang="en-US" dirty="0" smtClean="0"/>
              <a:t>’</a:t>
            </a:r>
          </a:p>
          <a:p>
            <a:pPr>
              <a:buNone/>
            </a:pPr>
            <a:r>
              <a:rPr lang="en-US" dirty="0" smtClean="0"/>
              <a:t>a=s[::]                   # makes a copy of s</a:t>
            </a:r>
          </a:p>
          <a:p>
            <a:pPr>
              <a:buNone/>
            </a:pPr>
            <a:r>
              <a:rPr lang="en-US" dirty="0" smtClean="0"/>
              <a:t>b=s[::-1]               # makes a reverse copy of s</a:t>
            </a:r>
            <a:endParaRPr lang="en-US"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Tuples</a:t>
            </a:r>
            <a:endParaRPr lang="en-US" dirty="0"/>
          </a:p>
        </p:txBody>
      </p:sp>
      <p:sp>
        <p:nvSpPr>
          <p:cNvPr id="3" name="Text Placeholder 2"/>
          <p:cNvSpPr>
            <a:spLocks noGrp="1"/>
          </p:cNvSpPr>
          <p:nvPr>
            <p:ph type="body" idx="1"/>
          </p:nvPr>
        </p:nvSpPr>
        <p:spPr/>
        <p:txBody>
          <a:bodyPr>
            <a:normAutofit lnSpcReduction="10000"/>
          </a:bodyPr>
          <a:lstStyle/>
          <a:p>
            <a:r>
              <a:rPr lang="en-US" dirty="0" err="1" smtClean="0"/>
              <a:t>Tuples</a:t>
            </a:r>
            <a:r>
              <a:rPr lang="en-US" dirty="0" smtClean="0"/>
              <a:t> are ordered immutable sequences</a:t>
            </a:r>
          </a:p>
          <a:p>
            <a:pPr>
              <a:buNone/>
            </a:pPr>
            <a:r>
              <a:rPr lang="en-US" dirty="0" smtClean="0"/>
              <a:t>a=10,20,30,40  </a:t>
            </a:r>
          </a:p>
          <a:p>
            <a:pPr>
              <a:buNone/>
            </a:pPr>
            <a:r>
              <a:rPr lang="en-US" dirty="0" smtClean="0"/>
              <a:t>a=(10,20,30,40)</a:t>
            </a:r>
          </a:p>
          <a:p>
            <a:pPr>
              <a:buNone/>
            </a:pPr>
            <a:endParaRPr lang="en-US" dirty="0" smtClean="0"/>
          </a:p>
          <a:p>
            <a:pPr>
              <a:buNone/>
            </a:pPr>
            <a:r>
              <a:rPr lang="en-US" dirty="0" smtClean="0"/>
              <a:t>In both the above, a </a:t>
            </a:r>
            <a:r>
              <a:rPr lang="en-US" dirty="0" err="1" smtClean="0"/>
              <a:t>tuple</a:t>
            </a:r>
            <a:r>
              <a:rPr lang="en-US" dirty="0" smtClean="0"/>
              <a:t> is assigned to the variable a</a:t>
            </a:r>
          </a:p>
          <a:p>
            <a:pPr>
              <a:buNone/>
            </a:pPr>
            <a:r>
              <a:rPr lang="en-US" dirty="0" smtClean="0"/>
              <a:t>a[0]  is 10</a:t>
            </a:r>
          </a:p>
          <a:p>
            <a:pPr>
              <a:buNone/>
            </a:pPr>
            <a:r>
              <a:rPr lang="en-US" dirty="0" smtClean="0"/>
              <a:t>a[0]=12  is not allowed since a </a:t>
            </a:r>
            <a:r>
              <a:rPr lang="en-US" dirty="0" err="1" smtClean="0"/>
              <a:t>tuple</a:t>
            </a:r>
            <a:r>
              <a:rPr lang="en-US" dirty="0" smtClean="0"/>
              <a:t> is immutable</a:t>
            </a:r>
          </a:p>
          <a:p>
            <a:pPr>
              <a:buNone/>
            </a:pPr>
            <a:r>
              <a:rPr lang="en-US" dirty="0" err="1" smtClean="0"/>
              <a:t>len</a:t>
            </a:r>
            <a:r>
              <a:rPr lang="en-US" dirty="0" smtClean="0"/>
              <a:t>(a) gives us 4, the total elements in the </a:t>
            </a:r>
            <a:r>
              <a:rPr lang="en-US" dirty="0" err="1" smtClean="0"/>
              <a:t>tuple</a:t>
            </a:r>
            <a:endParaRPr lang="en-US" dirty="0" smtClean="0"/>
          </a:p>
          <a:p>
            <a:pPr>
              <a:buNone/>
            </a:pPr>
            <a:r>
              <a:rPr lang="en-US" dirty="0" smtClean="0"/>
              <a:t>We can use slicing and use ‘in’ to check for existence or iterate a </a:t>
            </a:r>
            <a:r>
              <a:rPr lang="en-US" dirty="0" err="1" smtClean="0"/>
              <a:t>tuple</a:t>
            </a:r>
            <a:endParaRPr lang="en-US" dirty="0"/>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Tuples</a:t>
            </a:r>
            <a:endParaRPr lang="en-US" dirty="0"/>
          </a:p>
        </p:txBody>
      </p:sp>
      <p:sp>
        <p:nvSpPr>
          <p:cNvPr id="3" name="Text Placeholder 2"/>
          <p:cNvSpPr>
            <a:spLocks noGrp="1"/>
          </p:cNvSpPr>
          <p:nvPr>
            <p:ph type="body" idx="1"/>
          </p:nvPr>
        </p:nvSpPr>
        <p:spPr/>
        <p:txBody>
          <a:bodyPr>
            <a:normAutofit/>
          </a:bodyPr>
          <a:lstStyle/>
          <a:p>
            <a:r>
              <a:rPr lang="en-US" dirty="0" err="1" smtClean="0"/>
              <a:t>Tuples</a:t>
            </a:r>
            <a:r>
              <a:rPr lang="en-US" dirty="0" smtClean="0"/>
              <a:t> can be added to get a new </a:t>
            </a:r>
            <a:r>
              <a:rPr lang="en-US" dirty="0" err="1" smtClean="0"/>
              <a:t>tuple</a:t>
            </a:r>
            <a:endParaRPr lang="en-US" dirty="0" smtClean="0"/>
          </a:p>
          <a:p>
            <a:pPr>
              <a:buNone/>
            </a:pPr>
            <a:r>
              <a:rPr lang="en-US" dirty="0" smtClean="0"/>
              <a:t>a=(10,20,30,40)</a:t>
            </a:r>
          </a:p>
          <a:p>
            <a:pPr>
              <a:buNone/>
            </a:pPr>
            <a:r>
              <a:rPr lang="en-US" dirty="0" smtClean="0"/>
              <a:t>b=(15,16)</a:t>
            </a:r>
          </a:p>
          <a:p>
            <a:pPr>
              <a:buNone/>
            </a:pPr>
            <a:r>
              <a:rPr lang="en-US" dirty="0" smtClean="0"/>
              <a:t>c=</a:t>
            </a:r>
            <a:r>
              <a:rPr lang="en-US" dirty="0" err="1" smtClean="0"/>
              <a:t>a+b</a:t>
            </a:r>
            <a:endParaRPr lang="en-US" dirty="0" smtClean="0"/>
          </a:p>
          <a:p>
            <a:pPr>
              <a:buNone/>
            </a:pPr>
            <a:r>
              <a:rPr lang="en-US" dirty="0" smtClean="0"/>
              <a:t>print(c)</a:t>
            </a:r>
          </a:p>
          <a:p>
            <a:pPr>
              <a:buNone/>
            </a:pPr>
            <a:endParaRPr lang="en-US" dirty="0" smtClean="0"/>
          </a:p>
          <a:p>
            <a:pPr>
              <a:buNone/>
            </a:pPr>
            <a:r>
              <a:rPr lang="en-US" dirty="0" smtClean="0"/>
              <a:t>This would print :</a:t>
            </a:r>
          </a:p>
          <a:p>
            <a:pPr>
              <a:buNone/>
            </a:pPr>
            <a:r>
              <a:rPr lang="en-US" dirty="0" smtClean="0"/>
              <a:t>(10,20,30,40,15,16)</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smtClean="0"/>
              <a:t>Sets are unordered immutable sequences of UNIQUE elements</a:t>
            </a:r>
          </a:p>
          <a:p>
            <a:pPr>
              <a:buNone/>
            </a:pPr>
            <a:r>
              <a:rPr lang="en-US" dirty="0" smtClean="0"/>
              <a:t>a={ 10,20,30,40 }</a:t>
            </a:r>
          </a:p>
          <a:p>
            <a:pPr>
              <a:buNone/>
            </a:pPr>
            <a:r>
              <a:rPr lang="en-US" dirty="0" smtClean="0"/>
              <a:t>b={ 20,50,60 }</a:t>
            </a:r>
          </a:p>
          <a:p>
            <a:pPr>
              <a:buNone/>
            </a:pPr>
            <a:r>
              <a:rPr lang="en-US" dirty="0" smtClean="0"/>
              <a:t>c=set()		# makes an empty set</a:t>
            </a:r>
          </a:p>
          <a:p>
            <a:pPr>
              <a:buNone/>
            </a:pPr>
            <a:r>
              <a:rPr lang="en-US" dirty="0" smtClean="0"/>
              <a:t>If a duplicate element was provided during assignment, it would be discarded automatically</a:t>
            </a:r>
          </a:p>
          <a:p>
            <a:pPr>
              <a:buNone/>
            </a:pPr>
            <a:endParaRPr lang="en-US" dirty="0" smtClean="0"/>
          </a:p>
          <a:p>
            <a:pPr>
              <a:buNone/>
            </a:pPr>
            <a:r>
              <a:rPr lang="en-US" dirty="0" smtClean="0"/>
              <a:t>The in operator can be used to check for existence of an element</a:t>
            </a:r>
          </a:p>
          <a:p>
            <a:pPr>
              <a:buNone/>
            </a:pPr>
            <a:r>
              <a:rPr lang="en-US" dirty="0" smtClean="0"/>
              <a:t>The </a:t>
            </a:r>
            <a:r>
              <a:rPr lang="en-US" dirty="0" err="1" smtClean="0"/>
              <a:t>len</a:t>
            </a:r>
            <a:r>
              <a:rPr lang="en-US" dirty="0" smtClean="0"/>
              <a:t>() function can be used to find total elements in a set</a:t>
            </a:r>
          </a:p>
          <a:p>
            <a:pPr>
              <a:buNone/>
            </a:pPr>
            <a:r>
              <a:rPr lang="en-US" b="1" dirty="0" smtClean="0"/>
              <a:t>Sets are NOT </a:t>
            </a:r>
            <a:r>
              <a:rPr lang="en-US" b="1" dirty="0" err="1" smtClean="0"/>
              <a:t>iterable</a:t>
            </a:r>
            <a:endParaRPr lang="en-US" b="1" dirty="0" smtClean="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Operations</a:t>
            </a:r>
            <a:endParaRPr lang="en-US" dirty="0"/>
          </a:p>
        </p:txBody>
      </p:sp>
      <p:sp>
        <p:nvSpPr>
          <p:cNvPr id="3" name="Text Placeholder 2"/>
          <p:cNvSpPr>
            <a:spLocks noGrp="1"/>
          </p:cNvSpPr>
          <p:nvPr>
            <p:ph type="body" idx="1"/>
          </p:nvPr>
        </p:nvSpPr>
        <p:spPr/>
        <p:txBody>
          <a:bodyPr>
            <a:normAutofit lnSpcReduction="10000"/>
          </a:bodyPr>
          <a:lstStyle/>
          <a:p>
            <a:pPr>
              <a:buNone/>
            </a:pPr>
            <a:r>
              <a:rPr lang="en-US" dirty="0" smtClean="0"/>
              <a:t>a={ 10,20,30,40 }</a:t>
            </a:r>
          </a:p>
          <a:p>
            <a:pPr>
              <a:buNone/>
            </a:pPr>
            <a:r>
              <a:rPr lang="en-US" dirty="0" smtClean="0"/>
              <a:t>b={ 20,50,60 }</a:t>
            </a:r>
          </a:p>
          <a:p>
            <a:pPr>
              <a:buNone/>
            </a:pPr>
            <a:endParaRPr lang="en-US" dirty="0" smtClean="0"/>
          </a:p>
          <a:p>
            <a:pPr>
              <a:buNone/>
            </a:pPr>
            <a:r>
              <a:rPr lang="en-US" dirty="0" smtClean="0"/>
              <a:t>c=a-b             # What is in a but not in b</a:t>
            </a:r>
          </a:p>
          <a:p>
            <a:pPr>
              <a:buNone/>
            </a:pPr>
            <a:r>
              <a:rPr lang="en-US" dirty="0" smtClean="0"/>
              <a:t>c=</a:t>
            </a:r>
            <a:r>
              <a:rPr lang="en-US" dirty="0" err="1" smtClean="0"/>
              <a:t>a&amp;b</a:t>
            </a:r>
            <a:r>
              <a:rPr lang="en-US" dirty="0" smtClean="0"/>
              <a:t>	# What is in a and b , Intersection</a:t>
            </a:r>
          </a:p>
          <a:p>
            <a:pPr>
              <a:buNone/>
            </a:pPr>
            <a:r>
              <a:rPr lang="en-US" dirty="0" smtClean="0"/>
              <a:t>c=</a:t>
            </a:r>
            <a:r>
              <a:rPr lang="en-US" dirty="0" err="1" smtClean="0"/>
              <a:t>a|b</a:t>
            </a:r>
            <a:r>
              <a:rPr lang="en-US" dirty="0" smtClean="0"/>
              <a:t>            # What is in a or b , Union</a:t>
            </a:r>
          </a:p>
          <a:p>
            <a:pPr>
              <a:buNone/>
            </a:pPr>
            <a:r>
              <a:rPr lang="en-US" dirty="0" smtClean="0"/>
              <a:t>c=</a:t>
            </a:r>
            <a:r>
              <a:rPr lang="en-US" dirty="0" err="1" smtClean="0"/>
              <a:t>a^b</a:t>
            </a:r>
            <a:r>
              <a:rPr lang="en-US" dirty="0" smtClean="0"/>
              <a:t>            # What is only in a or only in b, but not in both, exclusive or</a:t>
            </a:r>
          </a:p>
          <a:p>
            <a:pPr>
              <a:buNone/>
            </a:pPr>
            <a:endParaRPr lang="en-US" dirty="0" smtClean="0"/>
          </a:p>
          <a:p>
            <a:pPr>
              <a:buNone/>
            </a:pPr>
            <a:r>
              <a:rPr lang="en-US" dirty="0" smtClean="0"/>
              <a:t>-- DEMONSTRATION</a:t>
            </a:r>
          </a:p>
          <a:p>
            <a:pPr>
              <a:buNone/>
            </a:pPr>
            <a:endParaRPr lang="en-US" dirty="0" smtClean="0"/>
          </a:p>
          <a:p>
            <a:pPr>
              <a:buNone/>
            </a:pPr>
            <a:endParaRPr lang="en-US" dirty="0" smtClean="0"/>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Text Placeholder 2"/>
          <p:cNvSpPr>
            <a:spLocks noGrp="1"/>
          </p:cNvSpPr>
          <p:nvPr>
            <p:ph type="body" idx="1"/>
          </p:nvPr>
        </p:nvSpPr>
        <p:spPr/>
        <p:txBody>
          <a:bodyPr>
            <a:normAutofit lnSpcReduction="10000"/>
          </a:bodyPr>
          <a:lstStyle/>
          <a:p>
            <a:r>
              <a:rPr lang="en-US" dirty="0" smtClean="0"/>
              <a:t>Lists are ordered mutable sequences</a:t>
            </a:r>
          </a:p>
          <a:p>
            <a:r>
              <a:rPr lang="en-US" dirty="0" smtClean="0"/>
              <a:t>Lists can be compared to heterogeneous arrays</a:t>
            </a:r>
          </a:p>
          <a:p>
            <a:r>
              <a:rPr lang="en-US" dirty="0" smtClean="0"/>
              <a:t>Lists can be increased or decreased dynamically</a:t>
            </a:r>
          </a:p>
          <a:p>
            <a:pPr>
              <a:buNone/>
            </a:pPr>
            <a:endParaRPr lang="en-US" dirty="0" smtClean="0"/>
          </a:p>
          <a:p>
            <a:pPr>
              <a:buNone/>
            </a:pPr>
            <a:r>
              <a:rPr lang="en-US" dirty="0" smtClean="0"/>
              <a:t>a=[ 10, 20, “John” ]</a:t>
            </a:r>
          </a:p>
          <a:p>
            <a:pPr>
              <a:buNone/>
            </a:pPr>
            <a:r>
              <a:rPr lang="en-US" dirty="0" smtClean="0"/>
              <a:t>a[0] 		# gives us 10</a:t>
            </a:r>
          </a:p>
          <a:p>
            <a:pPr>
              <a:buNone/>
            </a:pPr>
            <a:r>
              <a:rPr lang="en-US" dirty="0" smtClean="0"/>
              <a:t>a[2] 		# gives us “John”</a:t>
            </a:r>
          </a:p>
          <a:p>
            <a:pPr>
              <a:buNone/>
            </a:pPr>
            <a:r>
              <a:rPr lang="en-US" dirty="0" smtClean="0"/>
              <a:t>a[1]=30	# updates element at index 1 ( mutable )</a:t>
            </a:r>
          </a:p>
          <a:p>
            <a:pPr>
              <a:buNone/>
            </a:pPr>
            <a:r>
              <a:rPr lang="en-US" dirty="0" smtClean="0"/>
              <a:t> </a:t>
            </a:r>
          </a:p>
          <a:p>
            <a:endParaRPr lang="en-US" dirty="0"/>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Operations</a:t>
            </a:r>
            <a:endParaRPr lang="en-US" dirty="0"/>
          </a:p>
        </p:txBody>
      </p:sp>
      <p:sp>
        <p:nvSpPr>
          <p:cNvPr id="3" name="Text Placeholder 2"/>
          <p:cNvSpPr>
            <a:spLocks noGrp="1"/>
          </p:cNvSpPr>
          <p:nvPr>
            <p:ph type="body" idx="1"/>
          </p:nvPr>
        </p:nvSpPr>
        <p:spPr/>
        <p:txBody>
          <a:bodyPr/>
          <a:lstStyle/>
          <a:p>
            <a:pPr>
              <a:buNone/>
            </a:pPr>
            <a:r>
              <a:rPr lang="en-US" dirty="0" smtClean="0"/>
              <a:t>A=[]				# Creates an empty list</a:t>
            </a:r>
          </a:p>
          <a:p>
            <a:pPr>
              <a:buNone/>
            </a:pPr>
            <a:r>
              <a:rPr lang="en-US" dirty="0" smtClean="0"/>
              <a:t>A=[10,”Alpha”, 5.3 ,20 ]	# Creates a list with mixed type elements</a:t>
            </a:r>
          </a:p>
          <a:p>
            <a:pPr>
              <a:buNone/>
            </a:pPr>
            <a:r>
              <a:rPr lang="en-US" dirty="0" smtClean="0"/>
              <a:t>A=[10,20,[2,3],30]		# Element at index 2 is a list ( nesting )</a:t>
            </a:r>
          </a:p>
          <a:p>
            <a:pPr>
              <a:buNone/>
            </a:pPr>
            <a:r>
              <a:rPr lang="en-US" dirty="0" smtClean="0"/>
              <a:t>A[1]				# Gives 20</a:t>
            </a:r>
          </a:p>
          <a:p>
            <a:pPr>
              <a:buNone/>
            </a:pPr>
            <a:r>
              <a:rPr lang="en-US" dirty="0" smtClean="0"/>
              <a:t>A[2][1]			# Gives 3</a:t>
            </a:r>
          </a:p>
          <a:p>
            <a:pPr>
              <a:buNone/>
            </a:pPr>
            <a:r>
              <a:rPr lang="en-US" dirty="0" err="1" smtClean="0"/>
              <a:t>len</a:t>
            </a:r>
            <a:r>
              <a:rPr lang="en-US" dirty="0" smtClean="0"/>
              <a:t>(A)				# Gives 4 ( nested list is one element )</a:t>
            </a:r>
          </a:p>
          <a:p>
            <a:pPr>
              <a:buNone/>
            </a:pPr>
            <a:r>
              <a:rPr lang="en-US" dirty="0" smtClean="0"/>
              <a:t>B=A*3			# Replicates A 3 times</a:t>
            </a:r>
          </a:p>
          <a:p>
            <a:pPr>
              <a:buNone/>
            </a:pPr>
            <a:r>
              <a:rPr lang="en-US" dirty="0" smtClean="0"/>
              <a:t>A[2:4]				# Slicing</a:t>
            </a:r>
            <a:endParaRPr lang="en-US" dirty="0"/>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Operations</a:t>
            </a:r>
            <a:endParaRPr lang="en-US" dirty="0"/>
          </a:p>
        </p:txBody>
      </p:sp>
      <p:sp>
        <p:nvSpPr>
          <p:cNvPr id="3" name="Text Placeholder 2"/>
          <p:cNvSpPr>
            <a:spLocks noGrp="1"/>
          </p:cNvSpPr>
          <p:nvPr>
            <p:ph type="body" idx="1"/>
          </p:nvPr>
        </p:nvSpPr>
        <p:spPr/>
        <p:txBody>
          <a:bodyPr/>
          <a:lstStyle/>
          <a:p>
            <a:pPr>
              <a:buNone/>
            </a:pPr>
            <a:r>
              <a:rPr lang="en-US" dirty="0" smtClean="0"/>
              <a:t>if 10 in A:		# check for existence of 10 in List</a:t>
            </a:r>
          </a:p>
          <a:p>
            <a:pPr>
              <a:buNone/>
            </a:pPr>
            <a:r>
              <a:rPr lang="en-US" dirty="0" smtClean="0"/>
              <a:t>for e in A:		# Iterates all elements of A </a:t>
            </a:r>
          </a:p>
          <a:p>
            <a:pPr>
              <a:buNone/>
            </a:pPr>
            <a:r>
              <a:rPr lang="en-US" dirty="0" err="1" smtClean="0"/>
              <a:t>A.append</a:t>
            </a:r>
            <a:r>
              <a:rPr lang="en-US" dirty="0" smtClean="0"/>
              <a:t>(24)	# Adds 24 as last element of A</a:t>
            </a:r>
          </a:p>
          <a:p>
            <a:pPr>
              <a:buNone/>
            </a:pPr>
            <a:r>
              <a:rPr lang="en-US" dirty="0" err="1" smtClean="0"/>
              <a:t>A.extend</a:t>
            </a:r>
            <a:r>
              <a:rPr lang="en-US" dirty="0" smtClean="0"/>
              <a:t>( [1,5,9] )	# Appends a list at end of A</a:t>
            </a:r>
          </a:p>
          <a:p>
            <a:pPr>
              <a:buNone/>
            </a:pPr>
            <a:r>
              <a:rPr lang="en-US" dirty="0" err="1" smtClean="0"/>
              <a:t>A.insert</a:t>
            </a:r>
            <a:r>
              <a:rPr lang="en-US" dirty="0" smtClean="0"/>
              <a:t>(2,”Hello”)	# “Hello” inserted as index 2, shifting the elements</a:t>
            </a:r>
          </a:p>
          <a:p>
            <a:pPr>
              <a:buNone/>
            </a:pPr>
            <a:r>
              <a:rPr lang="en-US" dirty="0" err="1" smtClean="0"/>
              <a:t>A.count</a:t>
            </a:r>
            <a:r>
              <a:rPr lang="en-US" dirty="0" smtClean="0"/>
              <a:t>(20)		# counts occurrence of literal 20 in List</a:t>
            </a:r>
          </a:p>
          <a:p>
            <a:pPr>
              <a:buNone/>
            </a:pPr>
            <a:r>
              <a:rPr lang="en-US" dirty="0" err="1" smtClean="0"/>
              <a:t>A.remove</a:t>
            </a:r>
            <a:r>
              <a:rPr lang="en-US" dirty="0" smtClean="0"/>
              <a:t>(10)	# removes first occurrence of literal from the list</a:t>
            </a:r>
          </a:p>
          <a:p>
            <a:pPr>
              <a:buNone/>
            </a:pPr>
            <a:r>
              <a:rPr lang="en-US" dirty="0" smtClean="0"/>
              <a:t>x=A.pop(2)		# removes and returns element at index 2</a:t>
            </a:r>
          </a:p>
          <a:p>
            <a:pPr>
              <a:buNone/>
            </a:pPr>
            <a:endParaRPr lang="en-US" dirty="0" smtClean="0"/>
          </a:p>
          <a:p>
            <a:pPr>
              <a:buNone/>
            </a:pPr>
            <a:endParaRPr lang="en-US"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sp>
        <p:nvSpPr>
          <p:cNvPr id="3" name="Text Placeholder 2"/>
          <p:cNvSpPr>
            <a:spLocks noGrp="1"/>
          </p:cNvSpPr>
          <p:nvPr>
            <p:ph type="body" idx="1"/>
          </p:nvPr>
        </p:nvSpPr>
        <p:spPr/>
        <p:txBody>
          <a:bodyPr>
            <a:normAutofit/>
          </a:bodyPr>
          <a:lstStyle/>
          <a:p>
            <a:r>
              <a:rPr lang="en-US" dirty="0" smtClean="0"/>
              <a:t>Integers – normal </a:t>
            </a:r>
            <a:r>
              <a:rPr lang="en-US" dirty="0" err="1" smtClean="0"/>
              <a:t>vs</a:t>
            </a:r>
            <a:r>
              <a:rPr lang="en-US" dirty="0" smtClean="0"/>
              <a:t> long</a:t>
            </a:r>
          </a:p>
          <a:p>
            <a:r>
              <a:rPr lang="en-US" dirty="0" smtClean="0"/>
              <a:t>Floats – 16 digits of precision</a:t>
            </a:r>
          </a:p>
          <a:p>
            <a:r>
              <a:rPr lang="en-US" dirty="0" smtClean="0"/>
              <a:t>Other numeric types include </a:t>
            </a:r>
            <a:r>
              <a:rPr lang="en-US" dirty="0" err="1" smtClean="0"/>
              <a:t>hexdecimal</a:t>
            </a:r>
            <a:r>
              <a:rPr lang="en-US" dirty="0" smtClean="0"/>
              <a:t>, octal, complex numbers</a:t>
            </a:r>
          </a:p>
          <a:p>
            <a:pPr>
              <a:buNone/>
            </a:pPr>
            <a:endParaRPr lang="en-US" dirty="0" smtClean="0"/>
          </a:p>
          <a:p>
            <a:pPr>
              <a:buNone/>
            </a:pPr>
            <a:r>
              <a:rPr lang="en-US" dirty="0" smtClean="0"/>
              <a:t>Operators and functions for numbers will work on all the above</a:t>
            </a:r>
          </a:p>
          <a:p>
            <a:pPr>
              <a:buNone/>
            </a:pPr>
            <a:endParaRPr lang="en-US" dirty="0" smtClean="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Operations</a:t>
            </a:r>
            <a:endParaRPr lang="en-US" dirty="0"/>
          </a:p>
        </p:txBody>
      </p:sp>
      <p:sp>
        <p:nvSpPr>
          <p:cNvPr id="3" name="Text Placeholder 2"/>
          <p:cNvSpPr>
            <a:spLocks noGrp="1"/>
          </p:cNvSpPr>
          <p:nvPr>
            <p:ph type="body" idx="1"/>
          </p:nvPr>
        </p:nvSpPr>
        <p:spPr/>
        <p:txBody>
          <a:bodyPr/>
          <a:lstStyle/>
          <a:p>
            <a:pPr>
              <a:buNone/>
            </a:pPr>
            <a:r>
              <a:rPr lang="en-US" dirty="0" err="1" smtClean="0"/>
              <a:t>A.sort</a:t>
            </a:r>
            <a:r>
              <a:rPr lang="en-US" dirty="0" smtClean="0"/>
              <a:t>()		# Sorts the list</a:t>
            </a:r>
          </a:p>
          <a:p>
            <a:pPr>
              <a:buNone/>
            </a:pPr>
            <a:r>
              <a:rPr lang="en-US" dirty="0" err="1" smtClean="0"/>
              <a:t>A.reverse</a:t>
            </a:r>
            <a:r>
              <a:rPr lang="en-US" dirty="0" smtClean="0"/>
              <a:t>()		# Reverses the list</a:t>
            </a:r>
          </a:p>
          <a:p>
            <a:pPr>
              <a:buNone/>
            </a:pPr>
            <a:r>
              <a:rPr lang="en-US" dirty="0" smtClean="0"/>
              <a:t>del A[x]		# deletes the index location and shifts elements up</a:t>
            </a:r>
          </a:p>
          <a:p>
            <a:pPr>
              <a:buNone/>
            </a:pPr>
            <a:r>
              <a:rPr lang="en-US" dirty="0" smtClean="0"/>
              <a:t>del A[x:y]		# deletes a slice from the List and shifts accordingly</a:t>
            </a:r>
          </a:p>
          <a:p>
            <a:pPr>
              <a:buNone/>
            </a:pPr>
            <a:r>
              <a:rPr lang="en-US" dirty="0" smtClean="0"/>
              <a:t>A[x:y]=[1,100,2]	# replaces a slice, adjusting indexes automatically</a:t>
            </a:r>
          </a:p>
          <a:p>
            <a:pPr>
              <a:buNone/>
            </a:pPr>
            <a:endParaRPr lang="en-US" dirty="0" smtClean="0"/>
          </a:p>
          <a:p>
            <a:pPr>
              <a:buNone/>
            </a:pPr>
            <a:endParaRPr lang="en-US" dirty="0" smtClean="0"/>
          </a:p>
          <a:p>
            <a:pPr>
              <a:buNone/>
            </a:pPr>
            <a:r>
              <a:rPr lang="en-US" dirty="0" smtClean="0"/>
              <a:t>-- DEMONSTRATION</a:t>
            </a:r>
          </a:p>
          <a:p>
            <a:pPr>
              <a:buNone/>
            </a:pPr>
            <a:endParaRPr lang="en-US" dirty="0" smtClean="0"/>
          </a:p>
          <a:p>
            <a:pPr>
              <a:buNone/>
            </a:pPr>
            <a:endParaRPr lang="en-US" dirty="0"/>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building by comprehension</a:t>
            </a:r>
            <a:endParaRPr lang="en-US" dirty="0"/>
          </a:p>
        </p:txBody>
      </p:sp>
      <p:sp>
        <p:nvSpPr>
          <p:cNvPr id="3" name="Text Placeholder 2"/>
          <p:cNvSpPr>
            <a:spLocks noGrp="1"/>
          </p:cNvSpPr>
          <p:nvPr>
            <p:ph type="body" idx="1"/>
          </p:nvPr>
        </p:nvSpPr>
        <p:spPr/>
        <p:txBody>
          <a:bodyPr/>
          <a:lstStyle/>
          <a:p>
            <a:pPr>
              <a:buNone/>
            </a:pPr>
            <a:r>
              <a:rPr lang="en-US" dirty="0" smtClean="0"/>
              <a:t>A=[ x  for x in range(2,10,2) ]</a:t>
            </a:r>
          </a:p>
          <a:p>
            <a:pPr>
              <a:buNone/>
            </a:pPr>
            <a:endParaRPr lang="en-US" dirty="0" smtClean="0"/>
          </a:p>
          <a:p>
            <a:pPr>
              <a:buNone/>
            </a:pPr>
            <a:r>
              <a:rPr lang="en-US" dirty="0" smtClean="0"/>
              <a:t>The iteration results are used to populate the list A</a:t>
            </a:r>
          </a:p>
          <a:p>
            <a:pPr>
              <a:buNone/>
            </a:pPr>
            <a:r>
              <a:rPr lang="en-US" dirty="0" smtClean="0"/>
              <a:t>This is a very powerful feature</a:t>
            </a:r>
          </a:p>
          <a:p>
            <a:pPr>
              <a:buNone/>
            </a:pPr>
            <a:r>
              <a:rPr lang="en-US" dirty="0" smtClean="0"/>
              <a:t>A lot more would be explored in this context</a:t>
            </a:r>
          </a:p>
          <a:p>
            <a:pPr>
              <a:buNone/>
            </a:pPr>
            <a:endParaRPr lang="en-US" dirty="0"/>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&amp; Strings </a:t>
            </a:r>
            <a:endParaRPr lang="en-US" dirty="0"/>
          </a:p>
        </p:txBody>
      </p:sp>
      <p:sp>
        <p:nvSpPr>
          <p:cNvPr id="3" name="Text Placeholder 2"/>
          <p:cNvSpPr>
            <a:spLocks noGrp="1"/>
          </p:cNvSpPr>
          <p:nvPr>
            <p:ph type="body" idx="1"/>
          </p:nvPr>
        </p:nvSpPr>
        <p:spPr/>
        <p:txBody>
          <a:bodyPr/>
          <a:lstStyle/>
          <a:p>
            <a:pPr>
              <a:buNone/>
            </a:pPr>
            <a:r>
              <a:rPr lang="en-US" dirty="0" smtClean="0"/>
              <a:t>s=“Hello”</a:t>
            </a:r>
          </a:p>
          <a:p>
            <a:pPr>
              <a:buNone/>
            </a:pPr>
            <a:r>
              <a:rPr lang="en-US" dirty="0" smtClean="0"/>
              <a:t>a=list(s)		# a=[‘</a:t>
            </a:r>
            <a:r>
              <a:rPr lang="en-US" dirty="0" err="1" smtClean="0"/>
              <a:t>H’,’e’,’l’,’l’,’o</a:t>
            </a:r>
            <a:r>
              <a:rPr lang="en-US" dirty="0" smtClean="0"/>
              <a:t>’]</a:t>
            </a:r>
          </a:p>
          <a:p>
            <a:pPr>
              <a:buNone/>
            </a:pPr>
            <a:r>
              <a:rPr lang="en-US" dirty="0" smtClean="0"/>
              <a:t>a[4]=‘p’		# a=[‘</a:t>
            </a:r>
            <a:r>
              <a:rPr lang="en-US" dirty="0" err="1" smtClean="0"/>
              <a:t>H’,’e’,’l’,’l’,’p</a:t>
            </a:r>
            <a:r>
              <a:rPr lang="en-US" dirty="0" smtClean="0"/>
              <a:t>’]  as list is mutable</a:t>
            </a:r>
          </a:p>
          <a:p>
            <a:pPr>
              <a:buNone/>
            </a:pPr>
            <a:r>
              <a:rPr lang="en-US" dirty="0" smtClean="0"/>
              <a:t>b=‘’.join(a)		# join combines elements of a as a string</a:t>
            </a:r>
          </a:p>
          <a:p>
            <a:pPr>
              <a:buNone/>
            </a:pPr>
            <a:r>
              <a:rPr lang="en-US" dirty="0" smtClean="0"/>
              <a:t>b=‘-’.join(a)		# string before join, is used as separator</a:t>
            </a:r>
          </a:p>
          <a:p>
            <a:pPr>
              <a:buNone/>
            </a:pPr>
            <a:r>
              <a:rPr lang="en-US" dirty="0" smtClean="0"/>
              <a:t>				# b=“H-e-l-l-o”</a:t>
            </a:r>
          </a:p>
          <a:p>
            <a:pPr>
              <a:buNone/>
            </a:pPr>
            <a:r>
              <a:rPr lang="en-US" dirty="0" smtClean="0"/>
              <a:t>c=</a:t>
            </a:r>
            <a:r>
              <a:rPr lang="en-US" dirty="0" err="1" smtClean="0"/>
              <a:t>b.split</a:t>
            </a:r>
            <a:r>
              <a:rPr lang="en-US" dirty="0" smtClean="0"/>
              <a:t>(‘-’)		# splits string b on character ‘-’ resulting in a list</a:t>
            </a:r>
          </a:p>
          <a:p>
            <a:pPr>
              <a:buNone/>
            </a:pPr>
            <a:r>
              <a:rPr lang="en-US" dirty="0" smtClean="0"/>
              <a:t>				# default splitting character is white space</a:t>
            </a:r>
          </a:p>
          <a:p>
            <a:pPr>
              <a:buNone/>
            </a:pPr>
            <a:endParaRPr lang="en-US" dirty="0"/>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exercises</a:t>
            </a:r>
            <a:endParaRPr lang="en-US" dirty="0"/>
          </a:p>
        </p:txBody>
      </p:sp>
      <p:sp>
        <p:nvSpPr>
          <p:cNvPr id="3" name="Text Placeholder 2"/>
          <p:cNvSpPr>
            <a:spLocks noGrp="1"/>
          </p:cNvSpPr>
          <p:nvPr>
            <p:ph type="body" idx="1"/>
          </p:nvPr>
        </p:nvSpPr>
        <p:spPr/>
        <p:txBody>
          <a:bodyPr/>
          <a:lstStyle/>
          <a:p>
            <a:r>
              <a:rPr lang="en-US" dirty="0" smtClean="0"/>
              <a:t>make string from an input string with words in reverse order.</a:t>
            </a:r>
            <a:br>
              <a:rPr lang="en-US" dirty="0" smtClean="0"/>
            </a:br>
            <a:r>
              <a:rPr lang="en-US" dirty="0" smtClean="0"/>
              <a:t>  "A CAT RAN" =&gt; "RAN CAT A“</a:t>
            </a:r>
          </a:p>
          <a:p>
            <a:pPr>
              <a:buNone/>
            </a:pPr>
            <a:endParaRPr lang="en-US" dirty="0" smtClean="0"/>
          </a:p>
          <a:p>
            <a:r>
              <a:rPr lang="en-US" dirty="0" smtClean="0"/>
              <a:t>Get a list of words with their count in a sentence. The words should be in sorted order alphabetically. Words should not be repeated. Assume space as a separator for words.</a:t>
            </a:r>
          </a:p>
          <a:p>
            <a:endParaRPr lang="en-US" dirty="0" smtClean="0"/>
          </a:p>
          <a:p>
            <a:pPr>
              <a:buNone/>
            </a:pPr>
            <a:r>
              <a:rPr lang="en-US" dirty="0" smtClean="0"/>
              <a:t>-- DEMONSTRATION</a:t>
            </a:r>
            <a:endParaRPr lang="en-US" dirty="0"/>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Exercises</a:t>
            </a:r>
            <a:endParaRPr lang="en-US" dirty="0"/>
          </a:p>
        </p:txBody>
      </p:sp>
      <p:sp>
        <p:nvSpPr>
          <p:cNvPr id="3" name="Text Placeholder 2"/>
          <p:cNvSpPr>
            <a:spLocks noGrp="1"/>
          </p:cNvSpPr>
          <p:nvPr>
            <p:ph type="body" idx="1"/>
          </p:nvPr>
        </p:nvSpPr>
        <p:spPr>
          <a:xfrm>
            <a:off x="838200" y="1825625"/>
            <a:ext cx="10515600" cy="4617378"/>
          </a:xfrm>
        </p:spPr>
        <p:txBody>
          <a:bodyPr>
            <a:normAutofit fontScale="92500" lnSpcReduction="20000"/>
          </a:bodyPr>
          <a:lstStyle/>
          <a:p>
            <a:r>
              <a:rPr lang="en-US" dirty="0" smtClean="0"/>
              <a:t>Input a sentence and display the longest word</a:t>
            </a:r>
          </a:p>
          <a:p>
            <a:r>
              <a:rPr lang="en-US" dirty="0" smtClean="0"/>
              <a:t>Input a sentence and input a word. We have to find out how many times the word occurred in the sentence.</a:t>
            </a:r>
          </a:p>
          <a:p>
            <a:r>
              <a:rPr lang="en-US" dirty="0" smtClean="0"/>
              <a:t>Display all the words that are contained in a sentence. Words that come multiple times should be displayed only once.</a:t>
            </a:r>
          </a:p>
          <a:p>
            <a:r>
              <a:rPr lang="en-US" dirty="0" smtClean="0"/>
              <a:t>We wish to display only those words from the sentence that do not occur in a set of excluded words ( like : this, and, is, not etc. ). The set </a:t>
            </a:r>
            <a:r>
              <a:rPr lang="en-US" smtClean="0"/>
              <a:t>of </a:t>
            </a:r>
            <a:r>
              <a:rPr lang="en-US" smtClean="0"/>
              <a:t>excluded </a:t>
            </a:r>
            <a:r>
              <a:rPr lang="en-US" dirty="0" smtClean="0"/>
              <a:t>words would be maintained in your code, and the sentence is input from the keyboard. We have to display all words that do not exist in this set, and we have to take care that multiple occurring words are displayed only once.</a:t>
            </a:r>
          </a:p>
          <a:p>
            <a:r>
              <a:rPr lang="en-US" dirty="0" smtClean="0"/>
              <a:t>Display the density of each word in a long sentence. The displayed words should not exist in the set of excluded words. However to calculate the density, we would use the total number of words contained in the sentence.</a:t>
            </a:r>
            <a:endParaRPr lang="en-US" dirty="0"/>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p:cNvSpPr>
          <p:nvPr>
            <p:ph type="title"/>
          </p:nvPr>
        </p:nvSpPr>
        <p:spPr>
          <a:xfrm>
            <a:off x="0" y="2630657"/>
            <a:ext cx="12192000" cy="1325563"/>
          </a:xfrm>
          <a:prstGeom prst="rect">
            <a:avLst/>
          </a:prstGeom>
        </p:spPr>
        <p:txBody>
          <a:bodyPr>
            <a:normAutofit/>
          </a:bodyPr>
          <a:lstStyle/>
          <a:p>
            <a:pPr algn="ctr"/>
            <a:r>
              <a:rPr lang="en-US" sz="6000" b="1" dirty="0" smtClean="0"/>
              <a:t>Thank you</a:t>
            </a:r>
            <a:endParaRPr sz="6000" b="1"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 Assignments</a:t>
            </a:r>
            <a:endParaRPr lang="en-US" dirty="0"/>
          </a:p>
        </p:txBody>
      </p:sp>
      <p:sp>
        <p:nvSpPr>
          <p:cNvPr id="3" name="Text Placeholder 2"/>
          <p:cNvSpPr>
            <a:spLocks noGrp="1"/>
          </p:cNvSpPr>
          <p:nvPr>
            <p:ph type="body" idx="1"/>
          </p:nvPr>
        </p:nvSpPr>
        <p:spPr/>
        <p:txBody>
          <a:bodyPr>
            <a:normAutofit/>
          </a:bodyPr>
          <a:lstStyle/>
          <a:p>
            <a:pPr>
              <a:buNone/>
            </a:pPr>
            <a:r>
              <a:rPr lang="en-US" dirty="0" smtClean="0"/>
              <a:t>a=10</a:t>
            </a:r>
          </a:p>
          <a:p>
            <a:pPr>
              <a:buNone/>
            </a:pPr>
            <a:r>
              <a:rPr lang="en-US" dirty="0" smtClean="0"/>
              <a:t>a=b=c=20</a:t>
            </a:r>
          </a:p>
          <a:p>
            <a:pPr>
              <a:buNone/>
            </a:pPr>
            <a:r>
              <a:rPr lang="en-US" dirty="0" err="1" smtClean="0"/>
              <a:t>a,b,c</a:t>
            </a:r>
            <a:r>
              <a:rPr lang="en-US" dirty="0" smtClean="0"/>
              <a:t>=10,20,30		# a=10  b=20  c=30</a:t>
            </a:r>
          </a:p>
          <a:p>
            <a:pPr>
              <a:buNone/>
            </a:pPr>
            <a:r>
              <a:rPr lang="en-US" dirty="0" err="1" smtClean="0"/>
              <a:t>a,b,c</a:t>
            </a:r>
            <a:r>
              <a:rPr lang="en-US" dirty="0" smtClean="0"/>
              <a:t>=10,5.3,20                  # Incorrect!</a:t>
            </a:r>
          </a:p>
          <a:p>
            <a:pPr>
              <a:buNone/>
            </a:pPr>
            <a:endParaRPr lang="en-US" dirty="0" smtClean="0"/>
          </a:p>
          <a:p>
            <a:pPr>
              <a:buNone/>
            </a:pPr>
            <a:r>
              <a:rPr lang="en-US" dirty="0" smtClean="0"/>
              <a:t>Assignment creates a variable of the type of </a:t>
            </a:r>
            <a:r>
              <a:rPr lang="en-US" dirty="0" err="1" smtClean="0"/>
              <a:t>RHS</a:t>
            </a:r>
            <a:r>
              <a:rPr lang="en-US" dirty="0" smtClean="0"/>
              <a:t> expression</a:t>
            </a:r>
          </a:p>
          <a:p>
            <a:pPr>
              <a:buNone/>
            </a:pPr>
            <a:r>
              <a:rPr lang="en-US" dirty="0" smtClean="0"/>
              <a:t>Reassigning a variable simply creates a new variable </a:t>
            </a:r>
          </a:p>
          <a:p>
            <a:pPr>
              <a:buNone/>
            </a:pPr>
            <a:endParaRPr lang="en-US" dirty="0" smtClean="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 Operators</a:t>
            </a:r>
            <a:endParaRPr lang="en-US" dirty="0"/>
          </a:p>
        </p:txBody>
      </p:sp>
      <p:sp>
        <p:nvSpPr>
          <p:cNvPr id="3" name="Text Placeholder 2"/>
          <p:cNvSpPr>
            <a:spLocks noGrp="1"/>
          </p:cNvSpPr>
          <p:nvPr>
            <p:ph type="body" idx="1"/>
          </p:nvPr>
        </p:nvSpPr>
        <p:spPr/>
        <p:txBody>
          <a:bodyPr>
            <a:normAutofit lnSpcReduction="10000"/>
          </a:bodyPr>
          <a:lstStyle/>
          <a:p>
            <a:pPr>
              <a:buNone/>
            </a:pPr>
            <a:r>
              <a:rPr lang="en-US" dirty="0" smtClean="0"/>
              <a:t>+   -   *  /</a:t>
            </a:r>
          </a:p>
          <a:p>
            <a:pPr>
              <a:buNone/>
            </a:pPr>
            <a:r>
              <a:rPr lang="en-US" dirty="0" smtClean="0"/>
              <a:t>%  : Modulo division to get remainder :  5%2  gives 1</a:t>
            </a:r>
          </a:p>
          <a:p>
            <a:pPr>
              <a:buNone/>
            </a:pPr>
            <a:r>
              <a:rPr lang="en-US" dirty="0" smtClean="0"/>
              <a:t>** : Power  :  5**3 gives 125</a:t>
            </a:r>
          </a:p>
          <a:p>
            <a:pPr>
              <a:buNone/>
            </a:pPr>
            <a:r>
              <a:rPr lang="en-US" dirty="0" smtClean="0"/>
              <a:t>//  : Integer division to get quotient :  5//2 gives 2</a:t>
            </a:r>
          </a:p>
          <a:p>
            <a:pPr>
              <a:buNone/>
            </a:pPr>
            <a:r>
              <a:rPr lang="en-US" dirty="0" smtClean="0"/>
              <a:t>a+=5  :  implies a=a+5 ( We can combine with any operator as above )</a:t>
            </a:r>
          </a:p>
          <a:p>
            <a:pPr>
              <a:buNone/>
            </a:pPr>
            <a:r>
              <a:rPr lang="en-US" dirty="0" smtClean="0"/>
              <a:t>parenthesis can be used to combine expressions</a:t>
            </a:r>
          </a:p>
          <a:p>
            <a:pPr>
              <a:buNone/>
            </a:pPr>
            <a:r>
              <a:rPr lang="en-US" dirty="0" smtClean="0"/>
              <a:t>Precedence of operators is maintained in expressions</a:t>
            </a:r>
          </a:p>
          <a:p>
            <a:pPr>
              <a:buNone/>
            </a:pPr>
            <a:r>
              <a:rPr lang="en-US" dirty="0" smtClean="0"/>
              <a:t>The result is of the most complex type across all operands</a:t>
            </a:r>
          </a:p>
          <a:p>
            <a:pPr>
              <a:buNone/>
            </a:pPr>
            <a:r>
              <a:rPr lang="en-US" dirty="0" smtClean="0"/>
              <a:t>-a  implies a unary operator. So if a was 5, then -a would be -5</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 Functions</a:t>
            </a:r>
            <a:endParaRPr lang="en-US" dirty="0"/>
          </a:p>
        </p:txBody>
      </p:sp>
      <p:sp>
        <p:nvSpPr>
          <p:cNvPr id="3" name="Text Placeholder 2"/>
          <p:cNvSpPr>
            <a:spLocks noGrp="1"/>
          </p:cNvSpPr>
          <p:nvPr>
            <p:ph type="body" idx="1"/>
          </p:nvPr>
        </p:nvSpPr>
        <p:spPr/>
        <p:txBody>
          <a:bodyPr>
            <a:normAutofit/>
          </a:bodyPr>
          <a:lstStyle/>
          <a:p>
            <a:pPr>
              <a:buNone/>
            </a:pPr>
            <a:r>
              <a:rPr lang="en-US" dirty="0" err="1" smtClean="0"/>
              <a:t>int</a:t>
            </a:r>
            <a:r>
              <a:rPr lang="en-US" dirty="0" smtClean="0"/>
              <a:t>( ) function can convert a literal into an integer value</a:t>
            </a:r>
          </a:p>
          <a:p>
            <a:pPr>
              <a:buNone/>
            </a:pPr>
            <a:r>
              <a:rPr lang="en-US" dirty="0" smtClean="0"/>
              <a:t>a=</a:t>
            </a:r>
            <a:r>
              <a:rPr lang="en-US" dirty="0" err="1" smtClean="0"/>
              <a:t>int</a:t>
            </a:r>
            <a:r>
              <a:rPr lang="en-US" dirty="0" smtClean="0"/>
              <a:t>(5.3)       	# results in 5</a:t>
            </a:r>
          </a:p>
          <a:p>
            <a:pPr>
              <a:buNone/>
            </a:pPr>
            <a:r>
              <a:rPr lang="en-US" dirty="0" smtClean="0"/>
              <a:t>a=</a:t>
            </a:r>
            <a:r>
              <a:rPr lang="en-US" dirty="0" err="1" smtClean="0"/>
              <a:t>int</a:t>
            </a:r>
            <a:r>
              <a:rPr lang="en-US" dirty="0" smtClean="0"/>
              <a:t>(“23”)    	# results in 23</a:t>
            </a:r>
          </a:p>
          <a:p>
            <a:pPr>
              <a:buNone/>
            </a:pPr>
            <a:r>
              <a:rPr lang="en-US" dirty="0" smtClean="0"/>
              <a:t>a=</a:t>
            </a:r>
            <a:r>
              <a:rPr lang="en-US" dirty="0" err="1" smtClean="0"/>
              <a:t>int</a:t>
            </a:r>
            <a:r>
              <a:rPr lang="en-US" dirty="0" smtClean="0"/>
              <a:t>(“0x41”,16) 	# results in 65. Second parameter is base</a:t>
            </a:r>
          </a:p>
          <a:p>
            <a:pPr>
              <a:buNone/>
            </a:pPr>
            <a:r>
              <a:rPr lang="en-US" dirty="0" smtClean="0"/>
              <a:t>				# by default base is 10</a:t>
            </a:r>
          </a:p>
          <a:p>
            <a:pPr>
              <a:buNone/>
            </a:pPr>
            <a:r>
              <a:rPr lang="en-US" dirty="0" smtClean="0"/>
              <a:t>a=</a:t>
            </a:r>
            <a:r>
              <a:rPr lang="en-US" dirty="0" err="1" smtClean="0"/>
              <a:t>int</a:t>
            </a:r>
            <a:r>
              <a:rPr lang="en-US" dirty="0" smtClean="0"/>
              <a:t>(“0100”,2)      # results in 4. Binary string to integer.</a:t>
            </a:r>
          </a:p>
          <a:p>
            <a:endParaRPr lang="en-US" dirty="0" smtClean="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 Functions</a:t>
            </a:r>
            <a:endParaRPr lang="en-US" dirty="0"/>
          </a:p>
        </p:txBody>
      </p:sp>
      <p:sp>
        <p:nvSpPr>
          <p:cNvPr id="3" name="Text Placeholder 2"/>
          <p:cNvSpPr>
            <a:spLocks noGrp="1"/>
          </p:cNvSpPr>
          <p:nvPr>
            <p:ph type="body" idx="1"/>
          </p:nvPr>
        </p:nvSpPr>
        <p:spPr/>
        <p:txBody>
          <a:bodyPr>
            <a:normAutofit/>
          </a:bodyPr>
          <a:lstStyle/>
          <a:p>
            <a:pPr>
              <a:buNone/>
            </a:pPr>
            <a:r>
              <a:rPr lang="en-US" dirty="0" smtClean="0"/>
              <a:t>float( ) function can convert a literal into a float value</a:t>
            </a:r>
          </a:p>
          <a:p>
            <a:pPr>
              <a:buNone/>
            </a:pPr>
            <a:r>
              <a:rPr lang="en-US" dirty="0" smtClean="0"/>
              <a:t>a=float(2)       	# results in 2.0</a:t>
            </a:r>
          </a:p>
          <a:p>
            <a:pPr>
              <a:buNone/>
            </a:pPr>
            <a:r>
              <a:rPr lang="en-US" dirty="0" smtClean="0"/>
              <a:t>a=float(“2”)    	# results in 2.0</a:t>
            </a:r>
          </a:p>
          <a:p>
            <a:pPr>
              <a:buNone/>
            </a:pPr>
            <a:r>
              <a:rPr lang="en-US" dirty="0" smtClean="0"/>
              <a:t>a=float(“2.3”)	# results in 2.3</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 Functions</a:t>
            </a:r>
            <a:endParaRPr lang="en-US" dirty="0"/>
          </a:p>
        </p:txBody>
      </p:sp>
      <p:sp>
        <p:nvSpPr>
          <p:cNvPr id="3" name="Text Placeholder 2"/>
          <p:cNvSpPr>
            <a:spLocks noGrp="1"/>
          </p:cNvSpPr>
          <p:nvPr>
            <p:ph type="body" idx="1"/>
          </p:nvPr>
        </p:nvSpPr>
        <p:spPr/>
        <p:txBody>
          <a:bodyPr>
            <a:normAutofit/>
          </a:bodyPr>
          <a:lstStyle/>
          <a:p>
            <a:pPr>
              <a:buNone/>
            </a:pPr>
            <a:r>
              <a:rPr lang="en-US" dirty="0" err="1" smtClean="0"/>
              <a:t>chr</a:t>
            </a:r>
            <a:r>
              <a:rPr lang="en-US" dirty="0" smtClean="0"/>
              <a:t>( )   :  Returns </a:t>
            </a:r>
            <a:r>
              <a:rPr lang="en-US" dirty="0" err="1" smtClean="0"/>
              <a:t>ascii</a:t>
            </a:r>
            <a:r>
              <a:rPr lang="en-US" dirty="0" smtClean="0"/>
              <a:t> character, </a:t>
            </a:r>
            <a:r>
              <a:rPr lang="en-US" dirty="0" err="1" smtClean="0"/>
              <a:t>chr</a:t>
            </a:r>
            <a:r>
              <a:rPr lang="en-US" dirty="0" smtClean="0"/>
              <a:t>(65) gives ‘A’</a:t>
            </a:r>
          </a:p>
          <a:p>
            <a:pPr>
              <a:buNone/>
            </a:pPr>
            <a:r>
              <a:rPr lang="en-US" dirty="0" err="1" smtClean="0"/>
              <a:t>ord</a:t>
            </a:r>
            <a:r>
              <a:rPr lang="en-US" dirty="0" smtClean="0"/>
              <a:t>( )   :  Returns </a:t>
            </a:r>
            <a:r>
              <a:rPr lang="en-US" dirty="0" err="1" smtClean="0"/>
              <a:t>ascii</a:t>
            </a:r>
            <a:r>
              <a:rPr lang="en-US" dirty="0" smtClean="0"/>
              <a:t> value, </a:t>
            </a:r>
            <a:r>
              <a:rPr lang="en-US" dirty="0" err="1" smtClean="0"/>
              <a:t>ord</a:t>
            </a:r>
            <a:r>
              <a:rPr lang="en-US" dirty="0" smtClean="0"/>
              <a:t>(‘A’) gives 65</a:t>
            </a:r>
          </a:p>
          <a:p>
            <a:pPr>
              <a:buNone/>
            </a:pPr>
            <a:r>
              <a:rPr lang="en-US" dirty="0" smtClean="0"/>
              <a:t>abs( )   :  Returns the absolute value,  abs(-5) gives 5</a:t>
            </a:r>
          </a:p>
          <a:p>
            <a:pPr>
              <a:buNone/>
            </a:pPr>
            <a:endParaRPr lang="en-US" dirty="0" smtClean="0"/>
          </a:p>
          <a:p>
            <a:pPr>
              <a:buNone/>
            </a:pPr>
            <a:endParaRPr lang="en-US" dirty="0" smtClean="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 Functions</a:t>
            </a:r>
            <a:endParaRPr lang="en-US" dirty="0"/>
          </a:p>
        </p:txBody>
      </p:sp>
      <p:sp>
        <p:nvSpPr>
          <p:cNvPr id="3" name="Text Placeholder 2"/>
          <p:cNvSpPr>
            <a:spLocks noGrp="1"/>
          </p:cNvSpPr>
          <p:nvPr>
            <p:ph type="body" idx="1"/>
          </p:nvPr>
        </p:nvSpPr>
        <p:spPr/>
        <p:txBody>
          <a:bodyPr>
            <a:normAutofit fontScale="92500" lnSpcReduction="10000"/>
          </a:bodyPr>
          <a:lstStyle/>
          <a:p>
            <a:pPr>
              <a:buNone/>
            </a:pPr>
            <a:r>
              <a:rPr lang="en-US" dirty="0" err="1" smtClean="0"/>
              <a:t>divmod</a:t>
            </a:r>
            <a:r>
              <a:rPr lang="en-US" dirty="0" smtClean="0"/>
              <a:t>()  function returns the quotient as well as the remainder of division</a:t>
            </a:r>
          </a:p>
          <a:p>
            <a:pPr>
              <a:buNone/>
            </a:pPr>
            <a:endParaRPr lang="en-US" dirty="0" smtClean="0"/>
          </a:p>
          <a:p>
            <a:pPr>
              <a:buNone/>
            </a:pPr>
            <a:r>
              <a:rPr lang="en-US" dirty="0" err="1" smtClean="0"/>
              <a:t>q,r</a:t>
            </a:r>
            <a:r>
              <a:rPr lang="en-US" dirty="0" smtClean="0"/>
              <a:t>=</a:t>
            </a:r>
            <a:r>
              <a:rPr lang="en-US" dirty="0" err="1" smtClean="0"/>
              <a:t>divmod</a:t>
            </a:r>
            <a:r>
              <a:rPr lang="en-US" dirty="0" smtClean="0"/>
              <a:t>(5,3)</a:t>
            </a:r>
          </a:p>
          <a:p>
            <a:pPr>
              <a:buNone/>
            </a:pPr>
            <a:endParaRPr lang="en-US" dirty="0" smtClean="0"/>
          </a:p>
          <a:p>
            <a:pPr>
              <a:buNone/>
            </a:pPr>
            <a:r>
              <a:rPr lang="en-US" dirty="0" smtClean="0"/>
              <a:t>q becomes 1</a:t>
            </a:r>
          </a:p>
          <a:p>
            <a:pPr>
              <a:buNone/>
            </a:pPr>
            <a:r>
              <a:rPr lang="en-US" dirty="0" smtClean="0"/>
              <a:t>r becomes 3</a:t>
            </a:r>
          </a:p>
          <a:p>
            <a:pPr>
              <a:buNone/>
            </a:pPr>
            <a:endParaRPr lang="en-US" dirty="0" smtClean="0"/>
          </a:p>
          <a:p>
            <a:pPr>
              <a:buNone/>
            </a:pPr>
            <a:r>
              <a:rPr lang="en-US" i="1" dirty="0" smtClean="0"/>
              <a:t>Functions in python can return multiple values in form of a sequence and the returned values can be captured as above. The same can be implemented in user defined functions as well.</a:t>
            </a:r>
          </a:p>
          <a:p>
            <a:pPr>
              <a:buNone/>
            </a:pPr>
            <a:endParaRPr lang="en-US" dirty="0" smtClean="0"/>
          </a:p>
          <a:p>
            <a:pPr>
              <a:buNone/>
            </a:pPr>
            <a:endParaRPr lang="en-US" dirty="0" smtClean="0"/>
          </a:p>
        </p:txBody>
      </p:sp>
    </p:spTree>
  </p:cSld>
  <p:clrMapOvr>
    <a:masterClrMapping/>
  </p:clrMapOvr>
  <p:transition spd="slow"/>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556</TotalTime>
  <Words>1483</Words>
  <Application>Microsoft Office PowerPoint</Application>
  <PresentationFormat>Custom</PresentationFormat>
  <Paragraphs>266</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Python</vt:lpstr>
      <vt:lpstr>Objectives</vt:lpstr>
      <vt:lpstr>Numbers</vt:lpstr>
      <vt:lpstr>Numbers : Assignments</vt:lpstr>
      <vt:lpstr>Numbers : Operators</vt:lpstr>
      <vt:lpstr>Numbers : Functions</vt:lpstr>
      <vt:lpstr>Numbers : Functions</vt:lpstr>
      <vt:lpstr>Numbers : Functions</vt:lpstr>
      <vt:lpstr>Numbers : Functions</vt:lpstr>
      <vt:lpstr>Numbers : Functions</vt:lpstr>
      <vt:lpstr>Strings</vt:lpstr>
      <vt:lpstr>Strings : Operators</vt:lpstr>
      <vt:lpstr>Strings : Functions</vt:lpstr>
      <vt:lpstr>Strings : Methods</vt:lpstr>
      <vt:lpstr>Strings : Methods</vt:lpstr>
      <vt:lpstr>Sequences</vt:lpstr>
      <vt:lpstr>Sequences - Example</vt:lpstr>
      <vt:lpstr>Sequences</vt:lpstr>
      <vt:lpstr>Slices in detail</vt:lpstr>
      <vt:lpstr>Slices in detail</vt:lpstr>
      <vt:lpstr>Slices in detail</vt:lpstr>
      <vt:lpstr>Slices in detail</vt:lpstr>
      <vt:lpstr>Tuples</vt:lpstr>
      <vt:lpstr>Tuples</vt:lpstr>
      <vt:lpstr>Sets</vt:lpstr>
      <vt:lpstr>Set Operations</vt:lpstr>
      <vt:lpstr>Lists</vt:lpstr>
      <vt:lpstr>Lists Operations</vt:lpstr>
      <vt:lpstr>Lists Operations</vt:lpstr>
      <vt:lpstr>Lists Operations</vt:lpstr>
      <vt:lpstr>Lists building by comprehension</vt:lpstr>
      <vt:lpstr>Lists &amp; Strings </vt:lpstr>
      <vt:lpstr>Programming exercises</vt:lpstr>
      <vt:lpstr>Lab Exercises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David Singh</dc:creator>
  <cp:lastModifiedBy>admin</cp:lastModifiedBy>
  <cp:revision>66</cp:revision>
  <dcterms:modified xsi:type="dcterms:W3CDTF">2017-03-12T10:27:57Z</dcterms:modified>
</cp:coreProperties>
</file>