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281"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1143000" y="685800"/>
            <a:ext cx="4572000" cy="3429000"/>
          </a:xfrm>
          <a:prstGeom prst="rect">
            <a:avLst/>
          </a:prstGeom>
        </p:spPr>
        <p:txBody>
          <a:bodyPr/>
          <a:lstStyle/>
          <a:p>
            <a:endParaRPr/>
          </a:p>
        </p:txBody>
      </p:sp>
      <p:sp>
        <p:nvSpPr>
          <p:cNvPr id="132" name="Shape 13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 xmlns:p14="http://schemas.microsoft.com/office/powerpoint/2010/main" val="912287903"/>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3"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14"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5" name="Shape 15"/>
          <p:cNvSpPr>
            <a:spLocks noGrp="1"/>
          </p:cNvSpPr>
          <p:nvPr>
            <p:ph type="title"/>
          </p:nvPr>
        </p:nvSpPr>
        <p:spPr>
          <a:xfrm>
            <a:off x="1524000" y="1122362"/>
            <a:ext cx="9144000" cy="2387601"/>
          </a:xfrm>
          <a:prstGeom prst="rect">
            <a:avLst/>
          </a:prstGeom>
        </p:spPr>
        <p:txBody>
          <a:bodyPr anchor="b"/>
          <a:lstStyle>
            <a:lvl1pPr algn="ctr">
              <a:defRPr sz="6000"/>
            </a:lvl1pPr>
          </a:lstStyle>
          <a:p>
            <a:r>
              <a:t>Click to edit Master title style</a:t>
            </a:r>
          </a:p>
        </p:txBody>
      </p:sp>
      <p:sp>
        <p:nvSpPr>
          <p:cNvPr id="16" name="Shape 16"/>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stStyle>
          <a:p>
            <a:r>
              <a:t>Click to edit Master subtitle style</a:t>
            </a:r>
          </a:p>
        </p:txBody>
      </p:sp>
      <p:sp>
        <p:nvSpPr>
          <p:cNvPr id="17" name="Shape 17"/>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110"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111"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12" name="Shape 112"/>
          <p:cNvSpPr>
            <a:spLocks noGrp="1"/>
          </p:cNvSpPr>
          <p:nvPr>
            <p:ph type="title"/>
          </p:nvPr>
        </p:nvSpPr>
        <p:spPr>
          <a:prstGeom prst="rect">
            <a:avLst/>
          </a:prstGeom>
        </p:spPr>
        <p:txBody>
          <a:bodyPr/>
          <a:lstStyle/>
          <a:p>
            <a:r>
              <a:t>Click to edit Master title style</a:t>
            </a:r>
          </a:p>
        </p:txBody>
      </p:sp>
      <p:sp>
        <p:nvSpPr>
          <p:cNvPr id="113" name="Shape 113"/>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114" name="Shape 114"/>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121"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122"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23" name="Shape 123"/>
          <p:cNvSpPr>
            <a:spLocks noGrp="1"/>
          </p:cNvSpPr>
          <p:nvPr>
            <p:ph type="title"/>
          </p:nvPr>
        </p:nvSpPr>
        <p:spPr>
          <a:xfrm>
            <a:off x="8724900" y="365125"/>
            <a:ext cx="2628900" cy="5811838"/>
          </a:xfrm>
          <a:prstGeom prst="rect">
            <a:avLst/>
          </a:prstGeom>
        </p:spPr>
        <p:txBody>
          <a:bodyPr/>
          <a:lstStyle/>
          <a:p>
            <a:r>
              <a:t>Click to edit Master title style</a:t>
            </a:r>
          </a:p>
        </p:txBody>
      </p:sp>
      <p:sp>
        <p:nvSpPr>
          <p:cNvPr id="124" name="Shape 124"/>
          <p:cNvSpPr>
            <a:spLocks noGrp="1"/>
          </p:cNvSpPr>
          <p:nvPr>
            <p:ph type="body" idx="1"/>
          </p:nvPr>
        </p:nvSpPr>
        <p:spPr>
          <a:xfrm>
            <a:off x="838200" y="365125"/>
            <a:ext cx="7734300" cy="5811838"/>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125" name="Shape 125"/>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Shape 24"/>
          <p:cNvSpPr>
            <a:spLocks noGrp="1"/>
          </p:cNvSpPr>
          <p:nvPr>
            <p:ph type="title"/>
          </p:nvPr>
        </p:nvSpPr>
        <p:spPr>
          <a:prstGeom prst="rect">
            <a:avLst/>
          </a:prstGeom>
        </p:spPr>
        <p:txBody>
          <a:bodyPr/>
          <a:lstStyle/>
          <a:p>
            <a:r>
              <a:t>Click to edit Master title style</a:t>
            </a:r>
          </a:p>
        </p:txBody>
      </p:sp>
      <p:sp>
        <p:nvSpPr>
          <p:cNvPr id="25" name="Shape 25"/>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26" name="Shape 26"/>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3"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34"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35" name="Shape 35"/>
          <p:cNvSpPr>
            <a:spLocks noGrp="1"/>
          </p:cNvSpPr>
          <p:nvPr>
            <p:ph type="title"/>
          </p:nvPr>
        </p:nvSpPr>
        <p:spPr>
          <a:xfrm>
            <a:off x="831850" y="1709738"/>
            <a:ext cx="10515600" cy="2852737"/>
          </a:xfrm>
          <a:prstGeom prst="rect">
            <a:avLst/>
          </a:prstGeom>
        </p:spPr>
        <p:txBody>
          <a:bodyPr anchor="b"/>
          <a:lstStyle>
            <a:lvl1pPr>
              <a:defRPr sz="6000"/>
            </a:lvl1pPr>
          </a:lstStyle>
          <a:p>
            <a:r>
              <a:t>Click to edit Master title style</a:t>
            </a:r>
          </a:p>
        </p:txBody>
      </p:sp>
      <p:sp>
        <p:nvSpPr>
          <p:cNvPr id="36" name="Shape 36"/>
          <p:cNvSpPr>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stStyle>
          <a:p>
            <a:r>
              <a:t>Click to edit Master text styles</a:t>
            </a:r>
          </a:p>
        </p:txBody>
      </p:sp>
      <p:sp>
        <p:nvSpPr>
          <p:cNvPr id="37" name="Shape 37"/>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4"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45"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46" name="Shape 46"/>
          <p:cNvSpPr>
            <a:spLocks noGrp="1"/>
          </p:cNvSpPr>
          <p:nvPr>
            <p:ph type="title"/>
          </p:nvPr>
        </p:nvSpPr>
        <p:spPr>
          <a:prstGeom prst="rect">
            <a:avLst/>
          </a:prstGeom>
        </p:spPr>
        <p:txBody>
          <a:bodyPr/>
          <a:lstStyle/>
          <a:p>
            <a:r>
              <a:t>Click to edit Master title style</a:t>
            </a:r>
          </a:p>
        </p:txBody>
      </p:sp>
      <p:sp>
        <p:nvSpPr>
          <p:cNvPr id="47" name="Shape 47"/>
          <p:cNvSpPr>
            <a:spLocks noGrp="1"/>
          </p:cNvSpPr>
          <p:nvPr>
            <p:ph type="body" sz="half" idx="1"/>
          </p:nvPr>
        </p:nvSpPr>
        <p:spPr>
          <a:xfrm>
            <a:off x="838200" y="1825625"/>
            <a:ext cx="5181600" cy="4351338"/>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48" name="Shape 48"/>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55"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56"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57" name="Shape 57"/>
          <p:cNvSpPr>
            <a:spLocks noGrp="1"/>
          </p:cNvSpPr>
          <p:nvPr>
            <p:ph type="title"/>
          </p:nvPr>
        </p:nvSpPr>
        <p:spPr>
          <a:xfrm>
            <a:off x="839787" y="365125"/>
            <a:ext cx="10515601" cy="1325563"/>
          </a:xfrm>
          <a:prstGeom prst="rect">
            <a:avLst/>
          </a:prstGeom>
        </p:spPr>
        <p:txBody>
          <a:bodyPr/>
          <a:lstStyle/>
          <a:p>
            <a:r>
              <a:t>Click to edit Master title style</a:t>
            </a:r>
          </a:p>
        </p:txBody>
      </p:sp>
      <p:sp>
        <p:nvSpPr>
          <p:cNvPr id="58" name="Shape 58"/>
          <p:cNvSpPr>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stStyle>
          <a:p>
            <a:r>
              <a:t>Click to edit Master text styles</a:t>
            </a:r>
          </a:p>
        </p:txBody>
      </p:sp>
      <p:sp>
        <p:nvSpPr>
          <p:cNvPr id="59" name="Shape 59"/>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60" name="Shape 6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67"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68"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69" name="Shape 69"/>
          <p:cNvSpPr>
            <a:spLocks noGrp="1"/>
          </p:cNvSpPr>
          <p:nvPr>
            <p:ph type="title"/>
          </p:nvPr>
        </p:nvSpPr>
        <p:spPr>
          <a:prstGeom prst="rect">
            <a:avLst/>
          </a:prstGeom>
        </p:spPr>
        <p:txBody>
          <a:bodyPr/>
          <a:lstStyle/>
          <a:p>
            <a:r>
              <a:t>Click to edit Master title style</a:t>
            </a:r>
          </a:p>
        </p:txBody>
      </p:sp>
      <p:sp>
        <p:nvSpPr>
          <p:cNvPr id="70" name="Shape 7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77"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78"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79" name="Shape 79"/>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86"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87"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88" name="Shape 88"/>
          <p:cNvSpPr>
            <a:spLocks noGrp="1"/>
          </p:cNvSpPr>
          <p:nvPr>
            <p:ph type="title"/>
          </p:nvPr>
        </p:nvSpPr>
        <p:spPr>
          <a:xfrm>
            <a:off x="839787" y="457200"/>
            <a:ext cx="3932239" cy="1600200"/>
          </a:xfrm>
          <a:prstGeom prst="rect">
            <a:avLst/>
          </a:prstGeom>
        </p:spPr>
        <p:txBody>
          <a:bodyPr anchor="b"/>
          <a:lstStyle>
            <a:lvl1pPr>
              <a:defRPr sz="3200"/>
            </a:lvl1pPr>
          </a:lstStyle>
          <a:p>
            <a:r>
              <a:t>Click to edit Master title style</a:t>
            </a:r>
          </a:p>
        </p:txBody>
      </p:sp>
      <p:sp>
        <p:nvSpPr>
          <p:cNvPr id="89" name="Shape 89"/>
          <p:cNvSpPr>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Click to edit Master text styles</a:t>
            </a:r>
          </a:p>
          <a:p>
            <a:pPr lvl="1"/>
            <a:r>
              <a:t>Second level</a:t>
            </a:r>
          </a:p>
          <a:p>
            <a:pPr lvl="2"/>
            <a:r>
              <a:t>Third level</a:t>
            </a:r>
          </a:p>
          <a:p>
            <a:pPr lvl="3"/>
            <a:r>
              <a:t>Fourth level</a:t>
            </a:r>
          </a:p>
          <a:p>
            <a:pPr lvl="4"/>
            <a:r>
              <a:t>Fifth level</a:t>
            </a:r>
          </a:p>
        </p:txBody>
      </p:sp>
      <p:sp>
        <p:nvSpPr>
          <p:cNvPr id="90" name="Shape 90"/>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91" name="Shape 91"/>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98"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99"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00" name="Shape 100"/>
          <p:cNvSpPr>
            <a:spLocks noGrp="1"/>
          </p:cNvSpPr>
          <p:nvPr>
            <p:ph type="title"/>
          </p:nvPr>
        </p:nvSpPr>
        <p:spPr>
          <a:xfrm>
            <a:off x="839787" y="457200"/>
            <a:ext cx="3932239" cy="1600200"/>
          </a:xfrm>
          <a:prstGeom prst="rect">
            <a:avLst/>
          </a:prstGeom>
        </p:spPr>
        <p:txBody>
          <a:bodyPr anchor="b"/>
          <a:lstStyle>
            <a:lvl1pPr>
              <a:defRPr sz="3200"/>
            </a:lvl1pPr>
          </a:lstStyle>
          <a:p>
            <a:r>
              <a:t>Click to edit Master title style</a:t>
            </a:r>
          </a:p>
        </p:txBody>
      </p:sp>
      <p:sp>
        <p:nvSpPr>
          <p:cNvPr id="101" name="Shape 101"/>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02" name="Shape 102"/>
          <p:cNvSpPr>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stStyle>
          <a:p>
            <a:r>
              <a:t>Click to edit Master text styles</a:t>
            </a:r>
          </a:p>
        </p:txBody>
      </p:sp>
      <p:sp>
        <p:nvSpPr>
          <p:cNvPr id="103" name="Shape 103"/>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jpg"/>
          <p:cNvPicPr>
            <a:picLocks noChangeAspect="1"/>
          </p:cNvPicPr>
          <p:nvPr/>
        </p:nvPicPr>
        <p:blipFill>
          <a:blip r:embed="rId13" cstate="print">
            <a:extLst/>
          </a:blip>
          <a:srcRect l="79143" t="2714" r="2320" b="88143"/>
          <a:stretch>
            <a:fillRect/>
          </a:stretch>
        </p:blipFill>
        <p:spPr>
          <a:xfrm>
            <a:off x="9931399" y="-1"/>
            <a:ext cx="2197102" cy="812802"/>
          </a:xfrm>
          <a:prstGeom prst="rect">
            <a:avLst/>
          </a:prstGeom>
          <a:ln w="12700">
            <a:miter lim="400000"/>
          </a:ln>
        </p:spPr>
      </p:pic>
      <p:pic>
        <p:nvPicPr>
          <p:cNvPr id="3" name="image1.jpg"/>
          <p:cNvPicPr>
            <a:picLocks noChangeAspect="1"/>
          </p:cNvPicPr>
          <p:nvPr/>
        </p:nvPicPr>
        <p:blipFill>
          <a:blip r:embed="rId13" cstate="print">
            <a:extLst/>
          </a:blip>
          <a:srcRect t="97714"/>
          <a:stretch>
            <a:fillRect/>
          </a:stretch>
        </p:blipFill>
        <p:spPr>
          <a:xfrm>
            <a:off x="0" y="6636022"/>
            <a:ext cx="12192000" cy="209007"/>
          </a:xfrm>
          <a:prstGeom prst="rect">
            <a:avLst/>
          </a:prstGeom>
          <a:ln w="12700">
            <a:miter lim="400000"/>
          </a:ln>
        </p:spPr>
      </p:pic>
      <p:sp>
        <p:nvSpPr>
          <p:cNvPr id="4" name="Shape 4"/>
          <p:cNvSpPr>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Click to edit Master title style</a:t>
            </a:r>
          </a:p>
        </p:txBody>
      </p:sp>
      <p:sp>
        <p:nvSpPr>
          <p:cNvPr id="5" name="Shape 5"/>
          <p:cNvSpPr>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Click to edit Master text styles</a:t>
            </a:r>
          </a:p>
          <a:p>
            <a:pPr lvl="1"/>
            <a:r>
              <a:t>Second level</a:t>
            </a:r>
          </a:p>
          <a:p>
            <a:pPr lvl="2"/>
            <a:r>
              <a:t>Third level</a:t>
            </a:r>
          </a:p>
          <a:p>
            <a:pPr lvl="3"/>
            <a:r>
              <a:t>Fourth level</a:t>
            </a:r>
          </a:p>
          <a:p>
            <a:pPr lvl="4"/>
            <a:r>
              <a:t>Fifth level</a:t>
            </a:r>
          </a:p>
        </p:txBody>
      </p:sp>
      <p:sp>
        <p:nvSpPr>
          <p:cNvPr id="6" name="Shape 6"/>
          <p:cNvSpPr>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ctrTitle"/>
          </p:nvPr>
        </p:nvSpPr>
        <p:spPr>
          <a:prstGeom prst="rect">
            <a:avLst/>
          </a:prstGeom>
        </p:spPr>
        <p:txBody>
          <a:bodyPr/>
          <a:lstStyle/>
          <a:p>
            <a:r>
              <a:rPr b="1" dirty="0"/>
              <a:t>Python</a:t>
            </a:r>
          </a:p>
        </p:txBody>
      </p:sp>
      <p:sp>
        <p:nvSpPr>
          <p:cNvPr id="135" name="Shape 135"/>
          <p:cNvSpPr>
            <a:spLocks noGrp="1"/>
          </p:cNvSpPr>
          <p:nvPr>
            <p:ph type="subTitle" sz="quarter" idx="1"/>
          </p:nvPr>
        </p:nvSpPr>
        <p:spPr>
          <a:xfrm>
            <a:off x="1524000" y="3602037"/>
            <a:ext cx="9144000" cy="1655762"/>
          </a:xfrm>
          <a:prstGeom prst="rect">
            <a:avLst/>
          </a:prstGeom>
        </p:spPr>
        <p:txBody>
          <a:bodyPr>
            <a:normAutofit/>
          </a:bodyPr>
          <a:lstStyle/>
          <a:p>
            <a:r>
              <a:rPr lang="en-US" sz="5400" dirty="0" smtClean="0"/>
              <a:t>Files and Lambda/Map/Zip/Filter</a:t>
            </a:r>
            <a:endParaRPr sz="54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zip</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pPr>
            <a:r>
              <a:rPr lang="en-US" dirty="0" smtClean="0"/>
              <a:t>Iterates over multiple </a:t>
            </a:r>
            <a:r>
              <a:rPr lang="en-US" dirty="0" err="1" smtClean="0"/>
              <a:t>iterables</a:t>
            </a:r>
            <a:r>
              <a:rPr lang="en-US" dirty="0" smtClean="0"/>
              <a:t> in parallel</a:t>
            </a:r>
          </a:p>
          <a:p>
            <a:pPr marL="0" indent="0">
              <a:buSzTx/>
            </a:pPr>
            <a:r>
              <a:rPr lang="en-US" dirty="0" smtClean="0"/>
              <a:t>Returns </a:t>
            </a:r>
            <a:r>
              <a:rPr lang="en-US" dirty="0" err="1" smtClean="0"/>
              <a:t>tuples</a:t>
            </a:r>
            <a:r>
              <a:rPr lang="en-US" dirty="0" smtClean="0"/>
              <a:t> containing </a:t>
            </a:r>
            <a:r>
              <a:rPr lang="en-US" dirty="0" err="1" smtClean="0"/>
              <a:t>ith</a:t>
            </a:r>
            <a:r>
              <a:rPr lang="en-US" dirty="0" smtClean="0"/>
              <a:t> element of each </a:t>
            </a:r>
            <a:r>
              <a:rPr lang="en-US" dirty="0" err="1" smtClean="0"/>
              <a:t>iterable</a:t>
            </a:r>
            <a:endParaRPr lang="en-US" dirty="0" smtClean="0"/>
          </a:p>
          <a:p>
            <a:pPr marL="0" indent="0">
              <a:buSzTx/>
            </a:pPr>
            <a:r>
              <a:rPr lang="en-US" dirty="0" smtClean="0"/>
              <a:t>Returned </a:t>
            </a:r>
            <a:r>
              <a:rPr lang="en-US" dirty="0" err="1" smtClean="0"/>
              <a:t>tuple</a:t>
            </a:r>
            <a:r>
              <a:rPr lang="en-US" dirty="0" smtClean="0"/>
              <a:t> elements are in order of the </a:t>
            </a:r>
            <a:r>
              <a:rPr lang="en-US" dirty="0" err="1" smtClean="0"/>
              <a:t>iterables</a:t>
            </a:r>
            <a:endParaRPr lang="en-US"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zip</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None/>
            </a:pPr>
            <a:r>
              <a:rPr lang="en-US" dirty="0" smtClean="0"/>
              <a:t>L1=[1,2,3]</a:t>
            </a:r>
          </a:p>
          <a:p>
            <a:pPr marL="0" indent="0">
              <a:buSzTx/>
              <a:buNone/>
            </a:pPr>
            <a:r>
              <a:rPr lang="en-US" dirty="0" smtClean="0"/>
              <a:t>L2=[5,6,7]</a:t>
            </a:r>
          </a:p>
          <a:p>
            <a:pPr marL="0" indent="0">
              <a:buSzTx/>
              <a:buNone/>
            </a:pPr>
            <a:r>
              <a:rPr lang="en-US" dirty="0" smtClean="0"/>
              <a:t>for x in zip( L1, L2 ):</a:t>
            </a:r>
          </a:p>
          <a:p>
            <a:pPr marL="0" indent="0">
              <a:buSzTx/>
              <a:buNone/>
            </a:pPr>
            <a:r>
              <a:rPr lang="en-US" dirty="0" smtClean="0"/>
              <a:t>    print(x)</a:t>
            </a:r>
          </a:p>
          <a:p>
            <a:pPr marL="0" indent="0">
              <a:buSzTx/>
              <a:buNone/>
            </a:pPr>
            <a:r>
              <a:rPr lang="en-US" dirty="0" smtClean="0"/>
              <a:t># displays (1,5)  (2,6)  (3,7) each </a:t>
            </a:r>
            <a:r>
              <a:rPr lang="en-US" dirty="0" err="1" smtClean="0"/>
              <a:t>tuple</a:t>
            </a:r>
            <a:r>
              <a:rPr lang="en-US" dirty="0" smtClean="0"/>
              <a:t> on separate line</a:t>
            </a:r>
          </a:p>
          <a:p>
            <a:pPr marL="0" indent="0">
              <a:buSzTx/>
              <a:buNone/>
            </a:pPr>
            <a:endParaRPr lang="en-US"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zip</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pPr>
            <a:r>
              <a:rPr lang="en-US" dirty="0" smtClean="0"/>
              <a:t>zip returns an </a:t>
            </a:r>
            <a:r>
              <a:rPr lang="en-US" dirty="0" err="1" smtClean="0"/>
              <a:t>iterable</a:t>
            </a:r>
            <a:endParaRPr lang="en-US" dirty="0" smtClean="0"/>
          </a:p>
          <a:p>
            <a:pPr marL="0" indent="0">
              <a:buSzTx/>
            </a:pPr>
            <a:r>
              <a:rPr lang="en-US" dirty="0" smtClean="0"/>
              <a:t>Returned list contains </a:t>
            </a:r>
            <a:r>
              <a:rPr lang="en-US" dirty="0" err="1" smtClean="0"/>
              <a:t>tuples</a:t>
            </a:r>
            <a:endParaRPr lang="en-US" dirty="0" smtClean="0"/>
          </a:p>
          <a:p>
            <a:pPr marL="0" indent="0">
              <a:buSzTx/>
            </a:pPr>
            <a:r>
              <a:rPr lang="en-US" dirty="0" err="1" smtClean="0"/>
              <a:t>Tuple</a:t>
            </a:r>
            <a:r>
              <a:rPr lang="en-US" dirty="0" smtClean="0"/>
              <a:t> elements are in order of the input </a:t>
            </a:r>
            <a:r>
              <a:rPr lang="en-US" dirty="0" err="1" smtClean="0"/>
              <a:t>iterables</a:t>
            </a:r>
            <a:endParaRPr lang="en-US" dirty="0" smtClean="0"/>
          </a:p>
          <a:p>
            <a:pPr marL="0" indent="0">
              <a:buSzTx/>
            </a:pPr>
            <a:r>
              <a:rPr lang="en-US" dirty="0" smtClean="0"/>
              <a:t>Length of each </a:t>
            </a:r>
            <a:r>
              <a:rPr lang="en-US" dirty="0" err="1" smtClean="0"/>
              <a:t>tuple</a:t>
            </a:r>
            <a:r>
              <a:rPr lang="en-US" dirty="0" smtClean="0"/>
              <a:t> is equal to the number of input </a:t>
            </a:r>
            <a:r>
              <a:rPr lang="en-US" dirty="0" err="1" smtClean="0"/>
              <a:t>iterables</a:t>
            </a:r>
            <a:endParaRPr lang="en-US" dirty="0" smtClean="0"/>
          </a:p>
          <a:p>
            <a:pPr marL="0" indent="0">
              <a:buSzTx/>
            </a:pPr>
            <a:r>
              <a:rPr lang="en-US" dirty="0" smtClean="0"/>
              <a:t>Returned </a:t>
            </a:r>
            <a:r>
              <a:rPr lang="en-US" dirty="0" err="1" smtClean="0"/>
              <a:t>iterable</a:t>
            </a:r>
            <a:r>
              <a:rPr lang="en-US" dirty="0" smtClean="0"/>
              <a:t> is of length of the </a:t>
            </a:r>
            <a:r>
              <a:rPr lang="en-US" b="1" dirty="0" smtClean="0"/>
              <a:t>shortest</a:t>
            </a:r>
            <a:r>
              <a:rPr lang="en-US" dirty="0" smtClean="0"/>
              <a:t> input </a:t>
            </a:r>
            <a:r>
              <a:rPr lang="en-US" dirty="0" err="1" smtClean="0"/>
              <a:t>iterables</a:t>
            </a:r>
            <a:endParaRPr lang="en-US" dirty="0" smtClean="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zip</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None/>
            </a:pPr>
            <a:r>
              <a:rPr lang="en-US" dirty="0" smtClean="0"/>
              <a:t>Use of zip in comprehension:</a:t>
            </a:r>
          </a:p>
          <a:p>
            <a:pPr marL="0" indent="0">
              <a:buSzTx/>
              <a:buNone/>
            </a:pPr>
            <a:endParaRPr lang="en-US" dirty="0" smtClean="0"/>
          </a:p>
          <a:p>
            <a:pPr marL="0" indent="0">
              <a:buSzTx/>
              <a:buNone/>
            </a:pPr>
            <a:r>
              <a:rPr lang="en-US" dirty="0" err="1" smtClean="0"/>
              <a:t>nList</a:t>
            </a:r>
            <a:r>
              <a:rPr lang="en-US" dirty="0" smtClean="0"/>
              <a:t>=[“</a:t>
            </a:r>
            <a:r>
              <a:rPr lang="en-US" dirty="0" err="1" smtClean="0"/>
              <a:t>Anurag”,”Deepti”,”Jack”,”Hina</a:t>
            </a:r>
            <a:r>
              <a:rPr lang="en-US" dirty="0" smtClean="0"/>
              <a:t>”]</a:t>
            </a:r>
          </a:p>
          <a:p>
            <a:pPr marL="0" indent="0">
              <a:buSzTx/>
              <a:buNone/>
            </a:pPr>
            <a:r>
              <a:rPr lang="en-US" dirty="0" err="1" smtClean="0"/>
              <a:t>mList</a:t>
            </a:r>
            <a:r>
              <a:rPr lang="en-US" dirty="0" smtClean="0"/>
              <a:t>=[ 56, 78, 63, 82]</a:t>
            </a:r>
          </a:p>
          <a:p>
            <a:pPr marL="0" indent="0">
              <a:buSzTx/>
              <a:buNone/>
            </a:pPr>
            <a:r>
              <a:rPr lang="en-US" dirty="0" smtClean="0"/>
              <a:t>D={ </a:t>
            </a:r>
            <a:r>
              <a:rPr lang="en-US" dirty="0" err="1" smtClean="0"/>
              <a:t>name:mark</a:t>
            </a:r>
            <a:r>
              <a:rPr lang="en-US" dirty="0" smtClean="0"/>
              <a:t> for </a:t>
            </a:r>
            <a:r>
              <a:rPr lang="en-US" dirty="0" err="1" smtClean="0"/>
              <a:t>name,mark</a:t>
            </a:r>
            <a:r>
              <a:rPr lang="en-US" dirty="0" smtClean="0"/>
              <a:t> in zip( </a:t>
            </a:r>
            <a:r>
              <a:rPr lang="en-US" dirty="0" err="1" smtClean="0"/>
              <a:t>nList</a:t>
            </a:r>
            <a:r>
              <a:rPr lang="en-US" dirty="0" smtClean="0"/>
              <a:t>, </a:t>
            </a:r>
            <a:r>
              <a:rPr lang="en-US" dirty="0" err="1" smtClean="0"/>
              <a:t>mList</a:t>
            </a:r>
            <a:r>
              <a:rPr lang="en-US" dirty="0" smtClean="0"/>
              <a:t> ) }</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map()</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pPr>
            <a:r>
              <a:rPr lang="en-US" dirty="0" smtClean="0"/>
              <a:t>Applies a function to every element of input </a:t>
            </a:r>
            <a:r>
              <a:rPr lang="en-US" dirty="0" err="1" smtClean="0"/>
              <a:t>Iterable</a:t>
            </a:r>
            <a:r>
              <a:rPr lang="en-US" dirty="0" smtClean="0"/>
              <a:t>(s)</a:t>
            </a:r>
          </a:p>
          <a:p>
            <a:pPr marL="0" indent="0">
              <a:buSzTx/>
            </a:pPr>
            <a:endParaRPr lang="en-US" dirty="0" smtClean="0"/>
          </a:p>
          <a:p>
            <a:pPr marL="0" indent="0">
              <a:buSzTx/>
            </a:pPr>
            <a:r>
              <a:rPr lang="en-US" dirty="0" smtClean="0"/>
              <a:t>Results an </a:t>
            </a:r>
            <a:r>
              <a:rPr lang="en-US" dirty="0" err="1" smtClean="0"/>
              <a:t>iterable</a:t>
            </a:r>
            <a:r>
              <a:rPr lang="en-US" dirty="0" smtClean="0"/>
              <a:t> </a:t>
            </a:r>
          </a:p>
          <a:p>
            <a:pPr marL="0" indent="0">
              <a:buSzTx/>
            </a:pPr>
            <a:endParaRPr lang="en-US" dirty="0" smtClean="0"/>
          </a:p>
          <a:p>
            <a:pPr marL="0" indent="0">
              <a:buSzTx/>
            </a:pPr>
            <a:r>
              <a:rPr lang="en-US" dirty="0" smtClean="0"/>
              <a:t>Function should take same number of arguments as the number of input </a:t>
            </a:r>
            <a:r>
              <a:rPr lang="en-US" dirty="0" err="1" smtClean="0"/>
              <a:t>iterable</a:t>
            </a:r>
            <a:r>
              <a:rPr lang="en-US" dirty="0" smtClean="0"/>
              <a:t>(s)</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map()</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None/>
            </a:pPr>
            <a:r>
              <a:rPr lang="en-US" dirty="0" smtClean="0"/>
              <a:t>def sum(</a:t>
            </a:r>
            <a:r>
              <a:rPr lang="en-US" dirty="0" err="1" smtClean="0"/>
              <a:t>a,b</a:t>
            </a:r>
            <a:r>
              <a:rPr lang="en-US" dirty="0" smtClean="0"/>
              <a:t>):</a:t>
            </a:r>
          </a:p>
          <a:p>
            <a:pPr marL="0" indent="0">
              <a:buSzTx/>
              <a:buNone/>
            </a:pPr>
            <a:r>
              <a:rPr lang="en-US" dirty="0" smtClean="0"/>
              <a:t>     return </a:t>
            </a:r>
            <a:r>
              <a:rPr lang="en-US" dirty="0" err="1" smtClean="0"/>
              <a:t>a+b</a:t>
            </a:r>
            <a:r>
              <a:rPr lang="en-US" dirty="0" smtClean="0"/>
              <a:t/>
            </a:r>
            <a:br>
              <a:rPr lang="en-US" dirty="0" smtClean="0"/>
            </a:br>
            <a:endParaRPr lang="en-US" dirty="0" smtClean="0"/>
          </a:p>
          <a:p>
            <a:pPr marL="0" indent="0">
              <a:buSzTx/>
              <a:buNone/>
            </a:pPr>
            <a:r>
              <a:rPr lang="en-US" dirty="0" smtClean="0"/>
              <a:t>L1=[1,2,3]</a:t>
            </a:r>
          </a:p>
          <a:p>
            <a:pPr marL="0" indent="0">
              <a:buSzTx/>
              <a:buNone/>
            </a:pPr>
            <a:r>
              <a:rPr lang="en-US" dirty="0" smtClean="0"/>
              <a:t>L2=[5,6,7]  </a:t>
            </a:r>
          </a:p>
          <a:p>
            <a:pPr marL="0" indent="0">
              <a:buSzTx/>
              <a:buNone/>
            </a:pPr>
            <a:r>
              <a:rPr lang="en-US" dirty="0" smtClean="0"/>
              <a:t>L=[ x for x in map( sum, L1, L2 ) ]</a:t>
            </a:r>
          </a:p>
          <a:p>
            <a:pPr marL="0" indent="0">
              <a:buSzTx/>
              <a:buNone/>
            </a:pPr>
            <a:r>
              <a:rPr lang="en-US" dirty="0" smtClean="0"/>
              <a:t>print(L)</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map()</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pPr>
            <a:r>
              <a:rPr lang="en-US" dirty="0" smtClean="0"/>
              <a:t>map runs for the longest </a:t>
            </a:r>
            <a:r>
              <a:rPr lang="en-US" dirty="0" err="1" smtClean="0"/>
              <a:t>iterable</a:t>
            </a:r>
            <a:endParaRPr lang="en-US" dirty="0" smtClean="0"/>
          </a:p>
          <a:p>
            <a:pPr marL="0" indent="0">
              <a:buSzTx/>
            </a:pPr>
            <a:r>
              <a:rPr lang="en-US" dirty="0" smtClean="0"/>
              <a:t>If any </a:t>
            </a:r>
            <a:r>
              <a:rPr lang="en-US" dirty="0" err="1" smtClean="0"/>
              <a:t>iterable</a:t>
            </a:r>
            <a:r>
              <a:rPr lang="en-US" dirty="0" smtClean="0"/>
              <a:t> finishes earlier, None is used as the value</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filter ( )</a:t>
            </a:r>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pPr>
            <a:r>
              <a:rPr lang="en-US" dirty="0" smtClean="0"/>
              <a:t>Returns an </a:t>
            </a:r>
            <a:r>
              <a:rPr lang="en-US" dirty="0" err="1" smtClean="0"/>
              <a:t>iterable</a:t>
            </a:r>
            <a:endParaRPr lang="en-US" dirty="0" smtClean="0"/>
          </a:p>
          <a:p>
            <a:pPr marL="0" indent="0">
              <a:buSzTx/>
            </a:pPr>
            <a:r>
              <a:rPr lang="en-US" dirty="0" smtClean="0"/>
              <a:t>Takes an expression returning True or False</a:t>
            </a:r>
          </a:p>
          <a:p>
            <a:pPr marL="0" indent="0">
              <a:buSzTx/>
            </a:pPr>
            <a:r>
              <a:rPr lang="en-US" dirty="0" smtClean="0"/>
              <a:t>Applies this expression to input </a:t>
            </a:r>
            <a:r>
              <a:rPr lang="en-US" dirty="0" err="1" smtClean="0"/>
              <a:t>iterable</a:t>
            </a:r>
            <a:endParaRPr lang="en-US" dirty="0" smtClean="0"/>
          </a:p>
          <a:p>
            <a:pPr marL="0" indent="0">
              <a:buSzTx/>
            </a:pPr>
            <a:r>
              <a:rPr lang="en-US" dirty="0" smtClean="0"/>
              <a:t>Selects elements that return True with the expression</a:t>
            </a:r>
          </a:p>
          <a:p>
            <a:pPr marL="0" indent="0">
              <a:buSzTx/>
              <a:buNone/>
            </a:pPr>
            <a:endParaRPr lang="en-US" dirty="0" smtClean="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filter ( )</a:t>
            </a:r>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None/>
            </a:pPr>
            <a:r>
              <a:rPr lang="en-US" dirty="0" smtClean="0"/>
              <a:t>def even(a):</a:t>
            </a:r>
          </a:p>
          <a:p>
            <a:pPr marL="0" indent="0">
              <a:buSzTx/>
              <a:buNone/>
            </a:pPr>
            <a:r>
              <a:rPr lang="en-US" dirty="0" smtClean="0"/>
              <a:t>    if a%2==0: return True</a:t>
            </a:r>
          </a:p>
          <a:p>
            <a:pPr marL="0" indent="0">
              <a:buSzTx/>
              <a:buNone/>
            </a:pPr>
            <a:r>
              <a:rPr lang="en-US" dirty="0" smtClean="0"/>
              <a:t>    else: return False</a:t>
            </a:r>
            <a:br>
              <a:rPr lang="en-US" dirty="0" smtClean="0"/>
            </a:br>
            <a:endParaRPr lang="en-US" dirty="0" smtClean="0"/>
          </a:p>
          <a:p>
            <a:pPr marL="0" indent="0">
              <a:buSzTx/>
              <a:buNone/>
            </a:pPr>
            <a:r>
              <a:rPr lang="en-US" dirty="0" smtClean="0"/>
              <a:t>L1=[1,2,3,8,6,11,7]</a:t>
            </a:r>
          </a:p>
          <a:p>
            <a:pPr marL="0" indent="0">
              <a:buSzTx/>
              <a:buNone/>
            </a:pPr>
            <a:r>
              <a:rPr lang="en-US" dirty="0" smtClean="0"/>
              <a:t>L=[ x for x in filter( even, L1) ]     # even is the function name</a:t>
            </a:r>
          </a:p>
          <a:p>
            <a:pPr marL="0" indent="0">
              <a:buSzTx/>
              <a:buNone/>
            </a:pPr>
            <a:r>
              <a:rPr lang="en-US" dirty="0" smtClean="0"/>
              <a:t>print( L )    # selects even values from a list</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lambda ( )</a:t>
            </a:r>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pPr>
            <a:r>
              <a:rPr lang="en-US" dirty="0" smtClean="0"/>
              <a:t>Similar to inline functions of C</a:t>
            </a:r>
          </a:p>
          <a:p>
            <a:pPr marL="0" indent="0">
              <a:buSzTx/>
            </a:pPr>
            <a:r>
              <a:rPr lang="en-US" dirty="0" smtClean="0"/>
              <a:t>Also called anonymous functions in python</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b="1" dirty="0"/>
              <a:t>Objectives</a:t>
            </a:r>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FontTx/>
              <a:buNone/>
            </a:pPr>
            <a:r>
              <a:rPr dirty="0"/>
              <a:t>By the end of this course, you should be </a:t>
            </a:r>
            <a:r>
              <a:rPr/>
              <a:t>able </a:t>
            </a:r>
            <a:r>
              <a:rPr smtClean="0"/>
              <a:t>to</a:t>
            </a:r>
            <a:r>
              <a:rPr lang="en-US" dirty="0" smtClean="0"/>
              <a:t> understand</a:t>
            </a:r>
            <a:r>
              <a:rPr smtClean="0"/>
              <a:t>:</a:t>
            </a:r>
            <a:endParaRPr dirty="0"/>
          </a:p>
          <a:p>
            <a:r>
              <a:rPr lang="en-US" dirty="0" smtClean="0"/>
              <a:t>File operations</a:t>
            </a:r>
          </a:p>
          <a:p>
            <a:r>
              <a:rPr lang="en-US" dirty="0" smtClean="0"/>
              <a:t>Comprehension tools like : zip, map, filter and lambda</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lambda ( )</a:t>
            </a:r>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None/>
            </a:pPr>
            <a:r>
              <a:rPr lang="en-US" dirty="0" smtClean="0"/>
              <a:t>lambda  x : x * 5</a:t>
            </a:r>
          </a:p>
          <a:p>
            <a:pPr marL="0" indent="0">
              <a:buSzTx/>
              <a:buNone/>
            </a:pPr>
            <a:r>
              <a:rPr lang="en-US" dirty="0" smtClean="0"/>
              <a:t>This expression takes one argument x</a:t>
            </a:r>
          </a:p>
          <a:p>
            <a:pPr marL="0" indent="0">
              <a:buSzTx/>
              <a:buNone/>
            </a:pPr>
            <a:r>
              <a:rPr lang="en-US" dirty="0" smtClean="0"/>
              <a:t>Result of the expression is x * 5</a:t>
            </a:r>
          </a:p>
          <a:p>
            <a:pPr marL="0" indent="0">
              <a:buSzTx/>
              <a:buNone/>
            </a:pPr>
            <a:r>
              <a:rPr lang="en-US" dirty="0" smtClean="0"/>
              <a:t>So if we call this expression as follows:</a:t>
            </a:r>
          </a:p>
          <a:p>
            <a:pPr marL="0" indent="0">
              <a:buSzTx/>
              <a:buNone/>
            </a:pPr>
            <a:r>
              <a:rPr lang="en-US" dirty="0" smtClean="0"/>
              <a:t>( lambda x : x * 5 ) ( 7 ) </a:t>
            </a:r>
          </a:p>
          <a:p>
            <a:pPr marL="0" indent="0">
              <a:buSzTx/>
              <a:buNone/>
            </a:pPr>
            <a:r>
              <a:rPr lang="en-US" dirty="0" smtClean="0"/>
              <a:t>This would result in 35</a:t>
            </a:r>
          </a:p>
          <a:p>
            <a:pPr marL="0" indent="0">
              <a:buSzTx/>
              <a:buNone/>
            </a:pPr>
            <a:endParaRPr lang="en-US" dirty="0" smtClean="0"/>
          </a:p>
          <a:p>
            <a:pPr marL="0" indent="0">
              <a:buSzTx/>
              <a:buNone/>
            </a:pPr>
            <a:r>
              <a:rPr lang="en-US" dirty="0" smtClean="0"/>
              <a:t>So the lambda expression is exhibiting properties of a function</a:t>
            </a:r>
          </a:p>
          <a:p>
            <a:pPr marL="0" indent="0">
              <a:buSzTx/>
              <a:buNone/>
            </a:pPr>
            <a:endParaRPr lang="en-US" dirty="0" smtClean="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lambda ( )</a:t>
            </a:r>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None/>
            </a:pPr>
            <a:r>
              <a:rPr lang="en-US" dirty="0" smtClean="0"/>
              <a:t>square=lambda x : x * x</a:t>
            </a:r>
          </a:p>
          <a:p>
            <a:pPr marL="0" indent="0">
              <a:buSzTx/>
              <a:buNone/>
            </a:pPr>
            <a:r>
              <a:rPr lang="en-US" dirty="0" smtClean="0"/>
              <a:t>cube=lambda x : x * x * x</a:t>
            </a:r>
          </a:p>
          <a:p>
            <a:pPr marL="0" indent="0">
              <a:buSzTx/>
              <a:buNone/>
            </a:pPr>
            <a:endParaRPr lang="en-US" dirty="0" smtClean="0"/>
          </a:p>
          <a:p>
            <a:pPr marL="0" indent="0">
              <a:buSzTx/>
              <a:buNone/>
            </a:pPr>
            <a:r>
              <a:rPr lang="en-US" dirty="0" smtClean="0"/>
              <a:t>print( square(5) )     # prints 25</a:t>
            </a:r>
          </a:p>
          <a:p>
            <a:pPr marL="0" indent="0">
              <a:buSzTx/>
              <a:buNone/>
            </a:pPr>
            <a:r>
              <a:rPr lang="en-US" dirty="0" smtClean="0"/>
              <a:t>print( cube(3) )        # prints 27</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lambda ( )</a:t>
            </a:r>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None/>
            </a:pPr>
            <a:r>
              <a:rPr lang="en-US" dirty="0" smtClean="0"/>
              <a:t>Lambda finds a lot of use in map/filter applications</a:t>
            </a:r>
          </a:p>
          <a:p>
            <a:pPr marL="0" indent="0">
              <a:buSzTx/>
              <a:buNone/>
            </a:pPr>
            <a:endParaRPr lang="en-US" dirty="0" smtClean="0"/>
          </a:p>
          <a:p>
            <a:pPr marL="0" indent="0">
              <a:buSzTx/>
              <a:buNone/>
            </a:pPr>
            <a:r>
              <a:rPr lang="en-US" dirty="0" smtClean="0"/>
              <a:t>For instance we wanted to create a list by comprehension, that contains the sum of corresponding elements of two lists</a:t>
            </a:r>
          </a:p>
          <a:p>
            <a:pPr marL="0" indent="0">
              <a:buSzTx/>
              <a:buNone/>
            </a:pPr>
            <a:endParaRPr lang="en-US" dirty="0" smtClean="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lambda ( )</a:t>
            </a:r>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None/>
            </a:pPr>
            <a:r>
              <a:rPr lang="en-US" dirty="0" smtClean="0"/>
              <a:t>def sum(</a:t>
            </a:r>
            <a:r>
              <a:rPr lang="en-US" dirty="0" err="1" smtClean="0"/>
              <a:t>a,b</a:t>
            </a:r>
            <a:r>
              <a:rPr lang="en-US" dirty="0" smtClean="0"/>
              <a:t>):</a:t>
            </a:r>
          </a:p>
          <a:p>
            <a:pPr marL="0" indent="0">
              <a:buSzTx/>
              <a:buNone/>
            </a:pPr>
            <a:r>
              <a:rPr lang="en-US" dirty="0" smtClean="0"/>
              <a:t>     return </a:t>
            </a:r>
            <a:r>
              <a:rPr lang="en-US" dirty="0" err="1" smtClean="0"/>
              <a:t>a+b</a:t>
            </a:r>
            <a:endParaRPr lang="en-US" dirty="0" smtClean="0"/>
          </a:p>
          <a:p>
            <a:pPr marL="0" indent="0">
              <a:buSzTx/>
              <a:buNone/>
            </a:pPr>
            <a:endParaRPr lang="en-US" dirty="0" smtClean="0"/>
          </a:p>
          <a:p>
            <a:pPr marL="0" indent="0">
              <a:buSzTx/>
              <a:buNone/>
            </a:pPr>
            <a:r>
              <a:rPr lang="en-US" dirty="0" smtClean="0"/>
              <a:t>L1=[1,2,3]</a:t>
            </a:r>
          </a:p>
          <a:p>
            <a:pPr marL="0" indent="0">
              <a:buSzTx/>
              <a:buNone/>
            </a:pPr>
            <a:r>
              <a:rPr lang="en-US" dirty="0" smtClean="0"/>
              <a:t>L2=[5,6,7]  </a:t>
            </a:r>
          </a:p>
          <a:p>
            <a:pPr marL="0" indent="0">
              <a:buSzTx/>
              <a:buNone/>
            </a:pPr>
            <a:r>
              <a:rPr lang="en-US" dirty="0" smtClean="0"/>
              <a:t>L=[x for x in map( sum, L1,L2) ]</a:t>
            </a:r>
          </a:p>
          <a:p>
            <a:pPr marL="0" indent="0">
              <a:buSzTx/>
              <a:buNone/>
            </a:pPr>
            <a:r>
              <a:rPr lang="en-US" dirty="0" smtClean="0"/>
              <a:t>print(L)</a:t>
            </a:r>
          </a:p>
          <a:p>
            <a:pPr marL="0" indent="0">
              <a:buSzTx/>
              <a:buNone/>
            </a:pPr>
            <a:endParaRPr lang="en-US" dirty="0" smtClean="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lambda ( )</a:t>
            </a:r>
          </a:p>
        </p:txBody>
      </p:sp>
      <p:sp>
        <p:nvSpPr>
          <p:cNvPr id="138" name="Shape 138"/>
          <p:cNvSpPr>
            <a:spLocks noGrp="1"/>
          </p:cNvSpPr>
          <p:nvPr>
            <p:ph type="body" idx="1"/>
          </p:nvPr>
        </p:nvSpPr>
        <p:spPr>
          <a:xfrm>
            <a:off x="838200" y="1825625"/>
            <a:ext cx="10515600" cy="4351338"/>
          </a:xfrm>
          <a:prstGeom prst="rect">
            <a:avLst/>
          </a:prstGeom>
        </p:spPr>
        <p:txBody>
          <a:bodyPr>
            <a:normAutofit lnSpcReduction="10000"/>
          </a:bodyPr>
          <a:lstStyle/>
          <a:p>
            <a:pPr marL="0" indent="0">
              <a:buSzTx/>
              <a:buNone/>
            </a:pPr>
            <a:r>
              <a:rPr lang="en-US" dirty="0" smtClean="0"/>
              <a:t>We could compact our code by replacing the map function with a lambda, thus eliminating the need of the sum function</a:t>
            </a:r>
          </a:p>
          <a:p>
            <a:pPr marL="0" indent="0">
              <a:buSzTx/>
              <a:buNone/>
            </a:pPr>
            <a:endParaRPr lang="en-US" dirty="0" smtClean="0"/>
          </a:p>
          <a:p>
            <a:pPr marL="0" indent="0">
              <a:buSzTx/>
              <a:buNone/>
            </a:pPr>
            <a:r>
              <a:rPr lang="en-US" dirty="0" smtClean="0"/>
              <a:t>L1=[1,2,3]</a:t>
            </a:r>
          </a:p>
          <a:p>
            <a:pPr marL="0" indent="0">
              <a:buSzTx/>
              <a:buNone/>
            </a:pPr>
            <a:r>
              <a:rPr lang="en-US" dirty="0" smtClean="0"/>
              <a:t>L2=[5,6,7]  </a:t>
            </a:r>
          </a:p>
          <a:p>
            <a:pPr marL="0" indent="0">
              <a:buSzTx/>
              <a:buNone/>
            </a:pPr>
            <a:r>
              <a:rPr lang="en-US" dirty="0" smtClean="0"/>
              <a:t>L=[ x for x in map( lambda </a:t>
            </a:r>
            <a:r>
              <a:rPr lang="en-US" dirty="0" err="1" smtClean="0"/>
              <a:t>a,b</a:t>
            </a:r>
            <a:r>
              <a:rPr lang="en-US" dirty="0" smtClean="0"/>
              <a:t> : </a:t>
            </a:r>
            <a:r>
              <a:rPr lang="en-US" dirty="0" err="1" smtClean="0"/>
              <a:t>a+b</a:t>
            </a:r>
            <a:r>
              <a:rPr lang="en-US" dirty="0" smtClean="0"/>
              <a:t>, L1 , L2 ) ]</a:t>
            </a:r>
          </a:p>
          <a:p>
            <a:pPr marL="0" indent="0">
              <a:buSzTx/>
              <a:buNone/>
            </a:pPr>
            <a:r>
              <a:rPr lang="en-US" dirty="0" smtClean="0"/>
              <a:t>print( L )</a:t>
            </a:r>
          </a:p>
          <a:p>
            <a:pPr marL="0" indent="0">
              <a:buSzTx/>
              <a:buNone/>
            </a:pPr>
            <a:endParaRPr lang="en-US" dirty="0" smtClean="0"/>
          </a:p>
          <a:p>
            <a:pPr marL="0" indent="0">
              <a:buSzTx/>
              <a:buNone/>
            </a:pPr>
            <a:r>
              <a:rPr lang="en-US" dirty="0" smtClean="0"/>
              <a:t>This also reduces the overhead of function calls happening earlier</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lambda ( ) - Exercise</a:t>
            </a:r>
          </a:p>
        </p:txBody>
      </p:sp>
      <p:sp>
        <p:nvSpPr>
          <p:cNvPr id="138" name="Shape 138"/>
          <p:cNvSpPr>
            <a:spLocks noGrp="1"/>
          </p:cNvSpPr>
          <p:nvPr>
            <p:ph type="body" idx="1"/>
          </p:nvPr>
        </p:nvSpPr>
        <p:spPr>
          <a:xfrm>
            <a:off x="838200" y="1825625"/>
            <a:ext cx="10515600" cy="4351338"/>
          </a:xfrm>
          <a:prstGeom prst="rect">
            <a:avLst/>
          </a:prstGeom>
        </p:spPr>
        <p:txBody>
          <a:bodyPr>
            <a:normAutofit lnSpcReduction="10000"/>
          </a:bodyPr>
          <a:lstStyle/>
          <a:p>
            <a:pPr marL="0" indent="0">
              <a:buSzTx/>
              <a:buNone/>
            </a:pPr>
            <a:r>
              <a:rPr lang="en-US" dirty="0" smtClean="0"/>
              <a:t>def even(a):</a:t>
            </a:r>
          </a:p>
          <a:p>
            <a:pPr marL="0" indent="0">
              <a:buSzTx/>
              <a:buNone/>
            </a:pPr>
            <a:r>
              <a:rPr lang="en-US" dirty="0" smtClean="0"/>
              <a:t>    if a%2==0: return True</a:t>
            </a:r>
          </a:p>
          <a:p>
            <a:pPr marL="0" indent="0">
              <a:buSzTx/>
              <a:buNone/>
            </a:pPr>
            <a:r>
              <a:rPr lang="en-US" dirty="0" smtClean="0"/>
              <a:t>    else: return False</a:t>
            </a:r>
            <a:br>
              <a:rPr lang="en-US" dirty="0" smtClean="0"/>
            </a:br>
            <a:endParaRPr lang="en-US" dirty="0" smtClean="0"/>
          </a:p>
          <a:p>
            <a:pPr marL="0" indent="0">
              <a:buSzTx/>
              <a:buNone/>
            </a:pPr>
            <a:r>
              <a:rPr lang="en-US" dirty="0" smtClean="0"/>
              <a:t>L1=[1,2,3,8,6,11,7]</a:t>
            </a:r>
          </a:p>
          <a:p>
            <a:pPr marL="0" indent="0">
              <a:buSzTx/>
              <a:buNone/>
            </a:pPr>
            <a:r>
              <a:rPr lang="en-US" dirty="0" smtClean="0"/>
              <a:t>L=[x for x in filter( </a:t>
            </a:r>
            <a:r>
              <a:rPr lang="en-US" b="1" dirty="0" smtClean="0"/>
              <a:t>even</a:t>
            </a:r>
            <a:r>
              <a:rPr lang="en-US" dirty="0" smtClean="0"/>
              <a:t> ,L1) ]</a:t>
            </a:r>
          </a:p>
          <a:p>
            <a:pPr marL="0" indent="0">
              <a:buSzTx/>
              <a:buNone/>
            </a:pPr>
            <a:r>
              <a:rPr lang="en-US" dirty="0" smtClean="0"/>
              <a:t>print(L)</a:t>
            </a:r>
          </a:p>
          <a:p>
            <a:pPr marL="0" indent="0">
              <a:buSzTx/>
              <a:buNone/>
            </a:pPr>
            <a:endParaRPr lang="en-US" dirty="0" smtClean="0"/>
          </a:p>
          <a:p>
            <a:pPr marL="0" indent="0">
              <a:buSzTx/>
              <a:buNone/>
            </a:pPr>
            <a:r>
              <a:rPr lang="en-US" b="1" dirty="0" smtClean="0"/>
              <a:t># eliminate even function by using lambda</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Lab Exercises </a:t>
            </a:r>
            <a:endParaRPr lang="en-US" b="1" dirty="0" smtClean="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None/>
            </a:pPr>
            <a:r>
              <a:rPr lang="en-US" dirty="0" smtClean="0"/>
              <a:t>Consider a file containing temperature data one reading per line</a:t>
            </a:r>
          </a:p>
          <a:p>
            <a:pPr marL="514350" indent="-514350">
              <a:buSzTx/>
              <a:buAutoNum type="alphaLcParenR"/>
            </a:pPr>
            <a:r>
              <a:rPr lang="en-US" dirty="0" smtClean="0"/>
              <a:t>Load this file into a list as float numbers</a:t>
            </a:r>
          </a:p>
          <a:p>
            <a:pPr marL="514350" indent="-514350">
              <a:buSzTx/>
              <a:buAutoNum type="alphaLcParenR"/>
            </a:pPr>
            <a:r>
              <a:rPr lang="en-US" dirty="0" smtClean="0"/>
              <a:t>Do this through comprehension</a:t>
            </a:r>
          </a:p>
          <a:p>
            <a:pPr marL="0" indent="0">
              <a:buSzTx/>
              <a:buNone/>
            </a:pPr>
            <a:r>
              <a:rPr lang="en-US" dirty="0" smtClean="0"/>
              <a:t>c) </a:t>
            </a:r>
            <a:r>
              <a:rPr lang="en-US" dirty="0" smtClean="0"/>
              <a:t>   Filter </a:t>
            </a:r>
            <a:r>
              <a:rPr lang="en-US" dirty="0" smtClean="0"/>
              <a:t>the contents of the file based on a condition without having an interim list ( all values &gt;25 )  </a:t>
            </a:r>
          </a:p>
          <a:p>
            <a:pPr marL="0" indent="0">
              <a:buSzTx/>
              <a:buNone/>
            </a:pPr>
            <a:endParaRPr lang="en-US" dirty="0" smtClean="0"/>
          </a:p>
          <a:p>
            <a:pPr marL="0" indent="0">
              <a:buSzTx/>
              <a:buNone/>
            </a:pPr>
            <a:r>
              <a:rPr lang="en-US" dirty="0" smtClean="0"/>
              <a:t>Try to use filter and lambda where possible</a:t>
            </a:r>
          </a:p>
          <a:p>
            <a:pPr marL="0" indent="0">
              <a:buSzTx/>
              <a:buNone/>
            </a:pPr>
            <a:endParaRPr lang="en-US" dirty="0" smtClean="0"/>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Lab Exercises </a:t>
            </a:r>
            <a:endParaRPr lang="en-US" b="1" dirty="0" smtClean="0"/>
          </a:p>
        </p:txBody>
      </p:sp>
      <p:sp>
        <p:nvSpPr>
          <p:cNvPr id="138" name="Shape 138"/>
          <p:cNvSpPr>
            <a:spLocks noGrp="1"/>
          </p:cNvSpPr>
          <p:nvPr>
            <p:ph type="body" idx="1"/>
          </p:nvPr>
        </p:nvSpPr>
        <p:spPr>
          <a:xfrm>
            <a:off x="838200" y="1825625"/>
            <a:ext cx="10515600" cy="4351338"/>
          </a:xfrm>
          <a:prstGeom prst="rect">
            <a:avLst/>
          </a:prstGeom>
        </p:spPr>
        <p:txBody>
          <a:bodyPr>
            <a:normAutofit fontScale="85000" lnSpcReduction="20000"/>
          </a:bodyPr>
          <a:lstStyle/>
          <a:p>
            <a:pPr marL="0" indent="0">
              <a:buSzTx/>
              <a:buNone/>
            </a:pPr>
            <a:r>
              <a:rPr lang="en-US" dirty="0" smtClean="0"/>
              <a:t>Consider a </a:t>
            </a:r>
            <a:r>
              <a:rPr lang="en-US" dirty="0" smtClean="0"/>
              <a:t>CSV file made through excel, containing student data such as </a:t>
            </a:r>
            <a:r>
              <a:rPr lang="en-US" dirty="0" err="1" smtClean="0"/>
              <a:t>rollno</a:t>
            </a:r>
            <a:r>
              <a:rPr lang="en-US" dirty="0" smtClean="0"/>
              <a:t>, name, gender and marks obtained such as:</a:t>
            </a:r>
          </a:p>
          <a:p>
            <a:pPr marL="0" indent="0">
              <a:buSzTx/>
              <a:buNone/>
            </a:pPr>
            <a:r>
              <a:rPr lang="en-US" dirty="0" smtClean="0"/>
              <a:t>R010,Anurag,M,78</a:t>
            </a:r>
          </a:p>
          <a:p>
            <a:pPr marL="0" indent="0">
              <a:buSzTx/>
              <a:buNone/>
            </a:pPr>
            <a:r>
              <a:rPr lang="en-US" dirty="0" smtClean="0"/>
              <a:t>R012,Disha,F,67</a:t>
            </a:r>
          </a:p>
          <a:p>
            <a:pPr marL="0" indent="0">
              <a:buSzTx/>
              <a:buNone/>
            </a:pPr>
            <a:r>
              <a:rPr lang="en-US" dirty="0" smtClean="0"/>
              <a:t>R013,Gurvinder,M,72</a:t>
            </a:r>
          </a:p>
          <a:p>
            <a:pPr marL="0" indent="0">
              <a:buSzTx/>
              <a:buNone/>
            </a:pPr>
            <a:endParaRPr lang="en-US" dirty="0" smtClean="0"/>
          </a:p>
          <a:p>
            <a:pPr marL="0" indent="0">
              <a:buSzTx/>
              <a:buNone/>
            </a:pPr>
            <a:r>
              <a:rPr lang="en-US" dirty="0" smtClean="0"/>
              <a:t>Load this information into appropriate data structure so that we can query on a roll no and retrieve the name, gender or marks.</a:t>
            </a:r>
          </a:p>
          <a:p>
            <a:pPr marL="0" indent="0">
              <a:buSzTx/>
              <a:buNone/>
            </a:pPr>
            <a:endParaRPr lang="en-US" dirty="0" smtClean="0"/>
          </a:p>
          <a:p>
            <a:pPr marL="0" indent="0">
              <a:buSzTx/>
              <a:buNone/>
            </a:pPr>
            <a:r>
              <a:rPr lang="en-US" dirty="0" smtClean="0"/>
              <a:t>Further write a function to get a list of names who have obtained higher than certain marks.</a:t>
            </a:r>
          </a:p>
          <a:p>
            <a:pPr marL="0" indent="0">
              <a:buSzTx/>
              <a:buNone/>
            </a:pPr>
            <a:r>
              <a:rPr lang="en-US" dirty="0" smtClean="0"/>
              <a:t>L=</a:t>
            </a:r>
            <a:r>
              <a:rPr lang="en-US" dirty="0" err="1" smtClean="0"/>
              <a:t>getHigherThan</a:t>
            </a:r>
            <a:r>
              <a:rPr lang="en-US" dirty="0" smtClean="0"/>
              <a:t>(60)</a:t>
            </a:r>
            <a:endParaRPr lang="en-US" dirty="0" smtClean="0"/>
          </a:p>
          <a:p>
            <a:pPr marL="0" indent="0">
              <a:buSzTx/>
              <a:buNone/>
            </a:pPr>
            <a:endParaRPr lang="en-US" dirty="0" smtClean="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Lab Exercises </a:t>
            </a:r>
            <a:endParaRPr lang="en-US" b="1" dirty="0" smtClean="0"/>
          </a:p>
        </p:txBody>
      </p:sp>
      <p:sp>
        <p:nvSpPr>
          <p:cNvPr id="138" name="Shape 138"/>
          <p:cNvSpPr>
            <a:spLocks noGrp="1"/>
          </p:cNvSpPr>
          <p:nvPr>
            <p:ph type="body" idx="1"/>
          </p:nvPr>
        </p:nvSpPr>
        <p:spPr>
          <a:xfrm>
            <a:off x="838200" y="1825625"/>
            <a:ext cx="10515600" cy="4351338"/>
          </a:xfrm>
          <a:prstGeom prst="rect">
            <a:avLst/>
          </a:prstGeom>
        </p:spPr>
        <p:txBody>
          <a:bodyPr>
            <a:normAutofit lnSpcReduction="10000"/>
          </a:bodyPr>
          <a:lstStyle/>
          <a:p>
            <a:pPr marL="0" indent="0">
              <a:buSzTx/>
              <a:buNone/>
            </a:pPr>
            <a:r>
              <a:rPr lang="en-US" dirty="0" smtClean="0"/>
              <a:t>We have two text files article.txt and a file ignore.txt</a:t>
            </a:r>
          </a:p>
          <a:p>
            <a:pPr marL="0" indent="0">
              <a:buSzTx/>
              <a:buNone/>
            </a:pPr>
            <a:endParaRPr lang="en-US" dirty="0" smtClean="0"/>
          </a:p>
          <a:p>
            <a:pPr marL="0" indent="0">
              <a:buSzTx/>
              <a:buNone/>
            </a:pPr>
            <a:r>
              <a:rPr lang="en-US" dirty="0" smtClean="0"/>
              <a:t>Load the words of ignore.txt into a set as the words to be ignored</a:t>
            </a:r>
          </a:p>
          <a:p>
            <a:pPr marL="0" indent="0">
              <a:buSzTx/>
              <a:buNone/>
            </a:pPr>
            <a:endParaRPr lang="en-US" dirty="0" smtClean="0"/>
          </a:p>
          <a:p>
            <a:pPr marL="0" indent="0">
              <a:buSzTx/>
              <a:buNone/>
            </a:pPr>
            <a:r>
              <a:rPr lang="en-US" dirty="0" smtClean="0"/>
              <a:t>Now we have to build a dictionary of words along with their frequencies as they occur in the article.txt after we have excluded the ignore words. </a:t>
            </a:r>
          </a:p>
          <a:p>
            <a:pPr marL="0" indent="0">
              <a:buSzTx/>
              <a:buNone/>
            </a:pPr>
            <a:endParaRPr lang="en-US" dirty="0" smtClean="0"/>
          </a:p>
          <a:p>
            <a:pPr marL="0" indent="0">
              <a:buSzTx/>
              <a:buNone/>
            </a:pPr>
            <a:r>
              <a:rPr lang="en-US" dirty="0" smtClean="0"/>
              <a:t>The final result should be sorted word list which do not occur in the ignore word list. And we wish to get their frequency and density. Density is (frequency/total words) * 100</a:t>
            </a:r>
            <a:endParaRPr lang="en-US" dirty="0" smtClean="0"/>
          </a:p>
          <a:p>
            <a:pPr marL="0" indent="0">
              <a:buSzTx/>
              <a:buNone/>
            </a:pPr>
            <a:endParaRPr lang="en-US" dirty="0" smtClean="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p:cNvSpPr>
          <p:nvPr>
            <p:ph type="title"/>
          </p:nvPr>
        </p:nvSpPr>
        <p:spPr>
          <a:xfrm>
            <a:off x="0" y="2630657"/>
            <a:ext cx="12192000" cy="1325563"/>
          </a:xfrm>
          <a:prstGeom prst="rect">
            <a:avLst/>
          </a:prstGeom>
        </p:spPr>
        <p:txBody>
          <a:bodyPr>
            <a:normAutofit/>
          </a:bodyPr>
          <a:lstStyle/>
          <a:p>
            <a:pPr algn="ctr"/>
            <a:r>
              <a:rPr lang="en-US" sz="6000" b="1" dirty="0" smtClean="0"/>
              <a:t>Thank you</a:t>
            </a:r>
            <a:endParaRPr sz="6000" b="1"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Text Placeholder 2"/>
          <p:cNvSpPr>
            <a:spLocks noGrp="1"/>
          </p:cNvSpPr>
          <p:nvPr>
            <p:ph type="body" idx="1"/>
          </p:nvPr>
        </p:nvSpPr>
        <p:spPr/>
        <p:txBody>
          <a:bodyPr/>
          <a:lstStyle/>
          <a:p>
            <a:pPr>
              <a:buNone/>
            </a:pPr>
            <a:r>
              <a:rPr lang="en-US" b="1" dirty="0" smtClean="0"/>
              <a:t>File opening modes:</a:t>
            </a:r>
          </a:p>
          <a:p>
            <a:pPr>
              <a:buNone/>
            </a:pPr>
            <a:r>
              <a:rPr lang="en-US" dirty="0" smtClean="0"/>
              <a:t>r : read mode	w : write mode	a : append mode</a:t>
            </a:r>
          </a:p>
          <a:p>
            <a:pPr>
              <a:buNone/>
            </a:pPr>
            <a:endParaRPr lang="en-US" dirty="0" smtClean="0"/>
          </a:p>
          <a:p>
            <a:pPr>
              <a:buNone/>
            </a:pPr>
            <a:r>
              <a:rPr lang="en-US" dirty="0" err="1" smtClean="0"/>
              <a:t>fo</a:t>
            </a:r>
            <a:r>
              <a:rPr lang="en-US" dirty="0" smtClean="0"/>
              <a:t>=open(“abc.txt”, “r”)    # opens in read mode</a:t>
            </a:r>
          </a:p>
          <a:p>
            <a:pPr>
              <a:buNone/>
            </a:pPr>
            <a:r>
              <a:rPr lang="en-US" dirty="0" smtClean="0"/>
              <a:t>w and a modes would allow writing to the file</a:t>
            </a:r>
          </a:p>
          <a:p>
            <a:pPr>
              <a:buNone/>
            </a:pPr>
            <a:r>
              <a:rPr lang="en-US" dirty="0" smtClean="0"/>
              <a:t>in w mode, an existing file would be truncated</a:t>
            </a:r>
          </a:p>
          <a:p>
            <a:pPr>
              <a:buNone/>
            </a:pPr>
            <a:r>
              <a:rPr lang="en-US" dirty="0" smtClean="0"/>
              <a:t>in a mode, the writing would happen at end of an existing file</a:t>
            </a:r>
          </a:p>
          <a:p>
            <a:pPr>
              <a:buNone/>
            </a:pPr>
            <a:r>
              <a:rPr lang="en-US" dirty="0" smtClean="0"/>
              <a:t>a mode would create the file if it was not existing</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Text Placeholder 2"/>
          <p:cNvSpPr>
            <a:spLocks noGrp="1"/>
          </p:cNvSpPr>
          <p:nvPr>
            <p:ph type="body" idx="1"/>
          </p:nvPr>
        </p:nvSpPr>
        <p:spPr/>
        <p:txBody>
          <a:bodyPr/>
          <a:lstStyle/>
          <a:p>
            <a:pPr>
              <a:buNone/>
            </a:pPr>
            <a:r>
              <a:rPr lang="en-US" b="1" dirty="0" smtClean="0"/>
              <a:t>File opening modes for BINARY files:</a:t>
            </a:r>
          </a:p>
          <a:p>
            <a:pPr>
              <a:buNone/>
            </a:pPr>
            <a:r>
              <a:rPr lang="en-US" dirty="0" err="1" smtClean="0"/>
              <a:t>rb</a:t>
            </a:r>
            <a:r>
              <a:rPr lang="en-US" dirty="0" smtClean="0"/>
              <a:t> : read mode	</a:t>
            </a:r>
            <a:r>
              <a:rPr lang="en-US" dirty="0" err="1" smtClean="0"/>
              <a:t>wb</a:t>
            </a:r>
            <a:r>
              <a:rPr lang="en-US" dirty="0" smtClean="0"/>
              <a:t> : write mode	</a:t>
            </a:r>
            <a:r>
              <a:rPr lang="en-US" dirty="0" err="1" smtClean="0"/>
              <a:t>ab</a:t>
            </a:r>
            <a:r>
              <a:rPr lang="en-US" dirty="0" smtClean="0"/>
              <a:t> : append mode</a:t>
            </a:r>
          </a:p>
          <a:p>
            <a:pPr>
              <a:buNone/>
            </a:pPr>
            <a:endParaRPr lang="en-US" dirty="0" smtClean="0"/>
          </a:p>
          <a:p>
            <a:pPr>
              <a:buNone/>
            </a:pPr>
            <a:r>
              <a:rPr lang="en-US" dirty="0" smtClean="0"/>
              <a:t>We understand files as either text files or binary files</a:t>
            </a:r>
          </a:p>
          <a:p>
            <a:pPr>
              <a:buNone/>
            </a:pPr>
            <a:r>
              <a:rPr lang="en-US" dirty="0" smtClean="0"/>
              <a:t>Text files are usual files that we can open and read in a text editor</a:t>
            </a:r>
          </a:p>
          <a:p>
            <a:pPr>
              <a:buNone/>
            </a:pPr>
            <a:r>
              <a:rPr lang="en-US" dirty="0" smtClean="0"/>
              <a:t>Binary files contain bytes structured into records as per the application</a:t>
            </a:r>
          </a:p>
          <a:p>
            <a:pPr>
              <a:buNone/>
            </a:pPr>
            <a:r>
              <a:rPr lang="en-US" dirty="0" smtClean="0"/>
              <a:t>examples of binary files : </a:t>
            </a:r>
            <a:r>
              <a:rPr lang="en-US" dirty="0" err="1" smtClean="0"/>
              <a:t>pdf</a:t>
            </a:r>
            <a:r>
              <a:rPr lang="en-US" dirty="0" smtClean="0"/>
              <a:t>, doc, </a:t>
            </a:r>
            <a:r>
              <a:rPr lang="en-US" dirty="0" err="1" smtClean="0"/>
              <a:t>xls</a:t>
            </a:r>
            <a:r>
              <a:rPr lang="en-US" dirty="0" smtClean="0"/>
              <a:t> etc.</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Text Placeholder 2"/>
          <p:cNvSpPr>
            <a:spLocks noGrp="1"/>
          </p:cNvSpPr>
          <p:nvPr>
            <p:ph type="body" idx="1"/>
          </p:nvPr>
        </p:nvSpPr>
        <p:spPr/>
        <p:txBody>
          <a:bodyPr/>
          <a:lstStyle/>
          <a:p>
            <a:pPr>
              <a:buNone/>
            </a:pPr>
            <a:r>
              <a:rPr lang="en-US" dirty="0" smtClean="0"/>
              <a:t>Additional to the opening mode, we can append a ‘+’ symbol</a:t>
            </a:r>
          </a:p>
          <a:p>
            <a:pPr>
              <a:buNone/>
            </a:pPr>
            <a:endParaRPr lang="en-US" dirty="0" smtClean="0"/>
          </a:p>
          <a:p>
            <a:pPr>
              <a:buNone/>
            </a:pPr>
            <a:r>
              <a:rPr lang="en-US" dirty="0" smtClean="0"/>
              <a:t>r+  </a:t>
            </a:r>
            <a:r>
              <a:rPr lang="en-US" dirty="0" err="1" smtClean="0"/>
              <a:t>rb</a:t>
            </a:r>
            <a:r>
              <a:rPr lang="en-US" dirty="0" smtClean="0"/>
              <a:t>+  : Open in read mode, and we can also update the contents</a:t>
            </a:r>
          </a:p>
          <a:p>
            <a:pPr>
              <a:buNone/>
            </a:pPr>
            <a:endParaRPr lang="en-US" dirty="0" smtClean="0"/>
          </a:p>
          <a:p>
            <a:pPr>
              <a:buNone/>
            </a:pPr>
            <a:r>
              <a:rPr lang="en-US" b="1" dirty="0" smtClean="0"/>
              <a:t>Note:</a:t>
            </a:r>
            <a:r>
              <a:rPr lang="en-US" dirty="0" smtClean="0"/>
              <a:t> After some content has been read from a file, any write command would update content at the place where the file reference is at that point in time. So to update an information that has been read, we may have to reposition the file reference location so that the update happens at the correct location.</a:t>
            </a:r>
          </a:p>
          <a:p>
            <a:pPr>
              <a:buNone/>
            </a:pPr>
            <a:endParaRPr lang="en-US" dirty="0" smtClean="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Text Placeholder 2"/>
          <p:cNvSpPr>
            <a:spLocks noGrp="1"/>
          </p:cNvSpPr>
          <p:nvPr>
            <p:ph type="body" idx="1"/>
          </p:nvPr>
        </p:nvSpPr>
        <p:spPr/>
        <p:txBody>
          <a:bodyPr/>
          <a:lstStyle/>
          <a:p>
            <a:pPr>
              <a:buNone/>
            </a:pPr>
            <a:r>
              <a:rPr lang="en-US" dirty="0" smtClean="0"/>
              <a:t>Additional to the opening mode, we can append a ‘+’ symbol</a:t>
            </a:r>
          </a:p>
          <a:p>
            <a:pPr>
              <a:buNone/>
            </a:pPr>
            <a:endParaRPr lang="en-US" dirty="0" smtClean="0"/>
          </a:p>
          <a:p>
            <a:pPr>
              <a:buNone/>
            </a:pPr>
            <a:r>
              <a:rPr lang="en-US" dirty="0" smtClean="0"/>
              <a:t>r+  </a:t>
            </a:r>
            <a:r>
              <a:rPr lang="en-US" dirty="0" err="1" smtClean="0"/>
              <a:t>rb</a:t>
            </a:r>
            <a:r>
              <a:rPr lang="en-US" dirty="0" smtClean="0"/>
              <a:t>+  : Open in read mode, and we can also update the contents</a:t>
            </a:r>
          </a:p>
          <a:p>
            <a:pPr>
              <a:buNone/>
            </a:pPr>
            <a:endParaRPr lang="en-US" dirty="0" smtClean="0"/>
          </a:p>
          <a:p>
            <a:pPr>
              <a:buNone/>
            </a:pPr>
            <a:r>
              <a:rPr lang="en-US" b="1" dirty="0" smtClean="0"/>
              <a:t>Note:</a:t>
            </a:r>
            <a:r>
              <a:rPr lang="en-US" dirty="0" smtClean="0"/>
              <a:t> After some content has been read from a file, any write command would update content at the place where the file reference is at that point in time. So to update an information that has been read, we may have to reposition the file reference location so that the update happens at the correct location.</a:t>
            </a:r>
          </a:p>
          <a:p>
            <a:pPr>
              <a:buNone/>
            </a:pPr>
            <a:endParaRPr lang="en-US" dirty="0" smtClean="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Text Placeholder 2"/>
          <p:cNvSpPr>
            <a:spLocks noGrp="1"/>
          </p:cNvSpPr>
          <p:nvPr>
            <p:ph type="body" idx="1"/>
          </p:nvPr>
        </p:nvSpPr>
        <p:spPr/>
        <p:txBody>
          <a:bodyPr/>
          <a:lstStyle/>
          <a:p>
            <a:pPr>
              <a:buNone/>
            </a:pPr>
            <a:r>
              <a:rPr lang="en-US" dirty="0" err="1" smtClean="0"/>
              <a:t>fo.write</a:t>
            </a:r>
            <a:r>
              <a:rPr lang="en-US" dirty="0" smtClean="0"/>
              <a:t>(s)		# Writes the string s to the file</a:t>
            </a:r>
          </a:p>
          <a:p>
            <a:pPr>
              <a:buNone/>
            </a:pPr>
            <a:r>
              <a:rPr lang="en-US" dirty="0" err="1" smtClean="0"/>
              <a:t>fo.writelines</a:t>
            </a:r>
            <a:r>
              <a:rPr lang="en-US" dirty="0" smtClean="0"/>
              <a:t>(L)	# Writes the list L to the file </a:t>
            </a:r>
          </a:p>
          <a:p>
            <a:pPr>
              <a:buNone/>
            </a:pPr>
            <a:endParaRPr lang="en-US" dirty="0" smtClean="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Text Placeholder 2"/>
          <p:cNvSpPr>
            <a:spLocks noGrp="1"/>
          </p:cNvSpPr>
          <p:nvPr>
            <p:ph type="body" idx="1"/>
          </p:nvPr>
        </p:nvSpPr>
        <p:spPr/>
        <p:txBody>
          <a:bodyPr/>
          <a:lstStyle/>
          <a:p>
            <a:pPr>
              <a:buNone/>
            </a:pPr>
            <a:r>
              <a:rPr lang="en-US" dirty="0" err="1" smtClean="0"/>
              <a:t>fo.tell</a:t>
            </a:r>
            <a:r>
              <a:rPr lang="en-US" dirty="0" smtClean="0"/>
              <a:t>()                  # gives current offset</a:t>
            </a:r>
          </a:p>
          <a:p>
            <a:pPr>
              <a:buNone/>
            </a:pPr>
            <a:r>
              <a:rPr lang="en-US" dirty="0" err="1" smtClean="0"/>
              <a:t>fo.seek</a:t>
            </a:r>
            <a:r>
              <a:rPr lang="en-US" dirty="0" smtClean="0"/>
              <a:t>( offset )    # Go to offset ( starting from beginning )</a:t>
            </a:r>
          </a:p>
          <a:p>
            <a:pPr>
              <a:buNone/>
            </a:pPr>
            <a:r>
              <a:rPr lang="en-US" dirty="0" err="1" smtClean="0"/>
              <a:t>fo.seek</a:t>
            </a:r>
            <a:r>
              <a:rPr lang="en-US" dirty="0" smtClean="0"/>
              <a:t>(offset,0)   # same </a:t>
            </a:r>
          </a:p>
          <a:p>
            <a:pPr>
              <a:buNone/>
            </a:pPr>
            <a:r>
              <a:rPr lang="en-US" dirty="0" err="1" smtClean="0"/>
              <a:t>fo.seek</a:t>
            </a:r>
            <a:r>
              <a:rPr lang="en-US" dirty="0" smtClean="0"/>
              <a:t>(offset, 1 )  # Go to offset, from current location</a:t>
            </a:r>
          </a:p>
          <a:p>
            <a:pPr>
              <a:buNone/>
            </a:pPr>
            <a:r>
              <a:rPr lang="en-US" dirty="0" err="1" smtClean="0"/>
              <a:t>fo.seek</a:t>
            </a:r>
            <a:r>
              <a:rPr lang="en-US" dirty="0" smtClean="0"/>
              <a:t>(offset,2 )   # Go to offset from end</a:t>
            </a:r>
          </a:p>
          <a:p>
            <a:pPr>
              <a:buNone/>
            </a:pPr>
            <a:endParaRPr lang="en-US" dirty="0" smtClean="0"/>
          </a:p>
          <a:p>
            <a:pPr>
              <a:buNone/>
            </a:pPr>
            <a:endParaRPr lang="en-US" dirty="0" smtClean="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 Demo</a:t>
            </a:r>
            <a:endParaRPr lang="en-US" dirty="0"/>
          </a:p>
        </p:txBody>
      </p:sp>
      <p:sp>
        <p:nvSpPr>
          <p:cNvPr id="3" name="Text Placeholder 2"/>
          <p:cNvSpPr>
            <a:spLocks noGrp="1"/>
          </p:cNvSpPr>
          <p:nvPr>
            <p:ph type="body" idx="1"/>
          </p:nvPr>
        </p:nvSpPr>
        <p:spPr/>
        <p:txBody>
          <a:bodyPr/>
          <a:lstStyle/>
          <a:p>
            <a:pPr>
              <a:buNone/>
            </a:pPr>
            <a:r>
              <a:rPr lang="en-US" dirty="0" smtClean="0"/>
              <a:t>Problem :</a:t>
            </a:r>
          </a:p>
          <a:p>
            <a:pPr>
              <a:buNone/>
            </a:pPr>
            <a:endParaRPr lang="en-US" dirty="0" smtClean="0"/>
          </a:p>
          <a:p>
            <a:pPr>
              <a:buNone/>
            </a:pPr>
            <a:r>
              <a:rPr lang="en-US" dirty="0" smtClean="0"/>
              <a:t>Read a text file and convert it to upper case and write to a second file.</a:t>
            </a:r>
          </a:p>
          <a:p>
            <a:pPr>
              <a:buNone/>
            </a:pPr>
            <a:endParaRPr lang="en-US" dirty="0" smtClean="0"/>
          </a:p>
          <a:p>
            <a:pPr>
              <a:buNone/>
            </a:pPr>
            <a:endParaRPr lang="en-US" dirty="0" smtClean="0"/>
          </a:p>
        </p:txBody>
      </p:sp>
    </p:spTree>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188</TotalTime>
  <Words>1026</Words>
  <Application>Microsoft Office PowerPoint</Application>
  <PresentationFormat>Custom</PresentationFormat>
  <Paragraphs>172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Python</vt:lpstr>
      <vt:lpstr>Objectives</vt:lpstr>
      <vt:lpstr>FILES</vt:lpstr>
      <vt:lpstr>FILES</vt:lpstr>
      <vt:lpstr>FILES</vt:lpstr>
      <vt:lpstr>FILES</vt:lpstr>
      <vt:lpstr>FILES</vt:lpstr>
      <vt:lpstr>FILES</vt:lpstr>
      <vt:lpstr>FILES - Demo</vt:lpstr>
      <vt:lpstr>zip</vt:lpstr>
      <vt:lpstr>zip</vt:lpstr>
      <vt:lpstr>zip</vt:lpstr>
      <vt:lpstr>zip</vt:lpstr>
      <vt:lpstr>map()</vt:lpstr>
      <vt:lpstr>map()</vt:lpstr>
      <vt:lpstr>map()</vt:lpstr>
      <vt:lpstr>filter ( )</vt:lpstr>
      <vt:lpstr>filter ( )</vt:lpstr>
      <vt:lpstr>lambda ( )</vt:lpstr>
      <vt:lpstr>lambda ( )</vt:lpstr>
      <vt:lpstr>lambda ( )</vt:lpstr>
      <vt:lpstr>lambda ( )</vt:lpstr>
      <vt:lpstr>lambda ( )</vt:lpstr>
      <vt:lpstr>lambda ( )</vt:lpstr>
      <vt:lpstr>lambda ( ) - Exercise</vt:lpstr>
      <vt:lpstr>Lab Exercises </vt:lpstr>
      <vt:lpstr>Lab Exercises </vt:lpstr>
      <vt:lpstr>Lab Exercises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David Singh</dc:creator>
  <cp:lastModifiedBy>admin</cp:lastModifiedBy>
  <cp:revision>28</cp:revision>
  <dcterms:modified xsi:type="dcterms:W3CDTF">2017-03-08T15:33:34Z</dcterms:modified>
</cp:coreProperties>
</file>