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84" r:id="rId4"/>
    <p:sldId id="285" r:id="rId5"/>
    <p:sldId id="286" r:id="rId6"/>
    <p:sldId id="291" r:id="rId7"/>
    <p:sldId id="292" r:id="rId8"/>
    <p:sldId id="295" r:id="rId9"/>
    <p:sldId id="293" r:id="rId10"/>
    <p:sldId id="294"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283" r:id="rId27"/>
    <p:sldId id="281"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Click to edit Master subtitle style</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t>Click to edit Master title style</a:t>
            </a:r>
          </a:p>
        </p:txBody>
      </p:sp>
      <p:sp>
        <p:nvSpPr>
          <p:cNvPr id="113" name="Shape 11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24" name="Shape 124"/>
          <p:cNvSpPr>
            <a:spLocks noGrp="1"/>
          </p:cNvSpPr>
          <p:nvPr>
            <p:ph type="body" idx="1"/>
          </p:nvPr>
        </p:nvSpPr>
        <p:spPr>
          <a:xfrm>
            <a:off x="838200" y="365125"/>
            <a:ext cx="7734300" cy="58118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Click to edit Master title style</a:t>
            </a:r>
          </a:p>
        </p:txBody>
      </p:sp>
      <p:sp>
        <p:nvSpPr>
          <p:cNvPr id="25" name="Shape 25"/>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half" idx="1"/>
          </p:nvPr>
        </p:nvSpPr>
        <p:spPr>
          <a:xfrm>
            <a:off x="838200" y="1825625"/>
            <a:ext cx="5181600" cy="43513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t>Click to edit Master title style</a:t>
            </a: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Click to edit Master title style</a:t>
            </a: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lang="en-US" sz="5400" dirty="0" smtClean="0"/>
              <a:t>Getting Python modules</a:t>
            </a:r>
            <a:br>
              <a:rPr lang="en-US" sz="5400" dirty="0" smtClean="0"/>
            </a:br>
            <a:r>
              <a:rPr lang="en-US" sz="5400" dirty="0" err="1" smtClean="0"/>
              <a:t>Webscraping</a:t>
            </a:r>
            <a:r>
              <a:rPr lang="en-US" sz="5400" dirty="0" smtClean="0"/>
              <a:t> &amp; </a:t>
            </a:r>
            <a:r>
              <a:rPr lang="en-US" sz="5400" dirty="0" err="1" smtClean="0"/>
              <a:t>JSON</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Webscraping</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a:bodyPr>
          <a:lstStyle/>
          <a:p>
            <a:pPr>
              <a:buNone/>
            </a:pPr>
            <a:r>
              <a:rPr lang="en-US" b="1" dirty="0" smtClean="0"/>
              <a:t>from bs4 import </a:t>
            </a:r>
            <a:r>
              <a:rPr lang="en-US" b="1" dirty="0" err="1" smtClean="0"/>
              <a:t>BeautifulSoup</a:t>
            </a:r>
            <a:endParaRPr lang="en-US" b="1" dirty="0" smtClean="0"/>
          </a:p>
          <a:p>
            <a:pPr>
              <a:buNone/>
            </a:pPr>
            <a:r>
              <a:rPr lang="en-US" dirty="0" smtClean="0"/>
              <a:t>soup = </a:t>
            </a:r>
            <a:r>
              <a:rPr lang="en-US" dirty="0" err="1" smtClean="0"/>
              <a:t>BeautifulSoup</a:t>
            </a:r>
            <a:r>
              <a:rPr lang="en-US" dirty="0" smtClean="0"/>
              <a:t>(page)     # page contains html content</a:t>
            </a:r>
          </a:p>
          <a:p>
            <a:pPr>
              <a:buNone/>
            </a:pPr>
            <a:r>
              <a:rPr lang="en-US" dirty="0" smtClean="0"/>
              <a:t>print(</a:t>
            </a:r>
            <a:r>
              <a:rPr lang="en-US" dirty="0" err="1" smtClean="0"/>
              <a:t>soup.title</a:t>
            </a:r>
            <a:r>
              <a:rPr lang="en-US" dirty="0" smtClean="0"/>
              <a:t>)			# prints title tag</a:t>
            </a:r>
          </a:p>
          <a:p>
            <a:pPr>
              <a:buNone/>
            </a:pPr>
            <a:r>
              <a:rPr lang="en-US" dirty="0" smtClean="0"/>
              <a:t>print(</a:t>
            </a:r>
            <a:r>
              <a:rPr lang="en-US" dirty="0" err="1" smtClean="0"/>
              <a:t>soup.title.string</a:t>
            </a:r>
            <a:r>
              <a:rPr lang="en-US" dirty="0" smtClean="0"/>
              <a:t>)		# prints title tag’s content</a:t>
            </a:r>
          </a:p>
          <a:p>
            <a:pPr>
              <a:buNone/>
            </a:pPr>
            <a:endParaRPr lang="en-US" dirty="0" smtClean="0"/>
          </a:p>
          <a:p>
            <a:pPr>
              <a:buNone/>
            </a:pPr>
            <a:endParaRPr lang="en-US" dirty="0" smtClean="0"/>
          </a:p>
          <a:p>
            <a:pPr>
              <a:buNone/>
            </a:pPr>
            <a:r>
              <a:rPr lang="en-US" dirty="0" smtClean="0"/>
              <a:t>More examples about beautiful soup through demo</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Webscraping</a:t>
            </a:r>
            <a:r>
              <a:rPr lang="en-US" b="1" dirty="0" smtClean="0"/>
              <a:t> – getting only text</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lnSpcReduction="10000"/>
          </a:bodyPr>
          <a:lstStyle/>
          <a:p>
            <a:pPr>
              <a:buNone/>
            </a:pPr>
            <a:r>
              <a:rPr lang="en-US" dirty="0" smtClean="0"/>
              <a:t>soup = </a:t>
            </a:r>
            <a:r>
              <a:rPr lang="en-US" dirty="0" err="1" smtClean="0"/>
              <a:t>BeautifulSoup</a:t>
            </a:r>
            <a:r>
              <a:rPr lang="en-US" dirty="0" smtClean="0"/>
              <a:t>(</a:t>
            </a:r>
            <a:r>
              <a:rPr lang="en-US" dirty="0" err="1" smtClean="0"/>
              <a:t>html,”html.parser</a:t>
            </a:r>
            <a:r>
              <a:rPr lang="en-US" smtClean="0"/>
              <a:t>”) </a:t>
            </a:r>
            <a:endParaRPr lang="en-US" dirty="0" smtClean="0"/>
          </a:p>
          <a:p>
            <a:pPr>
              <a:buNone/>
            </a:pPr>
            <a:r>
              <a:rPr lang="en-US" dirty="0" smtClean="0"/>
              <a:t># create a new bs4 object from the html data loaded </a:t>
            </a:r>
          </a:p>
          <a:p>
            <a:pPr>
              <a:buNone/>
            </a:pPr>
            <a:r>
              <a:rPr lang="en-US" dirty="0" smtClean="0"/>
              <a:t>for script in soup(["script", "style"]): </a:t>
            </a:r>
          </a:p>
          <a:p>
            <a:pPr>
              <a:buNone/>
            </a:pPr>
            <a:r>
              <a:rPr lang="en-US" dirty="0" smtClean="0"/>
              <a:t># remove all </a:t>
            </a:r>
            <a:r>
              <a:rPr lang="en-US" dirty="0" err="1" smtClean="0"/>
              <a:t>javascript</a:t>
            </a:r>
            <a:r>
              <a:rPr lang="en-US" dirty="0" smtClean="0"/>
              <a:t> and </a:t>
            </a:r>
            <a:r>
              <a:rPr lang="en-US" dirty="0" err="1" smtClean="0"/>
              <a:t>stylesheet</a:t>
            </a:r>
            <a:r>
              <a:rPr lang="en-US" dirty="0" smtClean="0"/>
              <a:t> code </a:t>
            </a:r>
          </a:p>
          <a:p>
            <a:pPr>
              <a:buNone/>
            </a:pPr>
            <a:r>
              <a:rPr lang="en-US" dirty="0" smtClean="0"/>
              <a:t>	     </a:t>
            </a:r>
            <a:r>
              <a:rPr lang="en-US" dirty="0" err="1" smtClean="0"/>
              <a:t>script.extract</a:t>
            </a:r>
            <a:r>
              <a:rPr lang="en-US" dirty="0" smtClean="0"/>
              <a:t>() </a:t>
            </a:r>
          </a:p>
          <a:p>
            <a:pPr>
              <a:buNone/>
            </a:pPr>
            <a:r>
              <a:rPr lang="en-US" dirty="0" smtClean="0"/>
              <a:t># get text </a:t>
            </a:r>
          </a:p>
          <a:p>
            <a:pPr>
              <a:buNone/>
            </a:pPr>
            <a:r>
              <a:rPr lang="en-US" dirty="0" smtClean="0"/>
              <a:t>text = </a:t>
            </a:r>
            <a:r>
              <a:rPr lang="en-US" dirty="0" err="1" smtClean="0"/>
              <a:t>soup.get_text</a:t>
            </a:r>
            <a:r>
              <a:rPr lang="en-US" dirty="0" smtClean="0"/>
              <a:t>() </a:t>
            </a:r>
          </a:p>
          <a:p>
            <a:pPr>
              <a:buNone/>
            </a:pPr>
            <a:r>
              <a:rPr lang="en-US" dirty="0" smtClean="0"/>
              <a:t># break into lines and remove leading and trailing space on each </a:t>
            </a:r>
          </a:p>
          <a:p>
            <a:pPr>
              <a:buNone/>
            </a:pPr>
            <a:r>
              <a:rPr lang="en-US" dirty="0" smtClean="0"/>
              <a:t>lines = (</a:t>
            </a:r>
            <a:r>
              <a:rPr lang="en-US" dirty="0" err="1" smtClean="0"/>
              <a:t>line.strip</a:t>
            </a:r>
            <a:r>
              <a:rPr lang="en-US" dirty="0" smtClean="0"/>
              <a:t>() for line in </a:t>
            </a:r>
            <a:r>
              <a:rPr lang="en-US" dirty="0" err="1" smtClean="0"/>
              <a:t>text.splitlines</a:t>
            </a:r>
            <a:r>
              <a:rPr lang="en-US" dirty="0" smtClean="0"/>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What is </a:t>
            </a:r>
            <a:r>
              <a:rPr lang="en-US" b="1" dirty="0" err="1" smtClean="0"/>
              <a:t>JSON</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JavaScript Object Notation</a:t>
            </a:r>
          </a:p>
          <a:p>
            <a:pPr marL="0" indent="0">
              <a:buSzTx/>
              <a:buFontTx/>
              <a:buNone/>
            </a:pPr>
            <a:endParaRPr lang="en-US" dirty="0" smtClean="0"/>
          </a:p>
          <a:p>
            <a:pPr marL="0" indent="0">
              <a:buSzTx/>
            </a:pPr>
            <a:r>
              <a:rPr lang="en-US" dirty="0" smtClean="0"/>
              <a:t>It is an open standard for data interchange format</a:t>
            </a:r>
          </a:p>
          <a:p>
            <a:pPr marL="0" indent="0">
              <a:buSzTx/>
            </a:pPr>
            <a:r>
              <a:rPr lang="en-US" dirty="0" smtClean="0"/>
              <a:t>It is very light weight ( low overheads )</a:t>
            </a:r>
          </a:p>
          <a:p>
            <a:pPr marL="0" indent="0">
              <a:buSzTx/>
            </a:pPr>
            <a:r>
              <a:rPr lang="en-US" dirty="0" smtClean="0"/>
              <a:t>It is text based</a:t>
            </a:r>
          </a:p>
          <a:p>
            <a:pPr marL="0" indent="0">
              <a:buSzTx/>
            </a:pPr>
            <a:r>
              <a:rPr lang="en-US" dirty="0" smtClean="0"/>
              <a:t>It is human readable</a:t>
            </a:r>
          </a:p>
          <a:p>
            <a:pPr marL="0" indent="0">
              <a:buSzTx/>
            </a:pPr>
            <a:r>
              <a:rPr lang="en-US" dirty="0" smtClean="0"/>
              <a:t>It is a popular data exchanging format across modern applications that interoperate over the Internet</a:t>
            </a:r>
          </a:p>
          <a:p>
            <a:endParaRPr lang="en-US" dirty="0" smtClean="0"/>
          </a:p>
          <a:p>
            <a:endParaRPr lang="en-US" dirty="0" smtClean="0"/>
          </a:p>
          <a:p>
            <a:endParaRPr lang="en-US" dirty="0" smtClean="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What is </a:t>
            </a:r>
            <a:r>
              <a:rPr lang="en-US" b="1" dirty="0" err="1" smtClean="0"/>
              <a:t>JSON</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err="1" smtClean="0"/>
              <a:t>JSON</a:t>
            </a:r>
            <a:r>
              <a:rPr lang="en-US" dirty="0" smtClean="0"/>
              <a:t> is used as a data model</a:t>
            </a:r>
          </a:p>
          <a:p>
            <a:pPr marL="0" indent="0">
              <a:buSzTx/>
              <a:buFontTx/>
              <a:buNone/>
            </a:pPr>
            <a:r>
              <a:rPr lang="en-US" dirty="0" smtClean="0"/>
              <a:t>Other systems that can work similarly are XML, relational models etc</a:t>
            </a:r>
          </a:p>
          <a:p>
            <a:pPr marL="0" indent="0">
              <a:buSzTx/>
              <a:buFontTx/>
              <a:buNone/>
            </a:pPr>
            <a:r>
              <a:rPr lang="en-US" dirty="0" smtClean="0"/>
              <a:t>Compared to various possible systems that can be used for data models, </a:t>
            </a:r>
            <a:r>
              <a:rPr lang="en-US" dirty="0" err="1" smtClean="0"/>
              <a:t>JSON</a:t>
            </a:r>
            <a:r>
              <a:rPr lang="en-US" dirty="0" smtClean="0"/>
              <a:t> is light weight and has a very gradual learning curve.</a:t>
            </a:r>
          </a:p>
          <a:p>
            <a:pPr marL="0" indent="0">
              <a:buSzTx/>
              <a:buFontTx/>
              <a:buNone/>
            </a:pPr>
            <a:endParaRPr lang="en-US" dirty="0" smtClean="0"/>
          </a:p>
          <a:p>
            <a:pPr marL="0" indent="0">
              <a:buSzTx/>
              <a:buFontTx/>
              <a:buNone/>
            </a:pPr>
            <a:r>
              <a:rPr lang="en-US" dirty="0" smtClean="0"/>
              <a:t>Most modern languages have support for </a:t>
            </a:r>
            <a:r>
              <a:rPr lang="en-US" dirty="0" err="1" smtClean="0"/>
              <a:t>JSON</a:t>
            </a:r>
            <a:r>
              <a:rPr lang="en-US" dirty="0" smtClean="0"/>
              <a:t> format</a:t>
            </a:r>
          </a:p>
          <a:p>
            <a:endParaRPr lang="en-US" dirty="0" smtClean="0"/>
          </a:p>
          <a:p>
            <a:endParaRPr lang="en-US" dirty="0" smtClean="0"/>
          </a:p>
          <a:p>
            <a:endParaRPr lang="en-US" dirty="0"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What is </a:t>
            </a:r>
            <a:r>
              <a:rPr lang="en-US" b="1" dirty="0" err="1" smtClean="0"/>
              <a:t>JSON</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Data structures and objects can be serialized into a text stream and can be transferred over the internet or through simple text files. </a:t>
            </a:r>
          </a:p>
          <a:p>
            <a:pPr marL="0" indent="0">
              <a:buSzTx/>
              <a:buFontTx/>
              <a:buNone/>
            </a:pPr>
            <a:endParaRPr lang="en-US" dirty="0" smtClean="0"/>
          </a:p>
          <a:p>
            <a:pPr marL="0" indent="0">
              <a:buSzTx/>
              <a:buFontTx/>
              <a:buNone/>
            </a:pPr>
            <a:r>
              <a:rPr lang="en-US" dirty="0" smtClean="0"/>
              <a:t>Recipient system can use this serialized text to build the same data structure at its end.</a:t>
            </a:r>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JSON</a:t>
            </a:r>
            <a:r>
              <a:rPr lang="en-US" b="1" dirty="0" smtClean="0"/>
              <a:t> Format</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err="1" smtClean="0"/>
              <a:t>JSON</a:t>
            </a:r>
            <a:r>
              <a:rPr lang="en-US" dirty="0" smtClean="0"/>
              <a:t> format is almost like a dictionary of Python</a:t>
            </a:r>
          </a:p>
          <a:p>
            <a:pPr marL="0" indent="0">
              <a:buSzTx/>
              <a:buFontTx/>
              <a:buNone/>
            </a:pPr>
            <a:endParaRPr lang="en-US" dirty="0" smtClean="0"/>
          </a:p>
          <a:p>
            <a:pPr marL="0" indent="0">
              <a:buSzTx/>
              <a:buFontTx/>
              <a:buNone/>
            </a:pPr>
            <a:r>
              <a:rPr lang="en-US" dirty="0" smtClean="0"/>
              <a:t>{  “name” : “</a:t>
            </a:r>
            <a:r>
              <a:rPr lang="en-US" dirty="0" err="1" smtClean="0"/>
              <a:t>Amitabh</a:t>
            </a:r>
            <a:r>
              <a:rPr lang="en-US" dirty="0" smtClean="0"/>
              <a:t>”, </a:t>
            </a:r>
          </a:p>
          <a:p>
            <a:pPr marL="0" indent="0">
              <a:buSzTx/>
              <a:buFontTx/>
              <a:buNone/>
            </a:pPr>
            <a:r>
              <a:rPr lang="en-US" dirty="0" smtClean="0"/>
              <a:t>    “age” : 35,</a:t>
            </a:r>
          </a:p>
          <a:p>
            <a:pPr marL="0" indent="0">
              <a:buSzTx/>
              <a:buFontTx/>
              <a:buNone/>
            </a:pPr>
            <a:r>
              <a:rPr lang="en-US" dirty="0" smtClean="0"/>
              <a:t>    “Score” :  [ 70, 45, 78, 59 ]</a:t>
            </a:r>
          </a:p>
          <a:p>
            <a:pPr marL="0" indent="0">
              <a:buSzTx/>
              <a:buFontTx/>
              <a:buNone/>
            </a:pPr>
            <a:r>
              <a:rPr lang="en-US" dirty="0" smtClean="0"/>
              <a:t>}</a:t>
            </a:r>
          </a:p>
          <a:p>
            <a:pPr marL="0" indent="0">
              <a:buSzTx/>
              <a:buFontTx/>
              <a:buNone/>
            </a:pPr>
            <a:endParaRPr lang="en-US" dirty="0" smtClean="0"/>
          </a:p>
          <a:p>
            <a:pPr marL="0" indent="0">
              <a:buSzTx/>
              <a:buFontTx/>
              <a:buNone/>
            </a:pPr>
            <a:r>
              <a:rPr lang="en-US" dirty="0" smtClean="0"/>
              <a:t>The above in a simple text form can be a valid </a:t>
            </a:r>
            <a:r>
              <a:rPr lang="en-US" dirty="0" err="1" smtClean="0"/>
              <a:t>JSON</a:t>
            </a:r>
            <a:r>
              <a:rPr lang="en-US" dirty="0" smtClean="0"/>
              <a:t> </a:t>
            </a:r>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JSON</a:t>
            </a:r>
            <a:r>
              <a:rPr lang="en-US" b="1" dirty="0" smtClean="0"/>
              <a:t> Format</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Basic data types :</a:t>
            </a:r>
          </a:p>
          <a:p>
            <a:pPr marL="0" indent="0">
              <a:buSzTx/>
              <a:buFontTx/>
              <a:buNone/>
            </a:pPr>
            <a:r>
              <a:rPr lang="en-US" dirty="0" smtClean="0"/>
              <a:t>	string, number, </a:t>
            </a:r>
            <a:r>
              <a:rPr lang="en-US" dirty="0" err="1" smtClean="0"/>
              <a:t>boolean</a:t>
            </a:r>
            <a:r>
              <a:rPr lang="en-US" dirty="0" smtClean="0"/>
              <a:t> and null</a:t>
            </a:r>
          </a:p>
          <a:p>
            <a:pPr marL="0" indent="0">
              <a:buSzTx/>
              <a:buFontTx/>
              <a:buNone/>
            </a:pPr>
            <a:endParaRPr lang="en-US" dirty="0" smtClean="0"/>
          </a:p>
          <a:p>
            <a:pPr marL="0" indent="0">
              <a:buSzTx/>
              <a:buFontTx/>
              <a:buNone/>
            </a:pPr>
            <a:r>
              <a:rPr lang="en-US" dirty="0" smtClean="0"/>
              <a:t>Objects are enclosed in { }</a:t>
            </a:r>
          </a:p>
          <a:p>
            <a:pPr marL="0" indent="0">
              <a:buSzTx/>
              <a:buFontTx/>
              <a:buNone/>
            </a:pPr>
            <a:r>
              <a:rPr lang="en-US" dirty="0" smtClean="0"/>
              <a:t>Arrays are enclosed in [ ]</a:t>
            </a:r>
          </a:p>
          <a:p>
            <a:pPr marL="0" indent="0">
              <a:buSzTx/>
              <a:buFontTx/>
              <a:buNone/>
            </a:pPr>
            <a:endParaRPr lang="en-US" dirty="0" smtClean="0"/>
          </a:p>
          <a:p>
            <a:pPr marL="0" indent="0">
              <a:buSzTx/>
              <a:buFontTx/>
              <a:buNone/>
            </a:pPr>
            <a:r>
              <a:rPr lang="en-US" dirty="0" smtClean="0"/>
              <a:t>Objects and arrays can be nested within each other</a:t>
            </a:r>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JSON</a:t>
            </a:r>
            <a:r>
              <a:rPr lang="en-US" b="1" dirty="0" smtClean="0"/>
              <a:t> uses</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FontTx/>
              <a:buNone/>
            </a:pPr>
            <a:r>
              <a:rPr lang="en-US" dirty="0" smtClean="0"/>
              <a:t>Development of API</a:t>
            </a:r>
          </a:p>
          <a:p>
            <a:pPr marL="0" indent="0">
              <a:buSzTx/>
              <a:buFontTx/>
              <a:buNone/>
            </a:pPr>
            <a:r>
              <a:rPr lang="en-US" dirty="0" smtClean="0"/>
              <a:t>An API interface to a web resource can expand the reach of the resource many fold. Typical examples are twitter, </a:t>
            </a:r>
            <a:r>
              <a:rPr lang="en-US" dirty="0" err="1" smtClean="0"/>
              <a:t>facebook</a:t>
            </a:r>
            <a:r>
              <a:rPr lang="en-US" dirty="0" smtClean="0"/>
              <a:t> and similar.</a:t>
            </a:r>
          </a:p>
          <a:p>
            <a:pPr marL="0" indent="0">
              <a:buSzTx/>
              <a:buFontTx/>
              <a:buNone/>
            </a:pPr>
            <a:endParaRPr lang="en-US" dirty="0" smtClean="0"/>
          </a:p>
          <a:p>
            <a:pPr marL="0" indent="0">
              <a:buSzTx/>
              <a:buFontTx/>
              <a:buNone/>
            </a:pPr>
            <a:r>
              <a:rPr lang="en-US" dirty="0" smtClean="0"/>
              <a:t>A query is received  by the web site</a:t>
            </a:r>
          </a:p>
          <a:p>
            <a:pPr marL="0" indent="0">
              <a:buSzTx/>
              <a:buFontTx/>
              <a:buNone/>
            </a:pPr>
            <a:r>
              <a:rPr lang="en-US" dirty="0" smtClean="0"/>
              <a:t>The response is given in form of </a:t>
            </a:r>
            <a:r>
              <a:rPr lang="en-US" dirty="0" err="1" smtClean="0"/>
              <a:t>JSON</a:t>
            </a:r>
            <a:r>
              <a:rPr lang="en-US" dirty="0" smtClean="0"/>
              <a:t> </a:t>
            </a:r>
          </a:p>
          <a:p>
            <a:pPr marL="0" indent="0">
              <a:buSzTx/>
              <a:buFontTx/>
              <a:buNone/>
            </a:pPr>
            <a:r>
              <a:rPr lang="en-US" dirty="0" smtClean="0"/>
              <a:t>The recipient uses the </a:t>
            </a:r>
            <a:r>
              <a:rPr lang="en-US" dirty="0" err="1" smtClean="0"/>
              <a:t>JSON</a:t>
            </a:r>
            <a:r>
              <a:rPr lang="en-US" dirty="0" smtClean="0"/>
              <a:t> info to convert to the data and presents it</a:t>
            </a:r>
          </a:p>
          <a:p>
            <a:pPr marL="0" indent="0">
              <a:buSzTx/>
              <a:buFontTx/>
              <a:buNone/>
            </a:pPr>
            <a:endParaRPr lang="en-US" dirty="0" smtClean="0"/>
          </a:p>
          <a:p>
            <a:pPr marL="0" indent="0">
              <a:buSzTx/>
              <a:buFontTx/>
              <a:buNone/>
            </a:pPr>
            <a:r>
              <a:rPr lang="en-US" dirty="0" smtClean="0"/>
              <a:t>This eliminates the need to scrape the information</a:t>
            </a:r>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Usage</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import </a:t>
            </a:r>
            <a:r>
              <a:rPr lang="en-US" dirty="0" err="1" smtClean="0"/>
              <a:t>json</a:t>
            </a:r>
            <a:endParaRPr lang="en-US" dirty="0" smtClean="0"/>
          </a:p>
          <a:p>
            <a:pPr marL="0" indent="0">
              <a:buSzTx/>
              <a:buFontTx/>
              <a:buNone/>
            </a:pPr>
            <a:r>
              <a:rPr lang="en-US" dirty="0" smtClean="0"/>
              <a:t>d={ ‘101’: “</a:t>
            </a:r>
            <a:r>
              <a:rPr lang="en-US" dirty="0" err="1" smtClean="0"/>
              <a:t>Avinash</a:t>
            </a:r>
            <a:r>
              <a:rPr lang="en-US" dirty="0" smtClean="0"/>
              <a:t>”, ‘102’: “Deepak”, ‘104’: “</a:t>
            </a:r>
            <a:r>
              <a:rPr lang="en-US" dirty="0" err="1" smtClean="0"/>
              <a:t>Anuradha</a:t>
            </a:r>
            <a:r>
              <a:rPr lang="en-US" dirty="0" smtClean="0"/>
              <a:t>” }</a:t>
            </a:r>
          </a:p>
          <a:p>
            <a:pPr marL="0" indent="0">
              <a:buSzTx/>
              <a:buFontTx/>
              <a:buNone/>
            </a:pPr>
            <a:r>
              <a:rPr lang="en-US" dirty="0" err="1" smtClean="0"/>
              <a:t>jsonStr</a:t>
            </a:r>
            <a:r>
              <a:rPr lang="en-US" dirty="0" smtClean="0"/>
              <a:t>=</a:t>
            </a:r>
            <a:r>
              <a:rPr lang="en-US" dirty="0" err="1" smtClean="0"/>
              <a:t>json.dumps</a:t>
            </a:r>
            <a:r>
              <a:rPr lang="en-US" dirty="0" smtClean="0"/>
              <a:t>(d)</a:t>
            </a:r>
          </a:p>
          <a:p>
            <a:pPr marL="0" indent="0">
              <a:buSzTx/>
              <a:buFontTx/>
              <a:buNone/>
            </a:pPr>
            <a:r>
              <a:rPr lang="en-US" dirty="0" smtClean="0"/>
              <a:t># </a:t>
            </a:r>
            <a:r>
              <a:rPr lang="en-US" dirty="0" err="1" smtClean="0"/>
              <a:t>jsonStr</a:t>
            </a:r>
            <a:r>
              <a:rPr lang="en-US" dirty="0" smtClean="0"/>
              <a:t> is the serialized form of the dictionary</a:t>
            </a:r>
          </a:p>
          <a:p>
            <a:pPr marL="0" indent="0">
              <a:buSzTx/>
              <a:buFontTx/>
              <a:buNone/>
            </a:pPr>
            <a:endParaRPr lang="en-US" dirty="0" smtClean="0"/>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Usage</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import </a:t>
            </a:r>
            <a:r>
              <a:rPr lang="en-US" dirty="0" err="1" smtClean="0"/>
              <a:t>json</a:t>
            </a:r>
            <a:endParaRPr lang="en-US" dirty="0" smtClean="0"/>
          </a:p>
          <a:p>
            <a:pPr marL="0" indent="0">
              <a:buSzTx/>
              <a:buFontTx/>
              <a:buNone/>
            </a:pPr>
            <a:r>
              <a:rPr lang="en-US" dirty="0" smtClean="0"/>
              <a:t># The string made in previous example is now available in </a:t>
            </a:r>
            <a:r>
              <a:rPr lang="en-US" dirty="0" err="1" smtClean="0"/>
              <a:t>jsonStr</a:t>
            </a:r>
            <a:endParaRPr lang="en-US" dirty="0" smtClean="0"/>
          </a:p>
          <a:p>
            <a:pPr marL="0" indent="0">
              <a:buSzTx/>
              <a:buFontTx/>
              <a:buNone/>
            </a:pPr>
            <a:r>
              <a:rPr lang="en-US" dirty="0" err="1" smtClean="0"/>
              <a:t>nD</a:t>
            </a:r>
            <a:r>
              <a:rPr lang="en-US" dirty="0" smtClean="0"/>
              <a:t>=</a:t>
            </a:r>
            <a:r>
              <a:rPr lang="en-US" dirty="0" err="1" smtClean="0"/>
              <a:t>json.loads</a:t>
            </a:r>
            <a:r>
              <a:rPr lang="en-US" dirty="0" smtClean="0"/>
              <a:t>(</a:t>
            </a:r>
            <a:r>
              <a:rPr lang="en-US" dirty="0" err="1" smtClean="0"/>
              <a:t>jsonStr</a:t>
            </a:r>
            <a:r>
              <a:rPr lang="en-US" dirty="0" smtClean="0"/>
              <a:t>)</a:t>
            </a:r>
          </a:p>
          <a:p>
            <a:pPr marL="0" indent="0">
              <a:buSzTx/>
              <a:buFontTx/>
              <a:buNone/>
            </a:pPr>
            <a:r>
              <a:rPr lang="en-US" dirty="0" smtClean="0"/>
              <a:t>print(</a:t>
            </a:r>
            <a:r>
              <a:rPr lang="en-US" dirty="0" err="1" smtClean="0"/>
              <a:t>nD</a:t>
            </a:r>
            <a:r>
              <a:rPr lang="en-US" dirty="0" smtClean="0"/>
              <a:t>[‘104’])</a:t>
            </a:r>
          </a:p>
          <a:p>
            <a:pPr marL="0" indent="0">
              <a:buSzTx/>
              <a:buFontTx/>
              <a:buNone/>
            </a:pPr>
            <a:endParaRPr lang="en-US" dirty="0" smtClean="0"/>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b="1" smtClean="0"/>
              <a:t>Objectives</a:t>
            </a:r>
            <a:r>
              <a:rPr lang="en-US" b="1" dirty="0" smtClean="0"/>
              <a:t> </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dirty="0"/>
              <a:t>By the end of </a:t>
            </a:r>
            <a:r>
              <a:rPr/>
              <a:t>this </a:t>
            </a:r>
            <a:r>
              <a:rPr lang="en-US" dirty="0" smtClean="0"/>
              <a:t>module</a:t>
            </a:r>
            <a:r>
              <a:rPr smtClean="0"/>
              <a:t>, </a:t>
            </a:r>
            <a:r>
              <a:rPr dirty="0"/>
              <a:t>you should be </a:t>
            </a:r>
            <a:r>
              <a:rPr/>
              <a:t>able </a:t>
            </a:r>
            <a:r>
              <a:rPr smtClean="0"/>
              <a:t>to</a:t>
            </a:r>
            <a:r>
              <a:rPr lang="en-US" dirty="0" smtClean="0"/>
              <a:t> understand</a:t>
            </a:r>
            <a:r>
              <a:rPr smtClean="0"/>
              <a:t>:</a:t>
            </a:r>
            <a:endParaRPr dirty="0"/>
          </a:p>
          <a:p>
            <a:r>
              <a:rPr lang="en-US" dirty="0" smtClean="0"/>
              <a:t>Using pip package manager</a:t>
            </a:r>
          </a:p>
          <a:p>
            <a:r>
              <a:rPr lang="en-US" dirty="0" smtClean="0"/>
              <a:t>Introduction to </a:t>
            </a:r>
            <a:r>
              <a:rPr lang="en-US" dirty="0" err="1" smtClean="0"/>
              <a:t>Webscraping</a:t>
            </a:r>
            <a:r>
              <a:rPr lang="en-US" dirty="0" smtClean="0"/>
              <a:t> – </a:t>
            </a:r>
            <a:r>
              <a:rPr lang="en-US" dirty="0" err="1" smtClean="0"/>
              <a:t>Beautifulsoup</a:t>
            </a:r>
            <a:endParaRPr lang="en-US" dirty="0" smtClean="0"/>
          </a:p>
          <a:p>
            <a:r>
              <a:rPr lang="en-US" dirty="0" smtClean="0"/>
              <a:t>Using </a:t>
            </a:r>
            <a:r>
              <a:rPr lang="en-US" dirty="0" err="1" smtClean="0"/>
              <a:t>JSON</a:t>
            </a:r>
            <a:endParaRPr lang="en-US" dirty="0" smtClean="0"/>
          </a:p>
          <a:p>
            <a:endParaRPr lang="en-US" dirty="0" smtClean="0"/>
          </a:p>
          <a:p>
            <a:endParaRPr lang="en-US" dirty="0" smtClean="0"/>
          </a:p>
          <a:p>
            <a:endParaRPr lang="en-US" dirty="0" smtClean="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Usage</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import </a:t>
            </a:r>
            <a:r>
              <a:rPr lang="en-US" dirty="0" err="1" smtClean="0"/>
              <a:t>json</a:t>
            </a:r>
            <a:endParaRPr lang="en-US" dirty="0" smtClean="0"/>
          </a:p>
          <a:p>
            <a:pPr marL="0" indent="0">
              <a:buSzTx/>
              <a:buFontTx/>
              <a:buNone/>
            </a:pPr>
            <a:r>
              <a:rPr lang="en-US" dirty="0" smtClean="0"/>
              <a:t>L=[10,30,40,50]</a:t>
            </a:r>
          </a:p>
          <a:p>
            <a:pPr marL="0" indent="0">
              <a:buSzTx/>
              <a:buFontTx/>
              <a:buNone/>
            </a:pPr>
            <a:r>
              <a:rPr lang="en-US" dirty="0" smtClean="0"/>
              <a:t>print(</a:t>
            </a:r>
            <a:r>
              <a:rPr lang="en-US" dirty="0" err="1" smtClean="0"/>
              <a:t>json.dumps</a:t>
            </a:r>
            <a:r>
              <a:rPr lang="en-US" dirty="0" smtClean="0"/>
              <a:t>(L))</a:t>
            </a:r>
          </a:p>
          <a:p>
            <a:pPr marL="0" indent="0">
              <a:buSzTx/>
              <a:buFontTx/>
              <a:buNone/>
            </a:pPr>
            <a:r>
              <a:rPr lang="en-US" dirty="0" smtClean="0"/>
              <a:t># This will display the </a:t>
            </a:r>
            <a:r>
              <a:rPr lang="en-US" dirty="0" err="1" smtClean="0"/>
              <a:t>JSON</a:t>
            </a:r>
            <a:r>
              <a:rPr lang="en-US" dirty="0" smtClean="0"/>
              <a:t> conversion of the List of numbers</a:t>
            </a:r>
          </a:p>
          <a:p>
            <a:pPr marL="0" indent="0">
              <a:buSzTx/>
              <a:buFontTx/>
              <a:buNone/>
            </a:pPr>
            <a:endParaRPr lang="en-US" dirty="0" smtClean="0"/>
          </a:p>
          <a:p>
            <a:pPr marL="0" indent="0">
              <a:buSzTx/>
              <a:buFontTx/>
              <a:buNone/>
            </a:pPr>
            <a:r>
              <a:rPr lang="en-US" dirty="0" smtClean="0"/>
              <a:t>During the </a:t>
            </a:r>
            <a:r>
              <a:rPr lang="en-US" dirty="0" err="1" smtClean="0"/>
              <a:t>json.loads</a:t>
            </a:r>
            <a:r>
              <a:rPr lang="en-US" dirty="0" smtClean="0"/>
              <a:t> the string would be faithfully converted back to the equivalent List from where it was formed.</a:t>
            </a:r>
          </a:p>
          <a:p>
            <a:pPr marL="0" indent="0">
              <a:buSzTx/>
              <a:buFontTx/>
              <a:buNone/>
            </a:pPr>
            <a:endParaRPr lang="en-US" dirty="0" smtClean="0"/>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Usage</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import </a:t>
            </a:r>
            <a:r>
              <a:rPr lang="en-US" dirty="0" err="1" smtClean="0"/>
              <a:t>json</a:t>
            </a:r>
            <a:endParaRPr lang="en-US" dirty="0" smtClean="0"/>
          </a:p>
          <a:p>
            <a:pPr marL="0" indent="0">
              <a:buSzTx/>
              <a:buFontTx/>
              <a:buNone/>
            </a:pPr>
            <a:r>
              <a:rPr lang="en-US" dirty="0" smtClean="0"/>
              <a:t>L=[10,30,40,50]</a:t>
            </a:r>
          </a:p>
          <a:p>
            <a:pPr marL="0" indent="0">
              <a:buSzTx/>
              <a:buFontTx/>
              <a:buNone/>
            </a:pPr>
            <a:r>
              <a:rPr lang="en-US" dirty="0" smtClean="0"/>
              <a:t>print(</a:t>
            </a:r>
            <a:r>
              <a:rPr lang="en-US" dirty="0" err="1" smtClean="0"/>
              <a:t>json.dumps</a:t>
            </a:r>
            <a:r>
              <a:rPr lang="en-US" dirty="0" smtClean="0"/>
              <a:t>(L))</a:t>
            </a:r>
          </a:p>
          <a:p>
            <a:pPr marL="0" indent="0">
              <a:buSzTx/>
              <a:buFontTx/>
              <a:buNone/>
            </a:pPr>
            <a:r>
              <a:rPr lang="en-US" dirty="0" smtClean="0"/>
              <a:t># This will display the </a:t>
            </a:r>
            <a:r>
              <a:rPr lang="en-US" dirty="0" err="1" smtClean="0"/>
              <a:t>JSON</a:t>
            </a:r>
            <a:r>
              <a:rPr lang="en-US" dirty="0" smtClean="0"/>
              <a:t> conversion of the List of numbers</a:t>
            </a:r>
          </a:p>
          <a:p>
            <a:pPr marL="0" indent="0">
              <a:buSzTx/>
              <a:buFontTx/>
              <a:buNone/>
            </a:pPr>
            <a:endParaRPr lang="en-US" dirty="0" smtClean="0"/>
          </a:p>
          <a:p>
            <a:pPr marL="0" indent="0">
              <a:buSzTx/>
              <a:buFontTx/>
              <a:buNone/>
            </a:pPr>
            <a:r>
              <a:rPr lang="en-US" dirty="0" smtClean="0"/>
              <a:t>During the </a:t>
            </a:r>
            <a:r>
              <a:rPr lang="en-US" dirty="0" err="1" smtClean="0"/>
              <a:t>json.loads</a:t>
            </a:r>
            <a:r>
              <a:rPr lang="en-US" dirty="0" smtClean="0"/>
              <a:t> the string would be faithfully converted back to the equivalent List from where it was formed.</a:t>
            </a:r>
          </a:p>
          <a:p>
            <a:pPr marL="0" indent="0">
              <a:buSzTx/>
              <a:buFontTx/>
              <a:buNone/>
            </a:pPr>
            <a:endParaRPr lang="en-US" dirty="0" smtClean="0"/>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Encoding : complete syntax</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err="1" smtClean="0"/>
              <a:t>json.dump</a:t>
            </a:r>
            <a:r>
              <a:rPr lang="en-US" dirty="0" smtClean="0"/>
              <a:t>(</a:t>
            </a:r>
            <a:r>
              <a:rPr lang="en-US" dirty="0" err="1" smtClean="0"/>
              <a:t>obj</a:t>
            </a:r>
            <a:r>
              <a:rPr lang="en-US" dirty="0" smtClean="0"/>
              <a:t>, </a:t>
            </a:r>
            <a:r>
              <a:rPr lang="en-US" dirty="0" err="1" smtClean="0"/>
              <a:t>fp</a:t>
            </a:r>
            <a:r>
              <a:rPr lang="en-US" dirty="0" smtClean="0"/>
              <a:t>, </a:t>
            </a:r>
            <a:r>
              <a:rPr lang="en-US" dirty="0" err="1" smtClean="0"/>
              <a:t>skipkeys</a:t>
            </a:r>
            <a:r>
              <a:rPr lang="en-US" dirty="0" smtClean="0"/>
              <a:t>=False, </a:t>
            </a:r>
            <a:r>
              <a:rPr lang="en-US" dirty="0" err="1" smtClean="0"/>
              <a:t>ensure_ascii</a:t>
            </a:r>
            <a:r>
              <a:rPr lang="en-US" dirty="0" smtClean="0"/>
              <a:t>=True, </a:t>
            </a:r>
            <a:r>
              <a:rPr lang="en-US" dirty="0" err="1" smtClean="0"/>
              <a:t>check_circular</a:t>
            </a:r>
            <a:r>
              <a:rPr lang="en-US" dirty="0" smtClean="0"/>
              <a:t>=True, </a:t>
            </a:r>
            <a:r>
              <a:rPr lang="en-US" dirty="0" err="1" smtClean="0"/>
              <a:t>allow_nan</a:t>
            </a:r>
            <a:r>
              <a:rPr lang="en-US" dirty="0" smtClean="0"/>
              <a:t>=True, </a:t>
            </a:r>
            <a:r>
              <a:rPr lang="en-US" dirty="0" err="1" smtClean="0"/>
              <a:t>cls</a:t>
            </a:r>
            <a:r>
              <a:rPr lang="en-US" dirty="0" smtClean="0"/>
              <a:t>=None, indent=None, separators=None, default=None, </a:t>
            </a:r>
            <a:r>
              <a:rPr lang="en-US" dirty="0" err="1" smtClean="0"/>
              <a:t>sort_keys</a:t>
            </a:r>
            <a:r>
              <a:rPr lang="en-US" dirty="0" smtClean="0"/>
              <a:t>=False, **</a:t>
            </a:r>
            <a:r>
              <a:rPr lang="en-US" dirty="0" err="1" smtClean="0"/>
              <a:t>kw</a:t>
            </a:r>
            <a:r>
              <a:rPr lang="en-US" dirty="0" smtClean="0"/>
              <a:t>)</a:t>
            </a:r>
          </a:p>
          <a:p>
            <a:pPr marL="0" indent="0">
              <a:buSzTx/>
              <a:buFontTx/>
              <a:buNone/>
            </a:pPr>
            <a:endParaRPr lang="en-US" dirty="0" smtClean="0"/>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Python to </a:t>
            </a:r>
            <a:r>
              <a:rPr lang="en-US" b="1" dirty="0" err="1" smtClean="0"/>
              <a:t>JSON</a:t>
            </a:r>
            <a:r>
              <a:rPr lang="en-US" b="1" dirty="0" smtClean="0"/>
              <a:t> conversions</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endParaRPr lang="en-US" dirty="0" smtClean="0"/>
          </a:p>
          <a:p>
            <a:endParaRPr lang="en-US" dirty="0" smtClean="0"/>
          </a:p>
        </p:txBody>
      </p:sp>
      <p:graphicFrame>
        <p:nvGraphicFramePr>
          <p:cNvPr id="4" name="Table 3"/>
          <p:cNvGraphicFramePr>
            <a:graphicFrameLocks noGrp="1"/>
          </p:cNvGraphicFramePr>
          <p:nvPr/>
        </p:nvGraphicFramePr>
        <p:xfrm>
          <a:off x="920653" y="1507457"/>
          <a:ext cx="8128000" cy="3169920"/>
        </p:xfrm>
        <a:graphic>
          <a:graphicData uri="http://schemas.openxmlformats.org/drawingml/2006/table">
            <a:tbl>
              <a:tblPr firstRow="1" bandRow="1">
                <a:tableStyleId>{5940675A-B579-460E-94D1-54222C63F5DA}</a:tableStyleId>
              </a:tblPr>
              <a:tblGrid>
                <a:gridCol w="4064000"/>
                <a:gridCol w="4064000"/>
              </a:tblGrid>
              <a:tr h="370840">
                <a:tc>
                  <a:txBody>
                    <a:bodyPr/>
                    <a:lstStyle/>
                    <a:p>
                      <a:r>
                        <a:rPr lang="en-US" sz="2000" b="1" dirty="0" smtClean="0"/>
                        <a:t>Python</a:t>
                      </a:r>
                      <a:endParaRPr lang="en-US" sz="2000" b="1" dirty="0"/>
                    </a:p>
                  </a:txBody>
                  <a:tcPr/>
                </a:tc>
                <a:tc>
                  <a:txBody>
                    <a:bodyPr/>
                    <a:lstStyle/>
                    <a:p>
                      <a:r>
                        <a:rPr lang="en-US" sz="2000" b="1" dirty="0" err="1" smtClean="0"/>
                        <a:t>JSON</a:t>
                      </a:r>
                      <a:endParaRPr lang="en-US" sz="2000" b="1" dirty="0"/>
                    </a:p>
                  </a:txBody>
                  <a:tcPr/>
                </a:tc>
              </a:tr>
              <a:tr h="370840">
                <a:tc>
                  <a:txBody>
                    <a:bodyPr/>
                    <a:lstStyle/>
                    <a:p>
                      <a:r>
                        <a:rPr lang="en-US" sz="2000" b="0" dirty="0" smtClean="0"/>
                        <a:t>Dictionary</a:t>
                      </a:r>
                      <a:endParaRPr lang="en-US" sz="2000" b="0" dirty="0"/>
                    </a:p>
                  </a:txBody>
                  <a:tcPr/>
                </a:tc>
                <a:tc>
                  <a:txBody>
                    <a:bodyPr/>
                    <a:lstStyle/>
                    <a:p>
                      <a:r>
                        <a:rPr lang="en-US" sz="2000" b="0" dirty="0" smtClean="0"/>
                        <a:t>Object</a:t>
                      </a:r>
                      <a:endParaRPr lang="en-US" sz="2000" b="0" dirty="0"/>
                    </a:p>
                  </a:txBody>
                  <a:tcPr/>
                </a:tc>
              </a:tr>
              <a:tr h="370840">
                <a:tc>
                  <a:txBody>
                    <a:bodyPr/>
                    <a:lstStyle/>
                    <a:p>
                      <a:r>
                        <a:rPr lang="en-US" sz="2000" b="0" dirty="0" smtClean="0"/>
                        <a:t>List, </a:t>
                      </a:r>
                      <a:r>
                        <a:rPr lang="en-US" sz="2000" b="0" dirty="0" err="1" smtClean="0"/>
                        <a:t>Tuple</a:t>
                      </a:r>
                      <a:endParaRPr lang="en-US" sz="2000" b="0" dirty="0"/>
                    </a:p>
                  </a:txBody>
                  <a:tcPr/>
                </a:tc>
                <a:tc>
                  <a:txBody>
                    <a:bodyPr/>
                    <a:lstStyle/>
                    <a:p>
                      <a:r>
                        <a:rPr lang="en-US" sz="2000" b="0" dirty="0" smtClean="0"/>
                        <a:t>Array</a:t>
                      </a:r>
                      <a:endParaRPr lang="en-US" sz="2000" b="0" dirty="0"/>
                    </a:p>
                  </a:txBody>
                  <a:tcPr/>
                </a:tc>
              </a:tr>
              <a:tr h="370840">
                <a:tc>
                  <a:txBody>
                    <a:bodyPr/>
                    <a:lstStyle/>
                    <a:p>
                      <a:r>
                        <a:rPr lang="en-US" sz="2000" b="0" dirty="0" err="1" smtClean="0"/>
                        <a:t>Str</a:t>
                      </a:r>
                      <a:endParaRPr lang="en-US" sz="2000" b="0" dirty="0"/>
                    </a:p>
                  </a:txBody>
                  <a:tcPr/>
                </a:tc>
                <a:tc>
                  <a:txBody>
                    <a:bodyPr/>
                    <a:lstStyle/>
                    <a:p>
                      <a:r>
                        <a:rPr lang="en-US" sz="2000" b="0" dirty="0" smtClean="0"/>
                        <a:t>string</a:t>
                      </a:r>
                      <a:endParaRPr lang="en-US" sz="2000" b="0" dirty="0"/>
                    </a:p>
                  </a:txBody>
                  <a:tcPr/>
                </a:tc>
              </a:tr>
              <a:tr h="370840">
                <a:tc>
                  <a:txBody>
                    <a:bodyPr/>
                    <a:lstStyle/>
                    <a:p>
                      <a:r>
                        <a:rPr lang="en-US" sz="2000" b="0" dirty="0" err="1" smtClean="0"/>
                        <a:t>int</a:t>
                      </a:r>
                      <a:r>
                        <a:rPr lang="en-US" sz="2000" b="0" dirty="0" smtClean="0"/>
                        <a:t>, float</a:t>
                      </a:r>
                      <a:endParaRPr lang="en-US" sz="2000" b="0" dirty="0"/>
                    </a:p>
                  </a:txBody>
                  <a:tcPr/>
                </a:tc>
                <a:tc>
                  <a:txBody>
                    <a:bodyPr/>
                    <a:lstStyle/>
                    <a:p>
                      <a:r>
                        <a:rPr lang="en-US" sz="2000" b="0" dirty="0" smtClean="0"/>
                        <a:t>number</a:t>
                      </a:r>
                      <a:endParaRPr lang="en-US" sz="2000" b="0" dirty="0"/>
                    </a:p>
                  </a:txBody>
                  <a:tcPr/>
                </a:tc>
              </a:tr>
              <a:tr h="370840">
                <a:tc>
                  <a:txBody>
                    <a:bodyPr/>
                    <a:lstStyle/>
                    <a:p>
                      <a:r>
                        <a:rPr lang="en-US" sz="2000" b="0" dirty="0" smtClean="0"/>
                        <a:t>True</a:t>
                      </a:r>
                      <a:endParaRPr lang="en-US" sz="2000" b="0" dirty="0"/>
                    </a:p>
                  </a:txBody>
                  <a:tcPr/>
                </a:tc>
                <a:tc>
                  <a:txBody>
                    <a:bodyPr/>
                    <a:lstStyle/>
                    <a:p>
                      <a:r>
                        <a:rPr lang="en-US" sz="2000" b="0" dirty="0" smtClean="0"/>
                        <a:t>true</a:t>
                      </a:r>
                      <a:endParaRPr lang="en-US" sz="2000" b="0" dirty="0"/>
                    </a:p>
                  </a:txBody>
                  <a:tcPr/>
                </a:tc>
              </a:tr>
              <a:tr h="370840">
                <a:tc>
                  <a:txBody>
                    <a:bodyPr/>
                    <a:lstStyle/>
                    <a:p>
                      <a:r>
                        <a:rPr lang="en-US" sz="2000" b="0" dirty="0" smtClean="0"/>
                        <a:t>False</a:t>
                      </a:r>
                      <a:endParaRPr lang="en-US" sz="2000" b="0" dirty="0"/>
                    </a:p>
                  </a:txBody>
                  <a:tcPr/>
                </a:tc>
                <a:tc>
                  <a:txBody>
                    <a:bodyPr/>
                    <a:lstStyle/>
                    <a:p>
                      <a:r>
                        <a:rPr lang="en-US" sz="2000" b="0" dirty="0" smtClean="0"/>
                        <a:t>false</a:t>
                      </a:r>
                      <a:endParaRPr lang="en-US" sz="2000" b="0" dirty="0"/>
                    </a:p>
                  </a:txBody>
                  <a:tcPr/>
                </a:tc>
              </a:tr>
              <a:tr h="370840">
                <a:tc>
                  <a:txBody>
                    <a:bodyPr/>
                    <a:lstStyle/>
                    <a:p>
                      <a:r>
                        <a:rPr lang="en-US" sz="2000" b="0" dirty="0" smtClean="0"/>
                        <a:t>None</a:t>
                      </a:r>
                      <a:endParaRPr lang="en-US" sz="2000" b="0" dirty="0"/>
                    </a:p>
                  </a:txBody>
                  <a:tcPr/>
                </a:tc>
                <a:tc>
                  <a:txBody>
                    <a:bodyPr/>
                    <a:lstStyle/>
                    <a:p>
                      <a:r>
                        <a:rPr lang="en-US" sz="2000" b="0" dirty="0" smtClean="0"/>
                        <a:t>null</a:t>
                      </a:r>
                      <a:endParaRPr lang="en-US" sz="2000" b="0" dirty="0"/>
                    </a:p>
                  </a:txBody>
                  <a:tcPr/>
                </a:tc>
              </a:tr>
            </a:tbl>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Decoding: complete syntax</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err="1" smtClean="0"/>
              <a:t>json.load</a:t>
            </a:r>
            <a:r>
              <a:rPr lang="en-US" dirty="0" smtClean="0"/>
              <a:t>(</a:t>
            </a:r>
            <a:r>
              <a:rPr lang="en-US" dirty="0" err="1" smtClean="0"/>
              <a:t>fp</a:t>
            </a:r>
            <a:r>
              <a:rPr lang="en-US" dirty="0" smtClean="0"/>
              <a:t>, </a:t>
            </a:r>
            <a:r>
              <a:rPr lang="en-US" dirty="0" err="1" smtClean="0"/>
              <a:t>cls</a:t>
            </a:r>
            <a:r>
              <a:rPr lang="en-US" dirty="0" smtClean="0"/>
              <a:t>=None, </a:t>
            </a:r>
            <a:r>
              <a:rPr lang="en-US" dirty="0" err="1" smtClean="0"/>
              <a:t>object_hook</a:t>
            </a:r>
            <a:r>
              <a:rPr lang="en-US" dirty="0" smtClean="0"/>
              <a:t>=None, </a:t>
            </a:r>
            <a:r>
              <a:rPr lang="en-US" dirty="0" err="1" smtClean="0"/>
              <a:t>parse_float</a:t>
            </a:r>
            <a:r>
              <a:rPr lang="en-US" dirty="0" smtClean="0"/>
              <a:t>=None, </a:t>
            </a:r>
            <a:r>
              <a:rPr lang="en-US" dirty="0" err="1" smtClean="0"/>
              <a:t>parse_int</a:t>
            </a:r>
            <a:r>
              <a:rPr lang="en-US" dirty="0" smtClean="0"/>
              <a:t>=None, </a:t>
            </a:r>
            <a:r>
              <a:rPr lang="en-US" dirty="0" err="1" smtClean="0"/>
              <a:t>parse_constant</a:t>
            </a:r>
            <a:r>
              <a:rPr lang="en-US" dirty="0" smtClean="0"/>
              <a:t>=None, </a:t>
            </a:r>
            <a:r>
              <a:rPr lang="en-US" dirty="0" err="1" smtClean="0"/>
              <a:t>object_pairs_hook</a:t>
            </a:r>
            <a:r>
              <a:rPr lang="en-US" dirty="0" smtClean="0"/>
              <a:t>=None, **</a:t>
            </a:r>
            <a:r>
              <a:rPr lang="en-US" dirty="0" err="1" smtClean="0"/>
              <a:t>kw</a:t>
            </a:r>
            <a:r>
              <a:rPr lang="en-US" dirty="0" smtClean="0"/>
              <a:t>)</a:t>
            </a:r>
          </a:p>
          <a:p>
            <a:pPr marL="0" indent="0">
              <a:buSzTx/>
              <a:buFontTx/>
              <a:buNone/>
            </a:pPr>
            <a:endParaRPr lang="en-US" dirty="0" smtClean="0"/>
          </a:p>
          <a:p>
            <a:endParaRPr lang="en-US" dirty="0" smtClean="0"/>
          </a:p>
          <a:p>
            <a:endParaRPr lang="en-US" dirty="0" smtClean="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JSON</a:t>
            </a:r>
            <a:r>
              <a:rPr lang="en-US" b="1" dirty="0" smtClean="0"/>
              <a:t> to Python conversions</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endParaRPr lang="en-US" dirty="0" smtClean="0"/>
          </a:p>
          <a:p>
            <a:endParaRPr lang="en-US" dirty="0" smtClean="0"/>
          </a:p>
        </p:txBody>
      </p:sp>
      <p:graphicFrame>
        <p:nvGraphicFramePr>
          <p:cNvPr id="4" name="Table 3"/>
          <p:cNvGraphicFramePr>
            <a:graphicFrameLocks noGrp="1"/>
          </p:cNvGraphicFramePr>
          <p:nvPr/>
        </p:nvGraphicFramePr>
        <p:xfrm>
          <a:off x="920653" y="1507457"/>
          <a:ext cx="8128000" cy="3169920"/>
        </p:xfrm>
        <a:graphic>
          <a:graphicData uri="http://schemas.openxmlformats.org/drawingml/2006/table">
            <a:tbl>
              <a:tblPr firstRow="1" bandRow="1">
                <a:tableStyleId>{5940675A-B579-460E-94D1-54222C63F5DA}</a:tableStyleId>
              </a:tblPr>
              <a:tblGrid>
                <a:gridCol w="4064000"/>
                <a:gridCol w="4064000"/>
              </a:tblGrid>
              <a:tr h="370840">
                <a:tc>
                  <a:txBody>
                    <a:bodyPr/>
                    <a:lstStyle/>
                    <a:p>
                      <a:r>
                        <a:rPr lang="en-US" sz="2000" b="1" dirty="0" err="1" smtClean="0"/>
                        <a:t>JSON</a:t>
                      </a:r>
                      <a:endParaRPr lang="en-US" sz="2000" b="1" dirty="0"/>
                    </a:p>
                  </a:txBody>
                  <a:tcPr/>
                </a:tc>
                <a:tc>
                  <a:txBody>
                    <a:bodyPr/>
                    <a:lstStyle/>
                    <a:p>
                      <a:r>
                        <a:rPr lang="en-US" sz="2000" b="1" dirty="0" smtClean="0"/>
                        <a:t>PYTHON</a:t>
                      </a:r>
                      <a:endParaRPr lang="en-US" sz="2000" b="1" dirty="0"/>
                    </a:p>
                  </a:txBody>
                  <a:tcPr/>
                </a:tc>
              </a:tr>
              <a:tr h="370840">
                <a:tc>
                  <a:txBody>
                    <a:bodyPr/>
                    <a:lstStyle/>
                    <a:p>
                      <a:r>
                        <a:rPr lang="en-US" sz="2000" b="0" dirty="0" smtClean="0"/>
                        <a:t>Object</a:t>
                      </a:r>
                      <a:endParaRPr lang="en-US" sz="2000" b="0" dirty="0"/>
                    </a:p>
                  </a:txBody>
                  <a:tcPr/>
                </a:tc>
                <a:tc>
                  <a:txBody>
                    <a:bodyPr/>
                    <a:lstStyle/>
                    <a:p>
                      <a:r>
                        <a:rPr lang="en-US" sz="2000" b="0" dirty="0" smtClean="0"/>
                        <a:t>Dictionary</a:t>
                      </a:r>
                      <a:endParaRPr lang="en-US" sz="2000" b="0" dirty="0"/>
                    </a:p>
                  </a:txBody>
                  <a:tcPr/>
                </a:tc>
              </a:tr>
              <a:tr h="370840">
                <a:tc>
                  <a:txBody>
                    <a:bodyPr/>
                    <a:lstStyle/>
                    <a:p>
                      <a:r>
                        <a:rPr lang="en-US" sz="2000" b="0" dirty="0" smtClean="0"/>
                        <a:t>Array</a:t>
                      </a:r>
                      <a:endParaRPr lang="en-US" sz="2000" b="0" dirty="0"/>
                    </a:p>
                  </a:txBody>
                  <a:tcPr/>
                </a:tc>
                <a:tc>
                  <a:txBody>
                    <a:bodyPr/>
                    <a:lstStyle/>
                    <a:p>
                      <a:r>
                        <a:rPr lang="en-US" sz="2000" b="0" dirty="0" smtClean="0"/>
                        <a:t>List</a:t>
                      </a:r>
                      <a:endParaRPr lang="en-US" sz="2000" b="0" dirty="0"/>
                    </a:p>
                  </a:txBody>
                  <a:tcPr/>
                </a:tc>
              </a:tr>
              <a:tr h="370840">
                <a:tc>
                  <a:txBody>
                    <a:bodyPr/>
                    <a:lstStyle/>
                    <a:p>
                      <a:r>
                        <a:rPr lang="en-US" sz="2000" b="0" dirty="0" smtClean="0"/>
                        <a:t>String</a:t>
                      </a:r>
                      <a:endParaRPr lang="en-US" sz="2000" b="0" dirty="0"/>
                    </a:p>
                  </a:txBody>
                  <a:tcPr/>
                </a:tc>
                <a:tc>
                  <a:txBody>
                    <a:bodyPr/>
                    <a:lstStyle/>
                    <a:p>
                      <a:r>
                        <a:rPr lang="en-US" sz="2000" b="0" dirty="0" err="1" smtClean="0"/>
                        <a:t>str</a:t>
                      </a:r>
                      <a:endParaRPr lang="en-US" sz="2000" b="0" dirty="0"/>
                    </a:p>
                  </a:txBody>
                  <a:tcPr/>
                </a:tc>
              </a:tr>
              <a:tr h="370840">
                <a:tc>
                  <a:txBody>
                    <a:bodyPr/>
                    <a:lstStyle/>
                    <a:p>
                      <a:r>
                        <a:rPr lang="en-US" sz="2000" b="0" dirty="0" smtClean="0"/>
                        <a:t>Number</a:t>
                      </a:r>
                      <a:endParaRPr lang="en-US" sz="2000" b="0" dirty="0"/>
                    </a:p>
                  </a:txBody>
                  <a:tcPr/>
                </a:tc>
                <a:tc>
                  <a:txBody>
                    <a:bodyPr/>
                    <a:lstStyle/>
                    <a:p>
                      <a:r>
                        <a:rPr lang="en-US" sz="2000" b="0" dirty="0" smtClean="0"/>
                        <a:t>Number</a:t>
                      </a:r>
                      <a:endParaRPr lang="en-US" sz="2000" b="0" dirty="0"/>
                    </a:p>
                  </a:txBody>
                  <a:tcPr/>
                </a:tc>
              </a:tr>
              <a:tr h="370840">
                <a:tc>
                  <a:txBody>
                    <a:bodyPr/>
                    <a:lstStyle/>
                    <a:p>
                      <a:r>
                        <a:rPr lang="en-US" sz="2000" b="0" dirty="0" smtClean="0"/>
                        <a:t>true</a:t>
                      </a:r>
                      <a:endParaRPr lang="en-US" sz="2000" b="0" dirty="0"/>
                    </a:p>
                  </a:txBody>
                  <a:tcPr/>
                </a:tc>
                <a:tc>
                  <a:txBody>
                    <a:bodyPr/>
                    <a:lstStyle/>
                    <a:p>
                      <a:r>
                        <a:rPr lang="en-US" sz="2000" b="0" dirty="0" smtClean="0"/>
                        <a:t>True</a:t>
                      </a:r>
                      <a:endParaRPr lang="en-US" sz="2000" b="0" dirty="0"/>
                    </a:p>
                  </a:txBody>
                  <a:tcPr/>
                </a:tc>
              </a:tr>
              <a:tr h="370840">
                <a:tc>
                  <a:txBody>
                    <a:bodyPr/>
                    <a:lstStyle/>
                    <a:p>
                      <a:r>
                        <a:rPr lang="en-US" sz="2000" b="0" dirty="0" smtClean="0"/>
                        <a:t>false</a:t>
                      </a:r>
                      <a:endParaRPr lang="en-US" sz="2000" b="0" dirty="0"/>
                    </a:p>
                  </a:txBody>
                  <a:tcPr/>
                </a:tc>
                <a:tc>
                  <a:txBody>
                    <a:bodyPr/>
                    <a:lstStyle/>
                    <a:p>
                      <a:r>
                        <a:rPr lang="en-US" sz="2000" b="0" dirty="0" smtClean="0"/>
                        <a:t>False</a:t>
                      </a:r>
                      <a:endParaRPr lang="en-US" sz="2000" b="0" dirty="0"/>
                    </a:p>
                  </a:txBody>
                  <a:tcPr/>
                </a:tc>
              </a:tr>
              <a:tr h="370840">
                <a:tc>
                  <a:txBody>
                    <a:bodyPr/>
                    <a:lstStyle/>
                    <a:p>
                      <a:r>
                        <a:rPr lang="en-US" sz="2000" b="0" dirty="0" smtClean="0"/>
                        <a:t>null</a:t>
                      </a:r>
                      <a:endParaRPr lang="en-US" sz="2000" b="0" dirty="0"/>
                    </a:p>
                  </a:txBody>
                  <a:tcPr/>
                </a:tc>
                <a:tc>
                  <a:txBody>
                    <a:bodyPr/>
                    <a:lstStyle/>
                    <a:p>
                      <a:r>
                        <a:rPr lang="en-US" sz="2000" b="0" dirty="0" smtClean="0"/>
                        <a:t>None</a:t>
                      </a:r>
                      <a:endParaRPr lang="en-US" sz="2000" b="0" dirty="0"/>
                    </a:p>
                  </a:txBody>
                  <a:tcPr/>
                </a:tc>
              </a:tr>
            </a:tbl>
          </a:graphicData>
        </a:graphic>
      </p:graphicFrame>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Questions</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514350" indent="-514350">
              <a:buSzTx/>
              <a:buFontTx/>
              <a:buAutoNum type="arabicParenR"/>
            </a:pPr>
            <a:r>
              <a:rPr lang="en-US" dirty="0" smtClean="0"/>
              <a:t>Write a program to input a URL. Load this URL from the internet and display the title and meta description tags.</a:t>
            </a:r>
          </a:p>
          <a:p>
            <a:pPr marL="514350" indent="-514350">
              <a:buSzTx/>
              <a:buFontTx/>
              <a:buAutoNum type="arabicParenR"/>
            </a:pPr>
            <a:r>
              <a:rPr lang="en-US" dirty="0" smtClean="0"/>
              <a:t>Load a URL’s content as just the text, excluding  all tags, </a:t>
            </a:r>
            <a:r>
              <a:rPr lang="en-US" dirty="0" err="1" smtClean="0"/>
              <a:t>css</a:t>
            </a:r>
            <a:r>
              <a:rPr lang="en-US" dirty="0" smtClean="0"/>
              <a:t>, </a:t>
            </a:r>
            <a:r>
              <a:rPr lang="en-US" dirty="0" err="1" smtClean="0"/>
              <a:t>javascript</a:t>
            </a:r>
            <a:r>
              <a:rPr lang="en-US" dirty="0" smtClean="0"/>
              <a:t>. From this content build a word list along with their repetitions.</a:t>
            </a:r>
          </a:p>
          <a:p>
            <a:pPr marL="514350" indent="-514350">
              <a:buSzTx/>
              <a:buFontTx/>
              <a:buAutoNum type="arabicParenR"/>
            </a:pPr>
            <a:r>
              <a:rPr lang="en-US" dirty="0" smtClean="0"/>
              <a:t>Input a URL, and input a sentence </a:t>
            </a:r>
            <a:r>
              <a:rPr lang="en-US" smtClean="0"/>
              <a:t>containing the </a:t>
            </a:r>
            <a:r>
              <a:rPr lang="en-US" dirty="0" smtClean="0"/>
              <a:t>words that we wish to count in the content. Display these words along with their repetitions in the page. ( read only the content, </a:t>
            </a:r>
            <a:r>
              <a:rPr lang="en-US" dirty="0" err="1" smtClean="0"/>
              <a:t>dont</a:t>
            </a:r>
            <a:r>
              <a:rPr lang="en-US" dirty="0" smtClean="0"/>
              <a:t> include scripts and tags )</a:t>
            </a:r>
          </a:p>
          <a:p>
            <a:endParaRPr lang="en-US" dirty="0" smtClean="0"/>
          </a:p>
          <a:p>
            <a:endParaRPr lang="en-US" dirty="0" smtClean="0"/>
          </a:p>
          <a:p>
            <a:endParaRPr lang="en-US" dirty="0" smtClean="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2630657"/>
            <a:ext cx="12192000" cy="1325563"/>
          </a:xfrm>
          <a:prstGeom prst="rect">
            <a:avLst/>
          </a:prstGeom>
        </p:spPr>
        <p:txBody>
          <a:bodyPr>
            <a:normAutofit/>
          </a:bodyPr>
          <a:lstStyle/>
          <a:p>
            <a:pPr algn="ctr"/>
            <a:r>
              <a:rPr lang="en-US" sz="6000" b="1" dirty="0" smtClean="0"/>
              <a:t>Thank you</a:t>
            </a:r>
            <a:endParaRPr sz="6000" b="1"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pip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Python has a rich set of modules which pack a wide spectrum of functionality which comes with the basic Python setup.</a:t>
            </a:r>
          </a:p>
          <a:p>
            <a:pPr marL="0" indent="0">
              <a:buSzTx/>
              <a:buFontTx/>
              <a:buNone/>
            </a:pPr>
            <a:endParaRPr lang="en-US" dirty="0" smtClean="0"/>
          </a:p>
          <a:p>
            <a:pPr marL="0" indent="0">
              <a:buSzTx/>
              <a:buFontTx/>
              <a:buNone/>
            </a:pPr>
            <a:r>
              <a:rPr lang="en-US" dirty="0" smtClean="0"/>
              <a:t>When doing specialized tasks, at times the generic functionality available might not be enough.</a:t>
            </a:r>
          </a:p>
          <a:p>
            <a:pPr marL="0" indent="0">
              <a:buSzTx/>
              <a:buFontTx/>
              <a:buNone/>
            </a:pPr>
            <a:endParaRPr lang="en-US" dirty="0" smtClean="0"/>
          </a:p>
          <a:p>
            <a:pPr marL="0" indent="0">
              <a:buSzTx/>
              <a:buFontTx/>
              <a:buNone/>
            </a:pPr>
            <a:r>
              <a:rPr lang="en-US" dirty="0" smtClean="0"/>
              <a:t>pip is a package manager for Python, that  can help us expand the module list that we have with the standard installation. The pip program is usually shipped with the current versions of Python.</a:t>
            </a:r>
          </a:p>
          <a:p>
            <a:endParaRPr lang="en-US" dirty="0" smtClean="0"/>
          </a:p>
          <a:p>
            <a:endParaRPr lang="en-US" dirty="0" smtClean="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pip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pip install &lt;package name&gt;</a:t>
            </a:r>
          </a:p>
          <a:p>
            <a:pPr marL="0" indent="0">
              <a:buSzTx/>
              <a:buFontTx/>
              <a:buNone/>
            </a:pPr>
            <a:endParaRPr lang="en-US" dirty="0" smtClean="0"/>
          </a:p>
          <a:p>
            <a:pPr marL="0" indent="0">
              <a:buSzTx/>
              <a:buFontTx/>
              <a:buNone/>
            </a:pPr>
            <a:r>
              <a:rPr lang="en-US" dirty="0" smtClean="0"/>
              <a:t>Downloads the package from the official python repository</a:t>
            </a:r>
          </a:p>
          <a:p>
            <a:pPr marL="0" indent="0">
              <a:buSzTx/>
              <a:buFontTx/>
              <a:buNone/>
            </a:pPr>
            <a:r>
              <a:rPr lang="en-US" dirty="0" smtClean="0"/>
              <a:t>Gets correct version that would work with the installed Python version</a:t>
            </a:r>
          </a:p>
          <a:p>
            <a:pPr marL="0" indent="0">
              <a:buSzTx/>
              <a:buFontTx/>
              <a:buNone/>
            </a:pPr>
            <a:r>
              <a:rPr lang="en-US" dirty="0" smtClean="0"/>
              <a:t>Downloads any dependencies as well</a:t>
            </a:r>
          </a:p>
          <a:p>
            <a:pPr marL="0" indent="0">
              <a:buSzTx/>
              <a:buFontTx/>
              <a:buNone/>
            </a:pPr>
            <a:endParaRPr lang="en-US" dirty="0" smtClean="0"/>
          </a:p>
          <a:p>
            <a:pPr marL="0" indent="0">
              <a:buSzTx/>
              <a:buFontTx/>
              <a:buNone/>
            </a:pPr>
            <a:r>
              <a:rPr lang="en-US" dirty="0" smtClean="0"/>
              <a:t>This makes it very convenient for developers as they don’t have to understand the intricacies of module installations and configuring as per required versions.</a:t>
            </a:r>
          </a:p>
          <a:p>
            <a:endParaRPr lang="en-US" dirty="0" smtClean="0"/>
          </a:p>
          <a:p>
            <a:endParaRPr lang="en-US" dirty="0" smtClean="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pip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lang="en-US" dirty="0" smtClean="0"/>
              <a:t>pip list</a:t>
            </a:r>
          </a:p>
          <a:p>
            <a:pPr marL="0" indent="0">
              <a:buSzTx/>
              <a:buFontTx/>
              <a:buNone/>
            </a:pPr>
            <a:endParaRPr lang="en-US" dirty="0" smtClean="0"/>
          </a:p>
          <a:p>
            <a:pPr marL="0" indent="0">
              <a:buSzTx/>
              <a:buFontTx/>
              <a:buNone/>
            </a:pPr>
            <a:r>
              <a:rPr lang="en-US" dirty="0" smtClean="0"/>
              <a:t>Displays the list of currently installed modules</a:t>
            </a:r>
          </a:p>
          <a:p>
            <a:pPr marL="0" indent="0">
              <a:buSzTx/>
              <a:buFontTx/>
              <a:buNone/>
            </a:pPr>
            <a:endParaRPr lang="en-US" dirty="0" smtClean="0"/>
          </a:p>
          <a:p>
            <a:pPr marL="0" indent="0">
              <a:buSzTx/>
              <a:buFontTx/>
              <a:buNone/>
            </a:pPr>
            <a:r>
              <a:rPr lang="en-US" dirty="0" smtClean="0"/>
              <a:t>pip uninstall &lt;package name&gt;</a:t>
            </a:r>
          </a:p>
          <a:p>
            <a:pPr marL="0" indent="0">
              <a:buSzTx/>
              <a:buFontTx/>
              <a:buNone/>
            </a:pPr>
            <a:endParaRPr lang="en-US" dirty="0" smtClean="0"/>
          </a:p>
          <a:p>
            <a:pPr marL="0" indent="0">
              <a:buSzTx/>
              <a:buFontTx/>
              <a:buNone/>
            </a:pPr>
            <a:r>
              <a:rPr lang="en-US" dirty="0" smtClean="0"/>
              <a:t>Uninstalls the package</a:t>
            </a:r>
          </a:p>
          <a:p>
            <a:endParaRPr lang="en-US" dirty="0" smtClean="0"/>
          </a:p>
          <a:p>
            <a:endParaRPr lang="en-US" dirty="0" smtClean="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Webscraping</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a:bodyPr>
          <a:lstStyle/>
          <a:p>
            <a:pPr marL="0" indent="0">
              <a:buSzTx/>
              <a:buFontTx/>
              <a:buNone/>
            </a:pPr>
            <a:r>
              <a:rPr lang="en-US" dirty="0" err="1" smtClean="0"/>
              <a:t>Webscraping</a:t>
            </a:r>
            <a:r>
              <a:rPr lang="en-US" dirty="0" smtClean="0"/>
              <a:t> is concept which is used quite often to extract content from the web and process it to create useable data and analytics for a wide spectrum of applications.</a:t>
            </a:r>
          </a:p>
          <a:p>
            <a:pPr marL="0" indent="0">
              <a:buSzTx/>
              <a:buFontTx/>
              <a:buNone/>
            </a:pPr>
            <a:endParaRPr lang="en-US" dirty="0" smtClean="0"/>
          </a:p>
          <a:p>
            <a:pPr marL="0" indent="0">
              <a:buSzTx/>
              <a:buFontTx/>
              <a:buNone/>
            </a:pPr>
            <a:r>
              <a:rPr lang="en-US" dirty="0" smtClean="0"/>
              <a:t>At the core of it, the process is to download a web page, and parse its HTML content to extract areas of interest. This is then converted to a data form for further analysis and presentation.</a:t>
            </a:r>
          </a:p>
          <a:p>
            <a:pPr marL="0" indent="0">
              <a:buSzTx/>
              <a:buFontTx/>
              <a:buNone/>
            </a:pPr>
            <a:endParaRPr lang="en-US" dirty="0" smtClean="0"/>
          </a:p>
          <a:p>
            <a:pPr marL="0" indent="0">
              <a:buSzTx/>
              <a:buFontTx/>
              <a:buNone/>
            </a:pPr>
            <a:r>
              <a:rPr lang="en-US" dirty="0" smtClean="0"/>
              <a:t>How to download a webpage using python ? </a:t>
            </a:r>
          </a:p>
          <a:p>
            <a:endParaRPr lang="en-US" dirty="0" smtClean="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urllib</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a:bodyPr>
          <a:lstStyle/>
          <a:p>
            <a:pPr>
              <a:buNone/>
            </a:pPr>
            <a:r>
              <a:rPr lang="en-US" dirty="0" smtClean="0"/>
              <a:t>from </a:t>
            </a:r>
            <a:r>
              <a:rPr lang="en-US" dirty="0" err="1" smtClean="0"/>
              <a:t>urllib.request</a:t>
            </a:r>
            <a:r>
              <a:rPr lang="en-US" dirty="0" smtClean="0"/>
              <a:t> import </a:t>
            </a:r>
            <a:r>
              <a:rPr lang="en-US" dirty="0" err="1" smtClean="0"/>
              <a:t>urlopen</a:t>
            </a:r>
            <a:endParaRPr lang="en-US" dirty="0" smtClean="0"/>
          </a:p>
          <a:p>
            <a:pPr>
              <a:buNone/>
            </a:pPr>
            <a:r>
              <a:rPr lang="en-US" dirty="0" err="1" smtClean="0"/>
              <a:t>url</a:t>
            </a:r>
            <a:r>
              <a:rPr lang="en-US" dirty="0" smtClean="0"/>
              <a:t>=http://www.myfavouritesite.com/index.html</a:t>
            </a:r>
          </a:p>
          <a:p>
            <a:pPr>
              <a:buNone/>
            </a:pPr>
            <a:r>
              <a:rPr lang="en-US" dirty="0" err="1" smtClean="0"/>
              <a:t>file_handle</a:t>
            </a:r>
            <a:r>
              <a:rPr lang="en-US" dirty="0" smtClean="0"/>
              <a:t>=</a:t>
            </a:r>
            <a:r>
              <a:rPr lang="en-US" dirty="0" err="1" smtClean="0"/>
              <a:t>urlopen</a:t>
            </a:r>
            <a:r>
              <a:rPr lang="en-US" dirty="0" smtClean="0"/>
              <a:t>(</a:t>
            </a:r>
            <a:r>
              <a:rPr lang="en-US" dirty="0" err="1" smtClean="0"/>
              <a:t>url</a:t>
            </a:r>
            <a:r>
              <a:rPr lang="en-US" dirty="0" smtClean="0"/>
              <a:t>)</a:t>
            </a:r>
          </a:p>
          <a:p>
            <a:pPr>
              <a:buNone/>
            </a:pPr>
            <a:endParaRPr lang="en-US" dirty="0" smtClean="0"/>
          </a:p>
          <a:p>
            <a:pPr>
              <a:buNone/>
            </a:pPr>
            <a:r>
              <a:rPr lang="en-US" dirty="0" smtClean="0"/>
              <a:t>print(</a:t>
            </a:r>
            <a:r>
              <a:rPr lang="en-US" dirty="0" err="1" smtClean="0"/>
              <a:t>file_handle.read</a:t>
            </a:r>
            <a:r>
              <a:rPr lang="en-US" dirty="0" smtClean="0"/>
              <a:t>())		# displays the HTML content</a:t>
            </a:r>
          </a:p>
          <a:p>
            <a:pPr>
              <a:buNone/>
            </a:pPr>
            <a:endParaRPr lang="en-US" dirty="0" smtClean="0"/>
          </a:p>
          <a:p>
            <a:pPr>
              <a:buNone/>
            </a:pPr>
            <a:r>
              <a:rPr lang="en-US" dirty="0" smtClean="0"/>
              <a:t>( On Python 2.7 this library is called urllib2 )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urllib</a:t>
            </a:r>
            <a:r>
              <a:rPr lang="en-US" b="1" dirty="0" smtClean="0"/>
              <a:t> using agent names</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a:bodyPr>
          <a:lstStyle/>
          <a:p>
            <a:pPr>
              <a:buNone/>
            </a:pPr>
            <a:r>
              <a:rPr lang="en-US" dirty="0" smtClean="0"/>
              <a:t>import </a:t>
            </a:r>
            <a:r>
              <a:rPr lang="en-US" dirty="0" err="1" smtClean="0"/>
              <a:t>urllib.request</a:t>
            </a:r>
            <a:r>
              <a:rPr lang="en-US" dirty="0" smtClean="0"/>
              <a:t> </a:t>
            </a:r>
          </a:p>
          <a:p>
            <a:pPr>
              <a:buNone/>
            </a:pPr>
            <a:r>
              <a:rPr lang="en-US" dirty="0" err="1" smtClean="0"/>
              <a:t>req</a:t>
            </a:r>
            <a:r>
              <a:rPr lang="en-US" dirty="0" smtClean="0"/>
              <a:t> = </a:t>
            </a:r>
            <a:r>
              <a:rPr lang="en-US" dirty="0" err="1" smtClean="0"/>
              <a:t>urllib.request.Request</a:t>
            </a:r>
            <a:r>
              <a:rPr lang="en-US" dirty="0" smtClean="0"/>
              <a:t>( </a:t>
            </a:r>
            <a:r>
              <a:rPr lang="en-US" dirty="0" err="1" smtClean="0"/>
              <a:t>url</a:t>
            </a:r>
            <a:r>
              <a:rPr lang="en-US" dirty="0" smtClean="0"/>
              <a:t>, data=None, </a:t>
            </a:r>
          </a:p>
          <a:p>
            <a:pPr>
              <a:buNone/>
            </a:pPr>
            <a:r>
              <a:rPr lang="en-US" dirty="0" smtClean="0"/>
              <a:t>             headers={ 'User-Agent': 'Mozilla/5.0 (Macintosh; Intel Mac OS X 10_9_3) </a:t>
            </a:r>
            <a:r>
              <a:rPr lang="en-US" dirty="0" err="1" smtClean="0"/>
              <a:t>AppleWebKit</a:t>
            </a:r>
            <a:r>
              <a:rPr lang="en-US" dirty="0" smtClean="0"/>
              <a:t>/537.36 (</a:t>
            </a:r>
            <a:r>
              <a:rPr lang="en-US" dirty="0" err="1" smtClean="0"/>
              <a:t>KHTML</a:t>
            </a:r>
            <a:r>
              <a:rPr lang="en-US" dirty="0" smtClean="0"/>
              <a:t>, like Gecko) Chrome/35.0.1916.47 Safari/537.36' } </a:t>
            </a:r>
          </a:p>
          <a:p>
            <a:pPr>
              <a:buNone/>
            </a:pPr>
            <a:r>
              <a:rPr lang="en-US" dirty="0" smtClean="0"/>
              <a:t>                                      ) </a:t>
            </a:r>
          </a:p>
          <a:p>
            <a:pPr>
              <a:buNone/>
            </a:pPr>
            <a:r>
              <a:rPr lang="en-US" dirty="0" smtClean="0"/>
              <a:t>f = </a:t>
            </a:r>
            <a:r>
              <a:rPr lang="en-US" dirty="0" err="1" smtClean="0"/>
              <a:t>urllib.request.urlopen</a:t>
            </a:r>
            <a:r>
              <a:rPr lang="en-US" dirty="0" smtClean="0"/>
              <a:t>(</a:t>
            </a:r>
            <a:r>
              <a:rPr lang="en-US" dirty="0" err="1" smtClean="0"/>
              <a:t>req</a:t>
            </a:r>
            <a:r>
              <a:rPr lang="en-US" dirty="0" smtClean="0"/>
              <a:t>) </a:t>
            </a:r>
          </a:p>
          <a:p>
            <a:pPr>
              <a:buNone/>
            </a:pPr>
            <a:r>
              <a:rPr lang="en-US" dirty="0" smtClean="0"/>
              <a:t>print(</a:t>
            </a:r>
            <a:r>
              <a:rPr lang="en-US" dirty="0" err="1" smtClean="0"/>
              <a:t>f.read</a:t>
            </a:r>
            <a:r>
              <a:rPr lang="en-US" dirty="0" smtClean="0"/>
              <a:t>().decode('utf-8'))</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err="1" smtClean="0"/>
              <a:t>Webscraping</a:t>
            </a:r>
            <a:endParaRPr b="1" dirty="0"/>
          </a:p>
        </p:txBody>
      </p:sp>
      <p:sp>
        <p:nvSpPr>
          <p:cNvPr id="138" name="Shape 138"/>
          <p:cNvSpPr>
            <a:spLocks noGrp="1"/>
          </p:cNvSpPr>
          <p:nvPr>
            <p:ph type="body" idx="1"/>
          </p:nvPr>
        </p:nvSpPr>
        <p:spPr>
          <a:xfrm>
            <a:off x="810065" y="1825625"/>
            <a:ext cx="10515600" cy="4351338"/>
          </a:xfrm>
          <a:prstGeom prst="rect">
            <a:avLst/>
          </a:prstGeom>
        </p:spPr>
        <p:txBody>
          <a:bodyPr>
            <a:normAutofit/>
          </a:bodyPr>
          <a:lstStyle/>
          <a:p>
            <a:pPr>
              <a:buNone/>
            </a:pPr>
            <a:r>
              <a:rPr lang="en-US" dirty="0" smtClean="0"/>
              <a:t>Once HTML content has been downloaded, we can parse it and isolate regions of interest and work upon the same.</a:t>
            </a:r>
          </a:p>
          <a:p>
            <a:pPr>
              <a:buNone/>
            </a:pPr>
            <a:endParaRPr lang="en-US" dirty="0" smtClean="0"/>
          </a:p>
          <a:p>
            <a:pPr>
              <a:buNone/>
            </a:pPr>
            <a:r>
              <a:rPr lang="en-US" dirty="0" smtClean="0"/>
              <a:t>This can be done using regular expressions.</a:t>
            </a:r>
          </a:p>
          <a:p>
            <a:pPr>
              <a:buNone/>
            </a:pPr>
            <a:endParaRPr lang="en-US" dirty="0" smtClean="0"/>
          </a:p>
          <a:p>
            <a:pPr>
              <a:buNone/>
            </a:pPr>
            <a:r>
              <a:rPr lang="en-US" dirty="0" smtClean="0"/>
              <a:t>For complex pages, it can be recommended to use a module such as :</a:t>
            </a:r>
          </a:p>
          <a:p>
            <a:pPr>
              <a:buNone/>
            </a:pPr>
            <a:r>
              <a:rPr lang="en-US" dirty="0" err="1" smtClean="0"/>
              <a:t>Beautifulsoup</a:t>
            </a:r>
            <a:r>
              <a:rPr lang="en-US" dirty="0" smtClean="0"/>
              <a:t>    ( module name is bs4 )</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1375</TotalTime>
  <Words>1037</Words>
  <Application>Microsoft Office PowerPoint</Application>
  <PresentationFormat>Custom</PresentationFormat>
  <Paragraphs>211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Python</vt:lpstr>
      <vt:lpstr>Objectives </vt:lpstr>
      <vt:lpstr>pip</vt:lpstr>
      <vt:lpstr>pip</vt:lpstr>
      <vt:lpstr>pip</vt:lpstr>
      <vt:lpstr>Webscraping</vt:lpstr>
      <vt:lpstr>urllib</vt:lpstr>
      <vt:lpstr>urllib using agent names</vt:lpstr>
      <vt:lpstr>Webscraping</vt:lpstr>
      <vt:lpstr>Webscraping</vt:lpstr>
      <vt:lpstr>Webscraping – getting only text</vt:lpstr>
      <vt:lpstr>What is JSON</vt:lpstr>
      <vt:lpstr>What is JSON</vt:lpstr>
      <vt:lpstr>What is JSON</vt:lpstr>
      <vt:lpstr>JSON Format</vt:lpstr>
      <vt:lpstr>JSON Format</vt:lpstr>
      <vt:lpstr>JSON uses</vt:lpstr>
      <vt:lpstr>Usage</vt:lpstr>
      <vt:lpstr>Usage</vt:lpstr>
      <vt:lpstr>Usage</vt:lpstr>
      <vt:lpstr>Usage</vt:lpstr>
      <vt:lpstr>Encoding : complete syntax</vt:lpstr>
      <vt:lpstr>Python to JSON conversions</vt:lpstr>
      <vt:lpstr>Decoding: complete syntax</vt:lpstr>
      <vt:lpstr>JSON to Python conversions</vt:lpstr>
      <vt:lpstr>Lab Questions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Singh</dc:creator>
  <cp:lastModifiedBy>admin</cp:lastModifiedBy>
  <cp:revision>140</cp:revision>
  <dcterms:modified xsi:type="dcterms:W3CDTF">2017-03-10T11:16:57Z</dcterms:modified>
</cp:coreProperties>
</file>